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9" r:id="rId42"/>
    <p:sldId id="300" r:id="rId43"/>
    <p:sldId id="301" r:id="rId44"/>
  </p:sldIdLst>
  <p:sldSz cx="9144000" cy="5143500" type="screen16x9"/>
  <p:notesSz cx="6858000" cy="9144000"/>
  <p:embeddedFontLst>
    <p:embeddedFont>
      <p:font typeface="Roboto" panose="020B0604020202020204" charset="0"/>
      <p:regular r:id="rId46"/>
      <p:bold r:id="rId47"/>
      <p:italic r:id="rId48"/>
      <p:boldItalic r:id="rId49"/>
    </p:embeddedFont>
    <p:embeddedFont>
      <p:font typeface="Lato" panose="020B0604020202020204" charset="0"/>
      <p:regular r:id="rId50"/>
      <p:bold r:id="rId51"/>
      <p:italic r:id="rId52"/>
      <p:boldItalic r:id="rId53"/>
    </p:embeddedFont>
    <p:embeddedFont>
      <p:font typeface="Source Code Pro" panose="020B0604020202020204" charset="0"/>
      <p:regular r:id="rId54"/>
      <p:bold r:id="rId55"/>
    </p:embeddedFont>
    <p:embeddedFont>
      <p:font typeface="Amatic SC" panose="020B0604020202020204" charset="-79"/>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763" autoAdjust="0"/>
  </p:normalViewPr>
  <p:slideViewPr>
    <p:cSldViewPr snapToGrid="0">
      <p:cViewPr varScale="1">
        <p:scale>
          <a:sx n="53" d="100"/>
          <a:sy n="53" d="100"/>
        </p:scale>
        <p:origin x="18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jsxpW55ysk4"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0Bhk65bY_I0"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hzSx4rMyVj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03eff98cf_0_66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03eff98cf_0_6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GB"/>
              <a:t>Typically due to dissociative amnesia and not to other factors like a head injury or substances/abuse.</a:t>
            </a:r>
            <a:endParaRPr/>
          </a:p>
          <a:p>
            <a:pPr marL="457200" lvl="0" indent="-298450" algn="l" rtl="0">
              <a:spcBef>
                <a:spcPts val="0"/>
              </a:spcBef>
              <a:spcAft>
                <a:spcPts val="0"/>
              </a:spcAft>
              <a:buSzPts val="1100"/>
              <a:buAutoNum type="arabicPeriod"/>
            </a:pPr>
            <a:r>
              <a:rPr lang="en-GB"/>
              <a:t>“I am bad. I will never be okay again.” “The world is completely dangerous and no one can be trusted.” “It’s all my fault.” </a:t>
            </a:r>
            <a:endParaRPr/>
          </a:p>
          <a:p>
            <a:pPr marL="0" lvl="0" indent="0" algn="l" rtl="0">
              <a:spcBef>
                <a:spcPts val="0"/>
              </a:spcBef>
              <a:spcAft>
                <a:spcPts val="0"/>
              </a:spcAft>
              <a:buNone/>
            </a:pPr>
            <a:r>
              <a:rPr lang="en-GB"/>
              <a:t>4. Fear, horror, anger, guilt, shame</a:t>
            </a:r>
            <a:endParaRPr/>
          </a:p>
          <a:p>
            <a:pPr marL="0" lvl="0" indent="0" algn="l" rtl="0">
              <a:spcBef>
                <a:spcPts val="0"/>
              </a:spcBef>
              <a:spcAft>
                <a:spcPts val="0"/>
              </a:spcAft>
              <a:buNone/>
            </a:pPr>
            <a:r>
              <a:rPr lang="en-GB"/>
              <a:t>7. Happiness, satisfaction, love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03eff98cf_0_66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03eff98cf_0_6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3. </a:t>
            </a:r>
            <a:r>
              <a:rPr lang="en-GB"/>
              <a:t>Fear, guilt, sadness, shame, confusion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03eff98cf_0_66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03eff98cf_0_6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2. Drunk driving, alcohol use, injurious/suicidality behavior</a:t>
            </a:r>
            <a:endParaRPr/>
          </a:p>
          <a:p>
            <a:pPr marL="0" lvl="0" indent="0" algn="l" rtl="0">
              <a:spcBef>
                <a:spcPts val="0"/>
              </a:spcBef>
              <a:spcAft>
                <a:spcPts val="0"/>
              </a:spcAft>
              <a:buNone/>
            </a:pPr>
            <a:r>
              <a:rPr lang="en-GB"/>
              <a:t>4. Jumpiness to loud/unexpected noises and movements </a:t>
            </a:r>
            <a:endParaRPr/>
          </a:p>
          <a:p>
            <a:pPr marL="0" lvl="0" indent="0" algn="l" rtl="0">
              <a:spcBef>
                <a:spcPts val="0"/>
              </a:spcBef>
              <a:spcAft>
                <a:spcPts val="0"/>
              </a:spcAft>
              <a:buNone/>
            </a:pPr>
            <a:r>
              <a:rPr lang="en-GB"/>
              <a:t>5. Both task focus and completion, as well as remembering daily tasks </a:t>
            </a:r>
            <a:endParaRPr/>
          </a:p>
          <a:p>
            <a:pPr marL="0" lvl="0" indent="0" algn="l" rtl="0">
              <a:spcBef>
                <a:spcPts val="0"/>
              </a:spcBef>
              <a:spcAft>
                <a:spcPts val="0"/>
              </a:spcAft>
              <a:buNone/>
            </a:pPr>
            <a:r>
              <a:rPr lang="en-GB"/>
              <a:t>6. Falling/staying asleep or restlessness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03eff98cf_0_66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03eff98cf_0_6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H. - </a:t>
            </a:r>
            <a:r>
              <a:rPr lang="en-GB"/>
              <a:t>medications, alcohol, brain injury, seizures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03eff98cf_0_64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03eff98cf_0_6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GB"/>
              <a:t>Feeling like they were in a dream; unreality of self or body or of time moving slowly </a:t>
            </a:r>
            <a:endParaRPr/>
          </a:p>
          <a:p>
            <a:pPr marL="457200" lvl="0" indent="-298450" algn="l" rtl="0">
              <a:spcBef>
                <a:spcPts val="0"/>
              </a:spcBef>
              <a:spcAft>
                <a:spcPts val="0"/>
              </a:spcAft>
              <a:buSzPts val="1100"/>
              <a:buAutoNum type="arabicPeriod"/>
            </a:pPr>
            <a:r>
              <a:rPr lang="en-GB"/>
              <a:t>World is experienced as unreal, dreamlike, distant, or distorted. </a:t>
            </a:r>
            <a:endParaRPr/>
          </a:p>
          <a:p>
            <a:pPr marL="0" lvl="0" indent="0" algn="l" rtl="0">
              <a:spcBef>
                <a:spcPts val="0"/>
              </a:spcBef>
              <a:spcAft>
                <a:spcPts val="0"/>
              </a:spcAft>
              <a:buNone/>
            </a:pPr>
            <a:endParaRPr b="1"/>
          </a:p>
          <a:p>
            <a:pPr marL="0" lvl="0" indent="0" algn="l" rtl="0">
              <a:spcBef>
                <a:spcPts val="0"/>
              </a:spcBef>
              <a:spcAft>
                <a:spcPts val="0"/>
              </a:spcAft>
              <a:buNone/>
            </a:pPr>
            <a:r>
              <a:rPr lang="en-GB"/>
              <a:t>Dissociative symptoms cannot be attributable to the physiological effects of a substance or another medical condition. Ex. seizures, substance use. Dissociation can lead to BPD, dissociative identity disorder, or chronic pain (Mash et al., 2019, p. 430).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03eff98cf_0_6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03eff98cf_0_6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Review</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03eff98cf_0_64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03eff98cf_0_6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Criterion D/E in ages 6+ allow for worsening of symptoms</a:t>
            </a:r>
            <a:endParaRPr/>
          </a:p>
          <a:p>
            <a:pPr marL="457200" lvl="0" indent="-298450" algn="l" rtl="0">
              <a:spcBef>
                <a:spcPts val="0"/>
              </a:spcBef>
              <a:spcAft>
                <a:spcPts val="0"/>
              </a:spcAft>
              <a:buSzPts val="1100"/>
              <a:buChar char="●"/>
            </a:pPr>
            <a:r>
              <a:rPr lang="en-GB"/>
              <a:t>No longer require fear-response in criterion A</a:t>
            </a:r>
            <a:endParaRPr/>
          </a:p>
          <a:p>
            <a:pPr marL="457200" lvl="0" indent="-298450" algn="l" rtl="0">
              <a:spcBef>
                <a:spcPts val="0"/>
              </a:spcBef>
              <a:spcAft>
                <a:spcPts val="0"/>
              </a:spcAft>
              <a:buSzPts val="1100"/>
              <a:buChar char="●"/>
            </a:pPr>
            <a:r>
              <a:rPr lang="en-GB"/>
              <a:t>Auditory pseudohallucinations - one’s thoughts spoken in one or more voices </a:t>
            </a:r>
            <a:endParaRPr/>
          </a:p>
          <a:p>
            <a:pPr marL="457200" lvl="0" indent="-298450" algn="l" rtl="0">
              <a:spcBef>
                <a:spcPts val="0"/>
              </a:spcBef>
              <a:spcAft>
                <a:spcPts val="0"/>
              </a:spcAft>
              <a:buSzPts val="1100"/>
              <a:buChar char="●"/>
            </a:pPr>
            <a:r>
              <a:rPr lang="en-GB"/>
              <a:t>Especially with child abuse because prolonged and interpersonal.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03eff98cf_0_65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03eff98cf_0_6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Half or more of those with physical, sexual, or both forms of abuse meet criteria for PTSD (Mash et al., 2019, p. 427). </a:t>
            </a:r>
            <a:endParaRPr/>
          </a:p>
          <a:p>
            <a:pPr marL="457200" lvl="0" indent="-298450" algn="l" rtl="0">
              <a:lnSpc>
                <a:spcPct val="115000"/>
              </a:lnSpc>
              <a:spcBef>
                <a:spcPts val="0"/>
              </a:spcBef>
              <a:spcAft>
                <a:spcPts val="0"/>
              </a:spcAft>
              <a:buSzPts val="1100"/>
              <a:buChar char="●"/>
            </a:pPr>
            <a:r>
              <a:rPr lang="en-GB"/>
              <a:t>United States: 12 month prevalence for adults is about 3.5%.</a:t>
            </a:r>
            <a:endParaRPr/>
          </a:p>
          <a:p>
            <a:pPr marL="457200" lvl="0" indent="-298450" algn="l" rtl="0">
              <a:lnSpc>
                <a:spcPct val="115000"/>
              </a:lnSpc>
              <a:spcBef>
                <a:spcPts val="0"/>
              </a:spcBef>
              <a:spcAft>
                <a:spcPts val="0"/>
              </a:spcAft>
              <a:buSzPts val="1100"/>
              <a:buChar char="●"/>
            </a:pPr>
            <a:r>
              <a:rPr lang="en-GB"/>
              <a:t>European, Asian, African, and Latin American countries: 12 month prevalence for adults is lower at 0.5%-1%.(DSM-5)</a:t>
            </a:r>
            <a:endParaRPr/>
          </a:p>
          <a:p>
            <a:pPr marL="457200" lvl="0" indent="-298450" algn="l" rtl="0">
              <a:lnSpc>
                <a:spcPct val="115000"/>
              </a:lnSpc>
              <a:spcBef>
                <a:spcPts val="0"/>
              </a:spcBef>
              <a:spcAft>
                <a:spcPts val="0"/>
              </a:spcAft>
              <a:buSzPts val="1100"/>
              <a:buChar char="●"/>
            </a:pPr>
            <a:r>
              <a:rPr lang="en-GB"/>
              <a:t>Canada: 1.7% (Wilson et. al, 2016). </a:t>
            </a:r>
            <a:endParaRPr/>
          </a:p>
          <a:p>
            <a:pPr marL="457200" lvl="0" indent="-298450" algn="l" rtl="0">
              <a:lnSpc>
                <a:spcPct val="115000"/>
              </a:lnSpc>
              <a:spcBef>
                <a:spcPts val="0"/>
              </a:spcBef>
              <a:spcAft>
                <a:spcPts val="0"/>
              </a:spcAft>
              <a:buSzPts val="1100"/>
              <a:buChar char="●"/>
            </a:pPr>
            <a:r>
              <a:rPr lang="en-GB"/>
              <a:t>Rates higher among veterans, those in vocations that lend themselves to traumatic exposure, and survivors of rape, military combat and captivity, and ethnically or politically motivated internment and genocide.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03eff98cf_0_68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03eff98cf_0_6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Wilson et al. (2016), note that “</a:t>
            </a:r>
            <a:r>
              <a:rPr lang="en-GB" sz="1300">
                <a:solidFill>
                  <a:srgbClr val="2E2E2E"/>
                </a:solidFill>
                <a:highlight>
                  <a:srgbClr val="FFFFFF"/>
                </a:highlight>
                <a:latin typeface="Lato"/>
                <a:ea typeface="Lato"/>
                <a:cs typeface="Lato"/>
                <a:sym typeface="Lato"/>
              </a:rPr>
              <a:t>estimates suggest that as many as 2.5 million adult Canadians and 70,000 Canadian first responders have suffered from PTSD in their lifetimes.”</a:t>
            </a:r>
            <a:endParaRPr sz="1300">
              <a:solidFill>
                <a:srgbClr val="2E2E2E"/>
              </a:solidFill>
              <a:highlight>
                <a:srgbClr val="FFFFFF"/>
              </a:highlight>
              <a:latin typeface="Lato"/>
              <a:ea typeface="Lato"/>
              <a:cs typeface="Lato"/>
              <a:sym typeface="Lato"/>
            </a:endParaRPr>
          </a:p>
          <a:p>
            <a:pPr marL="457200" lvl="0" indent="-311150" algn="l" rtl="0">
              <a:spcBef>
                <a:spcPts val="0"/>
              </a:spcBef>
              <a:spcAft>
                <a:spcPts val="0"/>
              </a:spcAft>
              <a:buClr>
                <a:srgbClr val="2E2E2E"/>
              </a:buClr>
              <a:buSzPts val="1300"/>
              <a:buFont typeface="Lato"/>
              <a:buChar char="●"/>
            </a:pPr>
            <a:r>
              <a:rPr lang="en-GB" sz="1300">
                <a:solidFill>
                  <a:srgbClr val="2E2E2E"/>
                </a:solidFill>
                <a:highlight>
                  <a:srgbClr val="FFFFFF"/>
                </a:highlight>
                <a:latin typeface="Lato"/>
                <a:ea typeface="Lato"/>
                <a:cs typeface="Lato"/>
                <a:sym typeface="Lato"/>
              </a:rPr>
              <a:t>Social workers/teachers? </a:t>
            </a:r>
            <a:endParaRPr sz="1300">
              <a:solidFill>
                <a:srgbClr val="2E2E2E"/>
              </a:solidFill>
              <a:highlight>
                <a:srgbClr val="FFFFFF"/>
              </a:highlight>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03eff98cf_0_65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03eff98cf_0_6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Delayed expression - some symptoms may have been prior but not full criteria. </a:t>
            </a:r>
            <a:endParaRPr/>
          </a:p>
          <a:p>
            <a:pPr marL="457200" lvl="0" indent="-298450" algn="l" rtl="0">
              <a:lnSpc>
                <a:spcPct val="115000"/>
              </a:lnSpc>
              <a:spcBef>
                <a:spcPts val="0"/>
              </a:spcBef>
              <a:spcAft>
                <a:spcPts val="0"/>
              </a:spcAft>
              <a:buSzPts val="1100"/>
              <a:buChar char="●"/>
            </a:pPr>
            <a:r>
              <a:rPr lang="en-GB"/>
              <a:t>Throughout development, less children are found to have PTSD but this may be due to the criteria being insufficiently developmentally informed. </a:t>
            </a:r>
            <a:endParaRPr/>
          </a:p>
          <a:p>
            <a:pPr marL="457200" lvl="0" indent="-298450" algn="l" rtl="0">
              <a:lnSpc>
                <a:spcPct val="115000"/>
              </a:lnSpc>
              <a:spcBef>
                <a:spcPts val="0"/>
              </a:spcBef>
              <a:spcAft>
                <a:spcPts val="0"/>
              </a:spcAft>
              <a:buSzPts val="1100"/>
              <a:buChar char="●"/>
            </a:pPr>
            <a:r>
              <a:rPr lang="en-GB"/>
              <a:t>Older adults are more likely to have a subthreshold presentation but still with clinical impairments.(DSM-5)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03eff98cf_0_10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03eff98cf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will look at diagnostic and associated features, prevalence, developmental course, etiology, culture- and gender-related diagnostic issues, functional consequences, differential diagnosis, and comorbidity.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03eff98cf_0_66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03eff98cf_0_6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Font typeface="Source Code Pro"/>
              <a:buChar char="●"/>
            </a:pPr>
            <a:r>
              <a:rPr lang="en-GB" b="1"/>
              <a:t>Severe, long-lasting, and co-occurring traumas</a:t>
            </a:r>
            <a:r>
              <a:rPr lang="en-GB"/>
              <a:t> when there was intent and </a:t>
            </a:r>
            <a:r>
              <a:rPr lang="en-GB" b="1"/>
              <a:t>interpersonal impact</a:t>
            </a:r>
            <a:r>
              <a:rPr lang="en-GB"/>
              <a:t> (e.g., sexual violence, torture, etc.) have a </a:t>
            </a:r>
            <a:r>
              <a:rPr lang="en-GB" b="1"/>
              <a:t>longer developmental course. (DSM-5)</a:t>
            </a:r>
            <a:endParaRPr b="1"/>
          </a:p>
          <a:p>
            <a:pPr marL="457200" lvl="0" indent="-298450" algn="l" rtl="0">
              <a:spcBef>
                <a:spcPts val="0"/>
              </a:spcBef>
              <a:spcAft>
                <a:spcPts val="0"/>
              </a:spcAft>
              <a:buSzPts val="1100"/>
              <a:buChar char="●"/>
            </a:pPr>
            <a:r>
              <a:rPr lang="en-GB"/>
              <a:t>Worse with timing, coercion, severity, proximity to event, and duration. </a:t>
            </a:r>
            <a:endParaRPr/>
          </a:p>
          <a:p>
            <a:pPr marL="0" lvl="0" indent="0" algn="l" rtl="0">
              <a:lnSpc>
                <a:spcPct val="115000"/>
              </a:lnSpc>
              <a:spcBef>
                <a:spcPts val="0"/>
              </a:spcBef>
              <a:spcAft>
                <a:spcPts val="0"/>
              </a:spcAft>
              <a:buNone/>
            </a:pPr>
            <a:r>
              <a:rPr lang="en-GB"/>
              <a:t>.</a:t>
            </a:r>
            <a:r>
              <a:rPr lang="en-GB" b="1"/>
              <a:t> </a:t>
            </a:r>
            <a:endParaRPr/>
          </a:p>
          <a:p>
            <a:pPr marL="457200" lvl="0" indent="0" algn="l" rtl="0">
              <a:spcBef>
                <a:spcPts val="160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03eff98cf_0_67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03eff98cf_0_6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03eff98cf_0_67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03eff98cf_0_6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03eff98cf_0_66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03eff98cf_0_6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b="1"/>
              <a:t>Temperamental:</a:t>
            </a:r>
            <a:r>
              <a:rPr lang="en-GB"/>
              <a:t> prior traumatic exposure, externalizing/anxiety problems and panic disorder, depressive disorder, PTSD, OCD</a:t>
            </a:r>
            <a:endParaRPr/>
          </a:p>
          <a:p>
            <a:pPr marL="457200" lvl="0" indent="-298450" algn="l" rtl="0">
              <a:spcBef>
                <a:spcPts val="0"/>
              </a:spcBef>
              <a:spcAft>
                <a:spcPts val="0"/>
              </a:spcAft>
              <a:buSzPts val="1100"/>
              <a:buChar char="-"/>
            </a:pPr>
            <a:r>
              <a:rPr lang="en-GB" b="1"/>
              <a:t>Environmental: </a:t>
            </a:r>
            <a:r>
              <a:rPr lang="en-GB"/>
              <a:t>Economic deprivation, family dysfunction, parental separation or death; fatalistic or self-blaming coping strategies </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GB"/>
              <a:t>Social supports are and certain genotypes may be protective factors! </a:t>
            </a:r>
            <a:endParaRPr/>
          </a:p>
          <a:p>
            <a:pPr marL="457200" lvl="0" indent="-298450" algn="l" rtl="0">
              <a:spcBef>
                <a:spcPts val="0"/>
              </a:spcBef>
              <a:spcAft>
                <a:spcPts val="0"/>
              </a:spcAft>
              <a:buSzPts val="1100"/>
              <a:buChar char="-"/>
            </a:pPr>
            <a:r>
              <a:rPr lang="en-GB" b="1"/>
              <a:t>Interestingly, caregivers can be both protective and risk factors. </a:t>
            </a:r>
            <a:r>
              <a:rPr lang="en-GB"/>
              <a:t>Social supports help in posttraumatic, especially caregiver for child or family stability.</a:t>
            </a:r>
            <a:endParaRPr b="1"/>
          </a:p>
          <a:p>
            <a:pPr marL="457200" lvl="0" indent="-298450" algn="l" rtl="0">
              <a:spcBef>
                <a:spcPts val="0"/>
              </a:spcBef>
              <a:spcAft>
                <a:spcPts val="0"/>
              </a:spcAft>
              <a:buSzPts val="1100"/>
              <a:buChar char="-"/>
            </a:pPr>
            <a:r>
              <a:rPr lang="en-GB"/>
              <a:t>More severe or interpersonal (done by caregiver, etc.) = more likelihood of PTSD</a:t>
            </a:r>
            <a:endParaRPr/>
          </a:p>
          <a:p>
            <a:pPr marL="457200" lvl="0" indent="-298450" algn="l" rtl="0">
              <a:spcBef>
                <a:spcPts val="0"/>
              </a:spcBef>
              <a:spcAft>
                <a:spcPts val="0"/>
              </a:spcAft>
              <a:buSzPts val="1100"/>
              <a:buChar char="-"/>
            </a:pPr>
            <a:r>
              <a:rPr lang="en-GB"/>
              <a:t>Hyper or hypo responsive to stressful events - allostatic load wear and tear on the biological systems due to stress</a:t>
            </a:r>
            <a:endParaRPr/>
          </a:p>
          <a:p>
            <a:pPr marL="457200" lvl="0" indent="-298450" algn="l" rtl="0">
              <a:spcBef>
                <a:spcPts val="0"/>
              </a:spcBef>
              <a:spcAft>
                <a:spcPts val="0"/>
              </a:spcAft>
              <a:buSzPts val="1100"/>
              <a:buChar char="-"/>
            </a:pPr>
            <a:r>
              <a:rPr lang="en-GB"/>
              <a:t>Military personal environmental factors include witnessing atrocities, killing an enemy, and perpetrator.   </a:t>
            </a:r>
            <a:endParaRPr/>
          </a:p>
          <a:p>
            <a:pPr marL="457200" lvl="0" indent="-298450" algn="l" rtl="0">
              <a:spcBef>
                <a:spcPts val="0"/>
              </a:spcBef>
              <a:spcAft>
                <a:spcPts val="0"/>
              </a:spcAft>
              <a:buSzPts val="1100"/>
              <a:buChar char="-"/>
            </a:pPr>
            <a:r>
              <a:rPr lang="en-GB"/>
              <a:t>Children - psychological like emotional regulation and view of self and others and neurobiological areas of brain impacted by stress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03eff98cf_0_67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03eff98cf_0_6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03eff98cf_0_68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03eff98cf_0_6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Link: </a:t>
            </a:r>
            <a:r>
              <a:rPr lang="en-GB" u="sng">
                <a:solidFill>
                  <a:schemeClr val="hlink"/>
                </a:solidFill>
                <a:hlinkClick r:id="rId3"/>
              </a:rPr>
              <a:t>https://www.youtube.com/watch?v=jsxpW55ysk4</a:t>
            </a: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03eff98cf_0_65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03eff98cf_0_6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Variations: genocide, can’t perform funeral rites after mass killing, perpetrators live with or not punished, acculturation stress of immigrants </a:t>
            </a:r>
            <a:endParaRPr/>
          </a:p>
          <a:p>
            <a:pPr marL="457200" lvl="0" indent="-298450" algn="l" rtl="0">
              <a:spcBef>
                <a:spcPts val="0"/>
              </a:spcBef>
              <a:spcAft>
                <a:spcPts val="0"/>
              </a:spcAft>
              <a:buSzPts val="1100"/>
              <a:buChar char="-"/>
            </a:pPr>
            <a:r>
              <a:rPr lang="en-GB"/>
              <a:t>Varies based on religion/cultural group </a:t>
            </a:r>
            <a:endParaRPr/>
          </a:p>
          <a:p>
            <a:pPr marL="457200" lvl="0" indent="-298450" algn="l" rtl="0">
              <a:spcBef>
                <a:spcPts val="0"/>
              </a:spcBef>
              <a:spcAft>
                <a:spcPts val="0"/>
              </a:spcAft>
              <a:buSzPts val="1100"/>
              <a:buChar char="-"/>
            </a:pPr>
            <a:r>
              <a:rPr lang="en-GB"/>
              <a:t>Panic attack symptoms may be salient in PTSD among Cambodians and Latin Americans (panic like khyal) </a:t>
            </a:r>
            <a:endParaRPr/>
          </a:p>
          <a:p>
            <a:pPr marL="457200" lvl="0" indent="-298450" algn="l" rtl="0">
              <a:spcBef>
                <a:spcPts val="0"/>
              </a:spcBef>
              <a:spcAft>
                <a:spcPts val="0"/>
              </a:spcAft>
              <a:buSzPts val="1100"/>
              <a:buChar char="-"/>
            </a:pPr>
            <a:r>
              <a:rPr lang="en-GB"/>
              <a:t>Females greater risk of rape and other forms of interpersonal violence </a:t>
            </a:r>
            <a:endParaRPr/>
          </a:p>
          <a:p>
            <a:pPr marL="457200" lvl="0" indent="-298450" algn="l" rtl="0">
              <a:spcBef>
                <a:spcPts val="0"/>
              </a:spcBef>
              <a:spcAft>
                <a:spcPts val="0"/>
              </a:spcAft>
              <a:buSzPts val="1100"/>
              <a:buChar char="-"/>
            </a:pPr>
            <a:r>
              <a:rPr lang="en-GB"/>
              <a:t>Women 2x more likely and symptoms last 4x as long but less difference with children (Mash et al., 2019).</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03eff98cf_0_65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03eff98cf_0_6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b="1"/>
              <a:t>Adjustment disorders</a:t>
            </a:r>
            <a:r>
              <a:rPr lang="en-GB"/>
              <a:t> - any severity of type rather than what is in criterion A; can give this when PTSD criteria is not met for A (fired, spouse leaves)</a:t>
            </a:r>
            <a:endParaRPr/>
          </a:p>
          <a:p>
            <a:pPr marL="457200" lvl="0" indent="-298450" algn="l" rtl="0">
              <a:spcBef>
                <a:spcPts val="0"/>
              </a:spcBef>
              <a:spcAft>
                <a:spcPts val="0"/>
              </a:spcAft>
              <a:buSzPts val="1100"/>
              <a:buChar char="●"/>
            </a:pPr>
            <a:r>
              <a:rPr lang="en-GB" b="1"/>
              <a:t>Other PTSD</a:t>
            </a:r>
            <a:r>
              <a:rPr lang="en-GB"/>
              <a:t> - may need dissociative amnesia diagnosis or others </a:t>
            </a:r>
            <a:endParaRPr/>
          </a:p>
          <a:p>
            <a:pPr marL="457200" lvl="0" indent="-298450" algn="l" rtl="0">
              <a:spcBef>
                <a:spcPts val="0"/>
              </a:spcBef>
              <a:spcAft>
                <a:spcPts val="0"/>
              </a:spcAft>
              <a:buSzPts val="1100"/>
              <a:buChar char="●"/>
            </a:pPr>
            <a:r>
              <a:rPr lang="en-GB" b="1"/>
              <a:t>Acute Stress</a:t>
            </a:r>
            <a:r>
              <a:rPr lang="en-GB"/>
              <a:t> - 3 days to 1 month </a:t>
            </a:r>
            <a:endParaRPr/>
          </a:p>
          <a:p>
            <a:pPr marL="457200" lvl="0" indent="-298450" algn="l" rtl="0">
              <a:spcBef>
                <a:spcPts val="0"/>
              </a:spcBef>
              <a:spcAft>
                <a:spcPts val="0"/>
              </a:spcAft>
              <a:buSzPts val="1100"/>
              <a:buChar char="●"/>
            </a:pPr>
            <a:r>
              <a:rPr lang="en-GB" b="1"/>
              <a:t>Anxiety/OCD</a:t>
            </a:r>
            <a:r>
              <a:rPr lang="en-GB"/>
              <a:t> - recurring thoughts re obsession and not related to traumatic event; compulsions present; arousal and dissociative symptoms of panic disorder or avoidance, irritability, and anxiety of generalized anxiety disorder are associated with a specific traumatic event; related to separation of home/family and not trauma</a:t>
            </a:r>
            <a:endParaRPr/>
          </a:p>
          <a:p>
            <a:pPr marL="457200" lvl="0" indent="-298450" algn="l" rtl="0">
              <a:spcBef>
                <a:spcPts val="0"/>
              </a:spcBef>
              <a:spcAft>
                <a:spcPts val="0"/>
              </a:spcAft>
              <a:buSzPts val="1100"/>
              <a:buChar char="●"/>
            </a:pPr>
            <a:r>
              <a:rPr lang="en-GB" b="1"/>
              <a:t>MDD -</a:t>
            </a:r>
            <a:r>
              <a:rPr lang="en-GB"/>
              <a:t> no criteria b and C symptoms and many in D or E</a:t>
            </a:r>
            <a:endParaRPr/>
          </a:p>
          <a:p>
            <a:pPr marL="457200" lvl="0" indent="-298450" algn="l" rtl="0">
              <a:spcBef>
                <a:spcPts val="0"/>
              </a:spcBef>
              <a:spcAft>
                <a:spcPts val="0"/>
              </a:spcAft>
              <a:buSzPts val="1100"/>
              <a:buChar char="●"/>
            </a:pPr>
            <a:r>
              <a:rPr lang="en-GB" b="1"/>
              <a:t>Personality disorders</a:t>
            </a:r>
            <a:r>
              <a:rPr lang="en-GB"/>
              <a:t> - would not have to do with trauma</a:t>
            </a:r>
            <a:endParaRPr/>
          </a:p>
          <a:p>
            <a:pPr marL="457200" lvl="0" indent="-298450" algn="l" rtl="0">
              <a:spcBef>
                <a:spcPts val="0"/>
              </a:spcBef>
              <a:spcAft>
                <a:spcPts val="0"/>
              </a:spcAft>
              <a:buSzPts val="1100"/>
              <a:buChar char="●"/>
            </a:pPr>
            <a:r>
              <a:rPr lang="en-GB" b="1"/>
              <a:t>Dissociative disorder </a:t>
            </a:r>
            <a:r>
              <a:rPr lang="en-GB"/>
              <a:t>- subtype </a:t>
            </a:r>
            <a:endParaRPr/>
          </a:p>
          <a:p>
            <a:pPr marL="457200" lvl="0" indent="-298450" algn="l" rtl="0">
              <a:spcBef>
                <a:spcPts val="0"/>
              </a:spcBef>
              <a:spcAft>
                <a:spcPts val="0"/>
              </a:spcAft>
              <a:buSzPts val="1100"/>
              <a:buChar char="●"/>
            </a:pPr>
            <a:r>
              <a:rPr lang="en-GB" b="1"/>
              <a:t>Conversion disorder</a:t>
            </a:r>
            <a:r>
              <a:rPr lang="en-GB"/>
              <a:t> - new onset of somatic symptoms might be due to trauma rather than conversion disorder</a:t>
            </a:r>
            <a:endParaRPr/>
          </a:p>
          <a:p>
            <a:pPr marL="457200" lvl="0" indent="-298450" algn="l" rtl="0">
              <a:spcBef>
                <a:spcPts val="0"/>
              </a:spcBef>
              <a:spcAft>
                <a:spcPts val="0"/>
              </a:spcAft>
              <a:buSzPts val="1100"/>
              <a:buChar char="●"/>
            </a:pPr>
            <a:r>
              <a:rPr lang="en-GB" b="1"/>
              <a:t>Psychotic disorder </a:t>
            </a:r>
            <a:r>
              <a:rPr lang="en-GB"/>
              <a:t>- distinguish flashbacks for illusions/hallucinations and substance abuse</a:t>
            </a:r>
            <a:endParaRPr/>
          </a:p>
          <a:p>
            <a:pPr marL="457200" lvl="0" indent="-298450" algn="l" rtl="0">
              <a:spcBef>
                <a:spcPts val="0"/>
              </a:spcBef>
              <a:spcAft>
                <a:spcPts val="0"/>
              </a:spcAft>
              <a:buSzPts val="1100"/>
              <a:buChar char="●"/>
            </a:pPr>
            <a:r>
              <a:rPr lang="en-GB" b="1"/>
              <a:t>Brain injury</a:t>
            </a:r>
            <a:r>
              <a:rPr lang="en-GB"/>
              <a:t> - reexperiencing and avoidance are PTSD and not brain but many symptoms overlap; may need both; confusion is more TBI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03eff98cf_0_65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03eff98cf_0_6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Traumatic brain injury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03eff98cf_0_66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03eff98cf_0_6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03eff98cf_0_67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03eff98cf_0_6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Intentional </a:t>
            </a:r>
            <a:r>
              <a:rPr lang="en-GB"/>
              <a:t>- abuse, neglect; </a:t>
            </a:r>
            <a:r>
              <a:rPr lang="en-GB" b="1"/>
              <a:t>Unintentional</a:t>
            </a:r>
            <a:r>
              <a:rPr lang="en-GB"/>
              <a:t> - medical traumas, acts of nature</a:t>
            </a:r>
            <a:endParaRPr/>
          </a:p>
          <a:p>
            <a:pPr marL="0" lvl="0" indent="0" algn="l" rtl="0">
              <a:spcBef>
                <a:spcPts val="0"/>
              </a:spcBef>
              <a:spcAft>
                <a:spcPts val="0"/>
              </a:spcAft>
              <a:buNone/>
            </a:pPr>
            <a:endParaRPr/>
          </a:p>
          <a:p>
            <a:pPr marL="0" lvl="0" indent="0" algn="l" rtl="0">
              <a:spcBef>
                <a:spcPts val="0"/>
              </a:spcBef>
              <a:spcAft>
                <a:spcPts val="0"/>
              </a:spcAft>
              <a:buNone/>
            </a:pPr>
            <a:r>
              <a:rPr lang="en-GB"/>
              <a:t>Stressful events fall </a:t>
            </a:r>
            <a:r>
              <a:rPr lang="en-GB" b="1"/>
              <a:t>within the normal range</a:t>
            </a:r>
            <a:r>
              <a:rPr lang="en-GB"/>
              <a:t>, such as changing schools, moving, minor peer conflicts, test-taking, etc. These events do not exceed the child’s coping ability or the ability of those around the child to support with coping (Mash et al., 2019, p. 423).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03eff98cf_0_68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03eff98cf_0_6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03eff98cf_0_66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03eff98cf_0_6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03eff98cf_0_66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03eff98cf_0_6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Symptoms typically occur right after trauma but last 3-30 days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03eff98cf_0_6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03eff98cf_0_6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10-20% of children who experienced trauma</a:t>
            </a:r>
            <a:endParaRPr/>
          </a:p>
          <a:p>
            <a:pPr marL="457200" lvl="0" indent="-298450" algn="l" rtl="0">
              <a:spcBef>
                <a:spcPts val="0"/>
              </a:spcBef>
              <a:spcAft>
                <a:spcPts val="0"/>
              </a:spcAft>
              <a:buSzPts val="1100"/>
              <a:buChar char="●"/>
            </a:pPr>
            <a:r>
              <a:rPr lang="en-GB"/>
              <a:t>Symptoms typically occur right after trauma but last 3-30 days</a:t>
            </a:r>
            <a:endParaRPr/>
          </a:p>
          <a:p>
            <a:pPr marL="457200" lvl="0" indent="-298450" algn="l" rtl="0">
              <a:spcBef>
                <a:spcPts val="0"/>
              </a:spcBef>
              <a:spcAft>
                <a:spcPts val="0"/>
              </a:spcAft>
              <a:buSzPts val="1100"/>
              <a:buChar char="●"/>
            </a:pPr>
            <a:r>
              <a:rPr lang="en-GB"/>
              <a:t>Anger or disbelief about the death </a:t>
            </a:r>
            <a:endParaRPr/>
          </a:p>
          <a:p>
            <a:pPr marL="457200" lvl="0" indent="-298450" algn="l" rtl="0">
              <a:spcBef>
                <a:spcPts val="0"/>
              </a:spcBef>
              <a:spcAft>
                <a:spcPts val="0"/>
              </a:spcAft>
              <a:buSzPts val="1100"/>
              <a:buChar char="●"/>
            </a:pPr>
            <a:r>
              <a:rPr lang="en-GB"/>
              <a:t>13-21% motor</a:t>
            </a:r>
            <a:endParaRPr/>
          </a:p>
          <a:p>
            <a:pPr marL="457200" lvl="0" indent="-298450" algn="l" rtl="0">
              <a:spcBef>
                <a:spcPts val="0"/>
              </a:spcBef>
              <a:spcAft>
                <a:spcPts val="0"/>
              </a:spcAft>
              <a:buSzPts val="1100"/>
              <a:buChar char="●"/>
            </a:pPr>
            <a:r>
              <a:rPr lang="en-GB"/>
              <a:t>14% mild traumatic brain injury</a:t>
            </a:r>
            <a:endParaRPr/>
          </a:p>
          <a:p>
            <a:pPr marL="457200" lvl="0" indent="-298450" algn="l" rtl="0">
              <a:spcBef>
                <a:spcPts val="0"/>
              </a:spcBef>
              <a:spcAft>
                <a:spcPts val="0"/>
              </a:spcAft>
              <a:buSzPts val="1100"/>
              <a:buChar char="●"/>
            </a:pPr>
            <a:r>
              <a:rPr lang="en-GB"/>
              <a:t>19% of assault</a:t>
            </a:r>
            <a:endParaRPr/>
          </a:p>
          <a:p>
            <a:pPr marL="457200" lvl="0" indent="-298450" algn="l" rtl="0">
              <a:spcBef>
                <a:spcPts val="0"/>
              </a:spcBef>
              <a:spcAft>
                <a:spcPts val="0"/>
              </a:spcAft>
              <a:buSzPts val="1100"/>
              <a:buChar char="●"/>
            </a:pPr>
            <a:r>
              <a:rPr lang="en-GB"/>
              <a:t>10% of severe burns</a:t>
            </a:r>
            <a:endParaRPr/>
          </a:p>
          <a:p>
            <a:pPr marL="457200" lvl="0" indent="-298450" algn="l" rtl="0">
              <a:spcBef>
                <a:spcPts val="0"/>
              </a:spcBef>
              <a:spcAft>
                <a:spcPts val="0"/>
              </a:spcAft>
              <a:buSzPts val="1100"/>
              <a:buChar char="●"/>
            </a:pPr>
            <a:r>
              <a:rPr lang="en-GB"/>
              <a:t>6-12% industrial accidents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03eff98cf_0_66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503eff98cf_0_6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Females = reactive response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03eff98cf_0_67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03eff98cf_0_6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03eff98cf_0_6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03eff98cf_0_6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dirty="0"/>
              <a:t>Self-assessment</a:t>
            </a:r>
            <a:endParaRPr dirty="0"/>
          </a:p>
          <a:p>
            <a:pPr marL="457200" lvl="0" indent="-298450" algn="l" rtl="0">
              <a:spcBef>
                <a:spcPts val="0"/>
              </a:spcBef>
              <a:spcAft>
                <a:spcPts val="0"/>
              </a:spcAft>
              <a:buSzPts val="1100"/>
              <a:buChar char="●"/>
            </a:pPr>
            <a:r>
              <a:rPr lang="en-GB" dirty="0"/>
              <a:t>Need to self-identify</a:t>
            </a:r>
            <a:endParaRPr dirty="0"/>
          </a:p>
          <a:p>
            <a:pPr marL="457200" lvl="0" indent="-298450" algn="l" rtl="0">
              <a:spcBef>
                <a:spcPts val="0"/>
              </a:spcBef>
              <a:spcAft>
                <a:spcPts val="0"/>
              </a:spcAft>
              <a:buSzPts val="1100"/>
              <a:buChar char="●"/>
            </a:pPr>
            <a:r>
              <a:rPr lang="en-GB" dirty="0"/>
              <a:t>Need to intervene if lasting over 6 months - remissions and relapses but not going away at this point (Mash et al., 2019, p. 429). </a:t>
            </a:r>
            <a:endParaRPr dirty="0"/>
          </a:p>
          <a:p>
            <a:pPr marL="457200" lvl="0" indent="-298450" algn="l" rtl="0">
              <a:spcBef>
                <a:spcPts val="0"/>
              </a:spcBef>
              <a:spcAft>
                <a:spcPts val="0"/>
              </a:spcAft>
              <a:buSzPts val="1100"/>
              <a:buChar char="●"/>
            </a:pPr>
            <a:r>
              <a:rPr lang="en-GB" dirty="0"/>
              <a:t>Those in need are less likely to seek help (Mash et al., 2019, p. 438).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t>Cultural Assessment</a:t>
            </a:r>
            <a:endParaRPr b="1" dirty="0"/>
          </a:p>
          <a:p>
            <a:pPr marL="457200" lvl="0" indent="-298450" algn="l" rtl="0">
              <a:spcBef>
                <a:spcPts val="0"/>
              </a:spcBef>
              <a:spcAft>
                <a:spcPts val="0"/>
              </a:spcAft>
              <a:buSzPts val="1100"/>
              <a:buChar char="●"/>
            </a:pPr>
            <a:r>
              <a:rPr lang="en-GB" i="1" dirty="0"/>
              <a:t>What troubles you most about your problem?</a:t>
            </a:r>
            <a:endParaRPr i="1" dirty="0"/>
          </a:p>
          <a:p>
            <a:pPr marL="457200" lvl="0" indent="-298450" algn="l" rtl="0">
              <a:spcBef>
                <a:spcPts val="0"/>
              </a:spcBef>
              <a:spcAft>
                <a:spcPts val="0"/>
              </a:spcAft>
              <a:buSzPts val="1100"/>
              <a:buChar char="●"/>
            </a:pPr>
            <a:r>
              <a:rPr lang="en-GB" i="1" dirty="0"/>
              <a:t>Why do you think this is happening to you? What do you think are the causes of your [PROBLEM]?</a:t>
            </a:r>
            <a:endParaRPr i="1" dirty="0"/>
          </a:p>
          <a:p>
            <a:pPr marL="457200" lvl="0" indent="-298450" algn="l" rtl="0">
              <a:spcBef>
                <a:spcPts val="0"/>
              </a:spcBef>
              <a:spcAft>
                <a:spcPts val="0"/>
              </a:spcAft>
              <a:buSzPts val="1100"/>
              <a:buChar char="●"/>
            </a:pPr>
            <a:r>
              <a:rPr lang="en-GB" i="1" dirty="0"/>
              <a:t>Are there any kinds of stresses that make your [PROBLEM] worse, such as difficulties with money, or family problems?</a:t>
            </a:r>
            <a:endParaRPr i="1" dirty="0"/>
          </a:p>
          <a:p>
            <a:pPr marL="457200" lvl="0" indent="-298450" algn="l" rtl="0">
              <a:spcBef>
                <a:spcPts val="0"/>
              </a:spcBef>
              <a:spcAft>
                <a:spcPts val="0"/>
              </a:spcAft>
              <a:buSzPts val="1100"/>
              <a:buChar char="●"/>
            </a:pPr>
            <a:r>
              <a:rPr lang="en-GB" i="1" dirty="0"/>
              <a:t>Sometimes people have various ways of dealing with problems like [PROBLEM]. What have you done on your own to cope with your [PROBLEM]?</a:t>
            </a:r>
            <a:endParaRPr i="1" dirty="0"/>
          </a:p>
          <a:p>
            <a:pPr marL="457200" lvl="0" indent="-298450" algn="l" rtl="0">
              <a:spcBef>
                <a:spcPts val="0"/>
              </a:spcBef>
              <a:spcAft>
                <a:spcPts val="0"/>
              </a:spcAft>
              <a:buSzPts val="1100"/>
              <a:buChar char="●"/>
            </a:pPr>
            <a:r>
              <a:rPr lang="en-GB" i="1" dirty="0"/>
              <a:t>Has anything prevented you from getting the help you need?</a:t>
            </a:r>
            <a:endParaRPr i="1" dirty="0"/>
          </a:p>
          <a:p>
            <a:pPr marL="0" lvl="0" indent="0" algn="l" rtl="0">
              <a:spcBef>
                <a:spcPts val="0"/>
              </a:spcBef>
              <a:spcAft>
                <a:spcPts val="0"/>
              </a:spcAft>
              <a:buNone/>
            </a:pPr>
            <a:endParaRPr i="1" dirty="0"/>
          </a:p>
          <a:p>
            <a:pPr marL="0" lvl="0" indent="0" algn="l" rtl="0">
              <a:spcBef>
                <a:spcPts val="0"/>
              </a:spcBef>
              <a:spcAft>
                <a:spcPts val="0"/>
              </a:spcAft>
              <a:buNone/>
            </a:pPr>
            <a:r>
              <a:rPr lang="en-GB" b="1" i="1" dirty="0"/>
              <a:t>PCL Checklist</a:t>
            </a:r>
            <a:endParaRPr b="1" i="1" dirty="0"/>
          </a:p>
          <a:p>
            <a:pPr marL="457200" lvl="0" indent="-298450" algn="l" rtl="0">
              <a:spcBef>
                <a:spcPts val="0"/>
              </a:spcBef>
              <a:spcAft>
                <a:spcPts val="0"/>
              </a:spcAft>
              <a:buSzPts val="1100"/>
              <a:buChar char="●"/>
            </a:pPr>
            <a:r>
              <a:rPr lang="en-GB" i="1" dirty="0"/>
              <a:t>Have you experienced a life-threatening or traumatic event?</a:t>
            </a:r>
            <a:endParaRPr i="1" dirty="0"/>
          </a:p>
          <a:p>
            <a:pPr marL="457200" lvl="0" indent="-298450" algn="l" rtl="0">
              <a:spcBef>
                <a:spcPts val="0"/>
              </a:spcBef>
              <a:spcAft>
                <a:spcPts val="0"/>
              </a:spcAft>
              <a:buSzPts val="1100"/>
              <a:buChar char="●"/>
            </a:pPr>
            <a:r>
              <a:rPr lang="en-GB" i="1" dirty="0"/>
              <a:t>Have you ever felt like you were reliving the events?</a:t>
            </a:r>
            <a:endParaRPr i="1" dirty="0"/>
          </a:p>
          <a:p>
            <a:pPr marL="457200" lvl="0" indent="-298450" algn="l" rtl="0">
              <a:spcBef>
                <a:spcPts val="0"/>
              </a:spcBef>
              <a:spcAft>
                <a:spcPts val="0"/>
              </a:spcAft>
              <a:buSzPts val="1100"/>
              <a:buChar char="●"/>
            </a:pPr>
            <a:r>
              <a:rPr lang="en-GB" i="1" dirty="0"/>
              <a:t>Are you having problems sleeping and/or concentrating?</a:t>
            </a:r>
            <a:endParaRPr i="1" dirty="0"/>
          </a:p>
          <a:p>
            <a:pPr marL="457200" lvl="0" indent="-298450" algn="l" rtl="0">
              <a:spcBef>
                <a:spcPts val="0"/>
              </a:spcBef>
              <a:spcAft>
                <a:spcPts val="0"/>
              </a:spcAft>
              <a:buSzPts val="1100"/>
              <a:buChar char="●"/>
            </a:pPr>
            <a:r>
              <a:rPr lang="en-GB" i="1" dirty="0"/>
              <a:t>Are there things that you need to avoid? </a:t>
            </a:r>
            <a:endParaRPr i="1" dirty="0"/>
          </a:p>
          <a:p>
            <a:pPr marL="457200" lvl="0" indent="-298450" algn="l" rtl="0">
              <a:spcBef>
                <a:spcPts val="0"/>
              </a:spcBef>
              <a:spcAft>
                <a:spcPts val="0"/>
              </a:spcAft>
              <a:buSzPts val="1100"/>
              <a:buChar char="●"/>
            </a:pPr>
            <a:r>
              <a:rPr lang="en-GB" i="1" dirty="0"/>
              <a:t>Do you have any physical reactions? </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03eff98cf_0_68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03eff98cf_0_6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b="1" dirty="0">
                <a:solidFill>
                  <a:srgbClr val="0A0A0A"/>
                </a:solidFill>
                <a:highlight>
                  <a:srgbClr val="FFFFFF"/>
                </a:highlight>
                <a:latin typeface="Roboto"/>
                <a:ea typeface="Roboto"/>
                <a:cs typeface="Roboto"/>
                <a:sym typeface="Roboto"/>
              </a:rPr>
              <a:t>Start at 7:30-11:30 minutes:</a:t>
            </a:r>
            <a:endParaRPr sz="1050" b="1" dirty="0">
              <a:solidFill>
                <a:srgbClr val="0A0A0A"/>
              </a:solidFill>
              <a:highlight>
                <a:srgbClr val="FFFFFF"/>
              </a:highlight>
              <a:latin typeface="Roboto"/>
              <a:ea typeface="Roboto"/>
              <a:cs typeface="Roboto"/>
              <a:sym typeface="Roboto"/>
            </a:endParaRPr>
          </a:p>
          <a:p>
            <a:pPr marL="0" lvl="0" indent="0" algn="l" rtl="0">
              <a:spcBef>
                <a:spcPts val="0"/>
              </a:spcBef>
              <a:spcAft>
                <a:spcPts val="0"/>
              </a:spcAft>
              <a:buNone/>
            </a:pPr>
            <a:endParaRPr sz="1050" dirty="0">
              <a:solidFill>
                <a:srgbClr val="0A0A0A"/>
              </a:solidFill>
              <a:highlight>
                <a:srgbClr val="FFFFFF"/>
              </a:highlight>
              <a:latin typeface="Roboto"/>
              <a:ea typeface="Roboto"/>
              <a:cs typeface="Roboto"/>
              <a:sym typeface="Roboto"/>
            </a:endParaRPr>
          </a:p>
          <a:p>
            <a:pPr marL="0" lvl="0" indent="0" algn="l" rtl="0">
              <a:spcBef>
                <a:spcPts val="0"/>
              </a:spcBef>
              <a:spcAft>
                <a:spcPts val="0"/>
              </a:spcAft>
              <a:buNone/>
            </a:pPr>
            <a:r>
              <a:rPr lang="en-GB" sz="1050" dirty="0" err="1">
                <a:solidFill>
                  <a:srgbClr val="0A0A0A"/>
                </a:solidFill>
                <a:highlight>
                  <a:srgbClr val="FFFFFF"/>
                </a:highlight>
                <a:latin typeface="Roboto"/>
                <a:ea typeface="Roboto"/>
                <a:cs typeface="Roboto"/>
                <a:sym typeface="Roboto"/>
              </a:rPr>
              <a:t>Dr.</a:t>
            </a:r>
            <a:r>
              <a:rPr lang="en-GB" sz="1050" dirty="0">
                <a:solidFill>
                  <a:srgbClr val="0A0A0A"/>
                </a:solidFill>
                <a:highlight>
                  <a:srgbClr val="FFFFFF"/>
                </a:highlight>
                <a:latin typeface="Roboto"/>
                <a:ea typeface="Roboto"/>
                <a:cs typeface="Roboto"/>
                <a:sym typeface="Roboto"/>
              </a:rPr>
              <a:t> Margot Taylor is the Director for Functional Neuroimaging and Diagnostic Imaging at The Hospital for Sick Children.  Uses </a:t>
            </a:r>
            <a:r>
              <a:rPr lang="en-GB" sz="1050" b="1" dirty="0">
                <a:solidFill>
                  <a:srgbClr val="0A0A0A"/>
                </a:solidFill>
                <a:highlight>
                  <a:srgbClr val="FFFFFF"/>
                </a:highlight>
                <a:latin typeface="Roboto"/>
                <a:ea typeface="Roboto"/>
                <a:cs typeface="Roboto"/>
                <a:sym typeface="Roboto"/>
              </a:rPr>
              <a:t>MRI</a:t>
            </a:r>
            <a:r>
              <a:rPr lang="en-GB" sz="1050" dirty="0">
                <a:solidFill>
                  <a:srgbClr val="0A0A0A"/>
                </a:solidFill>
                <a:highlight>
                  <a:srgbClr val="FFFFFF"/>
                </a:highlight>
                <a:latin typeface="Roboto"/>
                <a:ea typeface="Roboto"/>
                <a:cs typeface="Roboto"/>
                <a:sym typeface="Roboto"/>
              </a:rPr>
              <a:t> (</a:t>
            </a:r>
            <a:r>
              <a:rPr lang="en-GB" sz="1050" b="1" dirty="0">
                <a:solidFill>
                  <a:srgbClr val="6A6A6A"/>
                </a:solidFill>
                <a:highlight>
                  <a:srgbClr val="FFFFFF"/>
                </a:highlight>
              </a:rPr>
              <a:t>magnetic resonance imaging - </a:t>
            </a:r>
            <a:r>
              <a:rPr lang="en-GB" sz="1050" b="1" dirty="0">
                <a:solidFill>
                  <a:srgbClr val="0A0A0A"/>
                </a:solidFill>
                <a:highlight>
                  <a:srgbClr val="FFFFFF"/>
                </a:highlight>
                <a:latin typeface="Roboto"/>
                <a:ea typeface="Roboto"/>
                <a:cs typeface="Roboto"/>
                <a:sym typeface="Roboto"/>
              </a:rPr>
              <a:t>where</a:t>
            </a:r>
            <a:r>
              <a:rPr lang="en-GB" sz="1050" dirty="0">
                <a:solidFill>
                  <a:srgbClr val="0A0A0A"/>
                </a:solidFill>
                <a:highlight>
                  <a:srgbClr val="FFFFFF"/>
                </a:highlight>
                <a:latin typeface="Roboto"/>
                <a:ea typeface="Roboto"/>
                <a:cs typeface="Roboto"/>
                <a:sym typeface="Roboto"/>
              </a:rPr>
              <a:t> brain function happens) and </a:t>
            </a:r>
            <a:r>
              <a:rPr lang="en-GB" sz="1050" b="1" dirty="0">
                <a:solidFill>
                  <a:srgbClr val="0A0A0A"/>
                </a:solidFill>
                <a:highlight>
                  <a:srgbClr val="FFFFFF"/>
                </a:highlight>
                <a:latin typeface="Roboto"/>
                <a:ea typeface="Roboto"/>
                <a:cs typeface="Roboto"/>
                <a:sym typeface="Roboto"/>
              </a:rPr>
              <a:t>EGG</a:t>
            </a:r>
            <a:r>
              <a:rPr lang="en-GB" sz="1050" dirty="0">
                <a:solidFill>
                  <a:srgbClr val="0A0A0A"/>
                </a:solidFill>
                <a:highlight>
                  <a:srgbClr val="FFFFFF"/>
                </a:highlight>
                <a:latin typeface="Roboto"/>
                <a:ea typeface="Roboto"/>
                <a:cs typeface="Roboto"/>
                <a:sym typeface="Roboto"/>
              </a:rPr>
              <a:t> (</a:t>
            </a:r>
            <a:r>
              <a:rPr lang="en-GB" sz="1050" b="1" dirty="0">
                <a:solidFill>
                  <a:srgbClr val="545454"/>
                </a:solidFill>
                <a:highlight>
                  <a:srgbClr val="FFFFFF"/>
                </a:highlight>
              </a:rPr>
              <a:t>electroencephalogram </a:t>
            </a:r>
            <a:r>
              <a:rPr lang="en-GB" sz="1050" dirty="0">
                <a:solidFill>
                  <a:srgbClr val="545454"/>
                </a:solidFill>
                <a:highlight>
                  <a:srgbClr val="FFFFFF"/>
                </a:highlight>
              </a:rPr>
              <a:t>- </a:t>
            </a:r>
            <a:r>
              <a:rPr lang="en-GB" sz="1050" b="1" dirty="0">
                <a:solidFill>
                  <a:srgbClr val="0A0A0A"/>
                </a:solidFill>
                <a:highlight>
                  <a:srgbClr val="FFFFFF"/>
                </a:highlight>
                <a:latin typeface="Roboto"/>
                <a:ea typeface="Roboto"/>
                <a:cs typeface="Roboto"/>
                <a:sym typeface="Roboto"/>
              </a:rPr>
              <a:t>when</a:t>
            </a:r>
            <a:r>
              <a:rPr lang="en-GB" sz="1050" dirty="0">
                <a:solidFill>
                  <a:srgbClr val="0A0A0A"/>
                </a:solidFill>
                <a:highlight>
                  <a:srgbClr val="FFFFFF"/>
                </a:highlight>
                <a:latin typeface="Roboto"/>
                <a:ea typeface="Roboto"/>
                <a:cs typeface="Roboto"/>
                <a:sym typeface="Roboto"/>
              </a:rPr>
              <a:t> brain function happens) to research sick children and those with ASD to look for difference in brain structures and search for treatments. She was asked by Defence Canada to use these two technologies to diagnose PTSD. They were looking for a proven diagnostic test to detect PTSD and monitor recovery. </a:t>
            </a:r>
            <a:endParaRPr sz="1050" dirty="0">
              <a:solidFill>
                <a:srgbClr val="0A0A0A"/>
              </a:solidFill>
              <a:highlight>
                <a:srgbClr val="FFFFFF"/>
              </a:highlight>
              <a:latin typeface="Roboto"/>
              <a:ea typeface="Roboto"/>
              <a:cs typeface="Roboto"/>
              <a:sym typeface="Roboto"/>
            </a:endParaRPr>
          </a:p>
          <a:p>
            <a:pPr marL="0" lvl="0" indent="0" algn="l" rtl="0">
              <a:spcBef>
                <a:spcPts val="0"/>
              </a:spcBef>
              <a:spcAft>
                <a:spcPts val="0"/>
              </a:spcAft>
              <a:buNone/>
            </a:pPr>
            <a:endParaRPr sz="1050" dirty="0">
              <a:solidFill>
                <a:srgbClr val="0A0A0A"/>
              </a:solidFill>
              <a:highlight>
                <a:srgbClr val="FFFFFF"/>
              </a:highlight>
              <a:latin typeface="Roboto"/>
              <a:ea typeface="Roboto"/>
              <a:cs typeface="Roboto"/>
              <a:sym typeface="Roboto"/>
            </a:endParaRPr>
          </a:p>
          <a:p>
            <a:pPr marL="0" lvl="0" indent="0" algn="l" rtl="0">
              <a:spcBef>
                <a:spcPts val="0"/>
              </a:spcBef>
              <a:spcAft>
                <a:spcPts val="0"/>
              </a:spcAft>
              <a:buNone/>
            </a:pPr>
            <a:r>
              <a:rPr lang="en-GB" sz="1050" dirty="0">
                <a:solidFill>
                  <a:srgbClr val="0A0A0A"/>
                </a:solidFill>
                <a:highlight>
                  <a:srgbClr val="FFFFFF"/>
                </a:highlight>
                <a:latin typeface="Roboto"/>
                <a:ea typeface="Roboto"/>
                <a:cs typeface="Roboto"/>
                <a:sym typeface="Roboto"/>
              </a:rPr>
              <a:t>Brains with PTSD do not look differently, like with Alzheimer's, but they do function differently. Had to use </a:t>
            </a:r>
            <a:r>
              <a:rPr lang="en-GB" sz="1050" b="1" dirty="0">
                <a:solidFill>
                  <a:srgbClr val="0A0A0A"/>
                </a:solidFill>
                <a:highlight>
                  <a:srgbClr val="FFFFFF"/>
                </a:highlight>
                <a:latin typeface="Roboto"/>
                <a:ea typeface="Roboto"/>
                <a:cs typeface="Roboto"/>
                <a:sym typeface="Roboto"/>
              </a:rPr>
              <a:t>MEG </a:t>
            </a:r>
            <a:r>
              <a:rPr lang="en-GB" sz="1050" dirty="0">
                <a:solidFill>
                  <a:srgbClr val="0A0A0A"/>
                </a:solidFill>
                <a:highlight>
                  <a:srgbClr val="FFFFFF"/>
                </a:highlight>
                <a:latin typeface="Roboto"/>
                <a:ea typeface="Roboto"/>
                <a:cs typeface="Roboto"/>
                <a:sym typeface="Roboto"/>
              </a:rPr>
              <a:t>(magnetoencephalography - spatial and temporal abilities) to see magnetic fields of brain in real time to a thousands of a second. </a:t>
            </a:r>
            <a:endParaRPr sz="1050" dirty="0">
              <a:solidFill>
                <a:srgbClr val="0A0A0A"/>
              </a:solidFill>
              <a:highlight>
                <a:srgbClr val="FFFFFF"/>
              </a:highlight>
              <a:latin typeface="Roboto"/>
              <a:ea typeface="Roboto"/>
              <a:cs typeface="Roboto"/>
              <a:sym typeface="Roboto"/>
            </a:endParaRPr>
          </a:p>
          <a:p>
            <a:pPr marL="0" lvl="0" indent="0" algn="l" rtl="0">
              <a:spcBef>
                <a:spcPts val="0"/>
              </a:spcBef>
              <a:spcAft>
                <a:spcPts val="0"/>
              </a:spcAft>
              <a:buNone/>
            </a:pPr>
            <a:endParaRPr sz="1050" dirty="0">
              <a:solidFill>
                <a:srgbClr val="0A0A0A"/>
              </a:solidFill>
              <a:highlight>
                <a:srgbClr val="FFFFFF"/>
              </a:highlight>
              <a:latin typeface="Roboto"/>
              <a:ea typeface="Roboto"/>
              <a:cs typeface="Roboto"/>
              <a:sym typeface="Roboto"/>
            </a:endParaRPr>
          </a:p>
          <a:p>
            <a:pPr marL="0" lvl="0" indent="0" algn="l" rtl="0">
              <a:spcBef>
                <a:spcPts val="0"/>
              </a:spcBef>
              <a:spcAft>
                <a:spcPts val="0"/>
              </a:spcAft>
              <a:buNone/>
            </a:pPr>
            <a:r>
              <a:rPr lang="en-GB" sz="1050" b="1" dirty="0">
                <a:solidFill>
                  <a:srgbClr val="0A0A0A"/>
                </a:solidFill>
                <a:highlight>
                  <a:srgbClr val="FFFFFF"/>
                </a:highlight>
                <a:latin typeface="Roboto"/>
                <a:ea typeface="Roboto"/>
                <a:cs typeface="Roboto"/>
                <a:sym typeface="Roboto"/>
              </a:rPr>
              <a:t>4 groups - </a:t>
            </a:r>
            <a:r>
              <a:rPr lang="en-GB" sz="1050" dirty="0">
                <a:solidFill>
                  <a:srgbClr val="0A0A0A"/>
                </a:solidFill>
                <a:highlight>
                  <a:srgbClr val="FFFFFF"/>
                </a:highlight>
                <a:latin typeface="Roboto"/>
                <a:ea typeface="Roboto"/>
                <a:cs typeface="Roboto"/>
                <a:sym typeface="Roboto"/>
              </a:rPr>
              <a:t>Soldiers with and without PTSD; civilian groups with TBI and none. Before, during, and after tasks did a MEG scan for all 4 groups and added images/words from the Afghan war. Brain patterns were different in soldiers with PTSD - high-frequency bands </a:t>
            </a:r>
            <a:r>
              <a:rPr lang="en-GB" sz="1050" dirty="0" err="1">
                <a:solidFill>
                  <a:srgbClr val="0A0A0A"/>
                </a:solidFill>
                <a:highlight>
                  <a:srgbClr val="FFFFFF"/>
                </a:highlight>
                <a:latin typeface="Roboto"/>
                <a:ea typeface="Roboto"/>
                <a:cs typeface="Roboto"/>
                <a:sym typeface="Roboto"/>
              </a:rPr>
              <a:t>overconnected</a:t>
            </a:r>
            <a:r>
              <a:rPr lang="en-GB" sz="1050" dirty="0">
                <a:solidFill>
                  <a:srgbClr val="0A0A0A"/>
                </a:solidFill>
                <a:highlight>
                  <a:srgbClr val="FFFFFF"/>
                </a:highlight>
                <a:latin typeface="Roboto"/>
                <a:ea typeface="Roboto"/>
                <a:cs typeface="Roboto"/>
                <a:sym typeface="Roboto"/>
              </a:rPr>
              <a:t> (areas of memory and attention). Soldiers without PTSD reacted more because soldiers with PTSD were already in high arousal (stay there and then this correlates with psychiatric symptoms like attention). Reactions in the amygdala. </a:t>
            </a:r>
            <a:endParaRPr sz="1050" dirty="0">
              <a:solidFill>
                <a:srgbClr val="0A0A0A"/>
              </a:solidFill>
              <a:highlight>
                <a:srgbClr val="FFFFFF"/>
              </a:highlight>
              <a:latin typeface="Roboto"/>
              <a:ea typeface="Roboto"/>
              <a:cs typeface="Roboto"/>
              <a:sym typeface="Roboto"/>
            </a:endParaRPr>
          </a:p>
          <a:p>
            <a:pPr marL="0" lvl="0" indent="0" algn="l" rtl="0">
              <a:spcBef>
                <a:spcPts val="0"/>
              </a:spcBef>
              <a:spcAft>
                <a:spcPts val="0"/>
              </a:spcAft>
              <a:buNone/>
            </a:pPr>
            <a:endParaRPr dirty="0"/>
          </a:p>
          <a:p>
            <a:pPr marL="0" lvl="0" indent="0" algn="l" rtl="0">
              <a:spcBef>
                <a:spcPts val="0"/>
              </a:spcBef>
              <a:spcAft>
                <a:spcPts val="0"/>
              </a:spcAft>
              <a:buNone/>
            </a:pPr>
            <a:r>
              <a:rPr lang="en-GB" dirty="0"/>
              <a:t>Link: </a:t>
            </a:r>
            <a:r>
              <a:rPr lang="en-GB" u="sng" dirty="0">
                <a:solidFill>
                  <a:schemeClr val="hlink"/>
                </a:solidFill>
                <a:hlinkClick r:id="rId3"/>
              </a:rPr>
              <a:t>https://www.youtube.com/watch?v=0Bhk65bY_I0</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03eff98cf_0_65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503eff98cf_0_6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dirty="0"/>
              <a:t>Attempts to build on the protective factors in the formation of the child-caregiver relationship; training parents in positive child-rearing skills accompanied by </a:t>
            </a:r>
            <a:r>
              <a:rPr lang="en-GB" dirty="0" smtClean="0"/>
              <a:t>cognitive-behavioural </a:t>
            </a:r>
            <a:r>
              <a:rPr lang="en-GB" dirty="0"/>
              <a:t>methods to target anger patterns/distorted belief </a:t>
            </a:r>
            <a:endParaRPr dirty="0"/>
          </a:p>
          <a:p>
            <a:pPr marL="457200" lvl="0" indent="-298450" algn="l" rtl="0">
              <a:spcBef>
                <a:spcPts val="0"/>
              </a:spcBef>
              <a:spcAft>
                <a:spcPts val="0"/>
              </a:spcAft>
              <a:buSzPts val="1100"/>
              <a:buChar char="●"/>
            </a:pPr>
            <a:r>
              <a:rPr lang="en-GB" dirty="0"/>
              <a:t>Parent skills training rarely goes well if multiple family issues. </a:t>
            </a:r>
            <a:endParaRPr dirty="0"/>
          </a:p>
          <a:p>
            <a:pPr marL="457200" lvl="0" indent="0" algn="l" rtl="0">
              <a:spcBef>
                <a:spcPts val="0"/>
              </a:spcBef>
              <a:spcAft>
                <a:spcPts val="0"/>
              </a:spcAft>
              <a:buNone/>
            </a:pPr>
            <a:endParaRPr dirty="0"/>
          </a:p>
          <a:p>
            <a:pPr marL="457200" lvl="0" indent="-298450" algn="l" rtl="0">
              <a:spcBef>
                <a:spcPts val="0"/>
              </a:spcBef>
              <a:spcAft>
                <a:spcPts val="0"/>
              </a:spcAft>
              <a:buSzPts val="1100"/>
              <a:buChar char="●"/>
            </a:pPr>
            <a:r>
              <a:rPr lang="en-GB" dirty="0"/>
              <a:t>Individual can practice more effective ways of coping with intrusive memories and emotions (virtual reality) </a:t>
            </a:r>
            <a:endParaRPr dirty="0"/>
          </a:p>
          <a:p>
            <a:pPr marL="457200" lvl="0" indent="-298450" algn="l" rtl="0">
              <a:spcBef>
                <a:spcPts val="0"/>
              </a:spcBef>
              <a:spcAft>
                <a:spcPts val="0"/>
              </a:spcAft>
              <a:buSzPts val="1100"/>
              <a:buChar char="●"/>
            </a:pPr>
            <a:r>
              <a:rPr lang="en-GB" dirty="0"/>
              <a:t>Sexual abuse - teach ways to report and avoid inappropriate touches ex. </a:t>
            </a:r>
            <a:r>
              <a:rPr lang="en-GB" dirty="0" smtClean="0"/>
              <a:t>Videos, </a:t>
            </a:r>
            <a:r>
              <a:rPr lang="en-GB" dirty="0"/>
              <a:t>etc. Positive statements and imagery to cope with the abuse in TF-CBT and gradual exposure to the memories. Show them that what happened isn’t their fault and is wrong. </a:t>
            </a:r>
            <a:endParaRPr dirty="0"/>
          </a:p>
          <a:p>
            <a:pPr marL="457200" lvl="0" indent="-298450" algn="l" rtl="0">
              <a:spcBef>
                <a:spcPts val="0"/>
              </a:spcBef>
              <a:spcAft>
                <a:spcPts val="0"/>
              </a:spcAft>
              <a:buSzPts val="1100"/>
              <a:buChar char="●"/>
            </a:pPr>
            <a:r>
              <a:rPr lang="en-GB" b="1" dirty="0"/>
              <a:t>Exposure Therapy - </a:t>
            </a:r>
            <a:r>
              <a:rPr lang="en-GB" dirty="0"/>
              <a:t>expose to real-life stimuli - often 1 to 10 sessions and in groups </a:t>
            </a:r>
            <a:endParaRPr dirty="0"/>
          </a:p>
          <a:p>
            <a:pPr marL="457200" lvl="0" indent="-298450" algn="l" rtl="0">
              <a:spcBef>
                <a:spcPts val="0"/>
              </a:spcBef>
              <a:spcAft>
                <a:spcPts val="0"/>
              </a:spcAft>
              <a:buSzPts val="1100"/>
              <a:buChar char="●"/>
            </a:pPr>
            <a:r>
              <a:rPr lang="en-GB" b="1" dirty="0"/>
              <a:t>Narrative therapy </a:t>
            </a:r>
            <a:r>
              <a:rPr lang="en-GB" dirty="0"/>
              <a:t>- open up re trauma and create coherent story of events</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03eff98cf_0_68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03eff98cf_0_6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b="1" dirty="0"/>
              <a:t>Not first line of treatment if symptoms are not trauma-based or if they are taking risky actions, e.g. substance abuse; target those concerns.</a:t>
            </a:r>
            <a:endParaRPr b="1" dirty="0"/>
          </a:p>
          <a:p>
            <a:pPr marL="457200" lvl="0" indent="-298450" algn="l" rtl="0">
              <a:spcBef>
                <a:spcPts val="0"/>
              </a:spcBef>
              <a:spcAft>
                <a:spcPts val="0"/>
              </a:spcAft>
              <a:buSzPts val="1100"/>
              <a:buChar char="●"/>
            </a:pPr>
            <a:r>
              <a:rPr lang="en-GB" b="1" dirty="0"/>
              <a:t>8 - 20 sessions that each build off each other (parts may be omitted in cases, such as when no parent is involved).</a:t>
            </a:r>
            <a:endParaRPr b="1" dirty="0"/>
          </a:p>
          <a:p>
            <a:pPr marL="457200" lvl="0" indent="-298450" algn="l" rtl="0">
              <a:spcBef>
                <a:spcPts val="0"/>
              </a:spcBef>
              <a:spcAft>
                <a:spcPts val="0"/>
              </a:spcAft>
              <a:buSzPts val="1100"/>
              <a:buChar char="●"/>
            </a:pPr>
            <a:r>
              <a:rPr lang="en-GB" dirty="0"/>
              <a:t>P - factual </a:t>
            </a:r>
            <a:r>
              <a:rPr lang="en-GB" dirty="0" smtClean="0"/>
              <a:t>labelling </a:t>
            </a:r>
            <a:r>
              <a:rPr lang="en-GB" dirty="0"/>
              <a:t>of body parts, events, types of trauma, and statistics on commonplace; therapists to state everything matter of fact (no shame); teach parents about symptoms to watch for, how to give praise/positive attention, and </a:t>
            </a:r>
            <a:r>
              <a:rPr lang="en-GB" dirty="0" smtClean="0"/>
              <a:t>behavioural </a:t>
            </a:r>
            <a:r>
              <a:rPr lang="en-GB" dirty="0"/>
              <a:t>interventions that are appropriate</a:t>
            </a:r>
            <a:endParaRPr dirty="0"/>
          </a:p>
          <a:p>
            <a:pPr marL="457200" lvl="0" indent="-298450" algn="l" rtl="0">
              <a:spcBef>
                <a:spcPts val="0"/>
              </a:spcBef>
              <a:spcAft>
                <a:spcPts val="0"/>
              </a:spcAft>
              <a:buSzPts val="1100"/>
              <a:buChar char="●"/>
            </a:pPr>
            <a:r>
              <a:rPr lang="en-GB" dirty="0"/>
              <a:t>R - breathing, muscle relaxation, Yoga, mind-body techniques; positive </a:t>
            </a:r>
            <a:r>
              <a:rPr lang="en-GB" dirty="0" err="1" smtClean="0"/>
              <a:t>extracurriculars</a:t>
            </a:r>
            <a:r>
              <a:rPr lang="en-GB" dirty="0" smtClean="0"/>
              <a:t> </a:t>
            </a:r>
            <a:r>
              <a:rPr lang="en-GB" dirty="0"/>
              <a:t>and games</a:t>
            </a:r>
            <a:endParaRPr dirty="0"/>
          </a:p>
          <a:p>
            <a:pPr marL="457200" lvl="0" indent="-298450" algn="l" rtl="0">
              <a:spcBef>
                <a:spcPts val="0"/>
              </a:spcBef>
              <a:spcAft>
                <a:spcPts val="0"/>
              </a:spcAft>
              <a:buSzPts val="1100"/>
              <a:buChar char="●"/>
            </a:pPr>
            <a:r>
              <a:rPr lang="en-GB" dirty="0"/>
              <a:t>A - use games, photos of faces, drawing to discuss feelings; problem solving, negotiating, social skills, role playing, seeking social support, thought interruption, positive imagery, ensuring safety in the moment </a:t>
            </a:r>
            <a:endParaRPr dirty="0"/>
          </a:p>
          <a:p>
            <a:pPr marL="457200" lvl="0" indent="-298450" algn="l" rtl="0">
              <a:spcBef>
                <a:spcPts val="0"/>
              </a:spcBef>
              <a:spcAft>
                <a:spcPts val="0"/>
              </a:spcAft>
              <a:buSzPts val="1100"/>
              <a:buChar char="●"/>
            </a:pPr>
            <a:r>
              <a:rPr lang="en-GB" dirty="0"/>
              <a:t>C - role-play or scenarios where thoughts of others can be derived and decide if our thoughts/reactions are accurate and helpful </a:t>
            </a:r>
            <a:endParaRPr dirty="0"/>
          </a:p>
          <a:p>
            <a:pPr marL="457200" lvl="0" indent="-298450" algn="l" rtl="0">
              <a:spcBef>
                <a:spcPts val="0"/>
              </a:spcBef>
              <a:spcAft>
                <a:spcPts val="0"/>
              </a:spcAft>
              <a:buSzPts val="1100"/>
              <a:buChar char="●"/>
            </a:pPr>
            <a:r>
              <a:rPr lang="en-GB" dirty="0"/>
              <a:t>T - narration with memories, feelings, sensations, thoughts with details; can make a life narrative (often a book or drawing) - correct negative perceptions and move away from victimization </a:t>
            </a:r>
            <a:endParaRPr dirty="0"/>
          </a:p>
          <a:p>
            <a:pPr marL="457200" lvl="0" indent="-298450" algn="l" rtl="0">
              <a:spcBef>
                <a:spcPts val="0"/>
              </a:spcBef>
              <a:spcAft>
                <a:spcPts val="0"/>
              </a:spcAft>
              <a:buSzPts val="1100"/>
              <a:buChar char="●"/>
            </a:pPr>
            <a:r>
              <a:rPr lang="en-GB" dirty="0"/>
              <a:t>I - exposure to avoided item slowly (chaining) - </a:t>
            </a:r>
            <a:r>
              <a:rPr lang="en-GB" b="1" dirty="0"/>
              <a:t>Expose to trauma: </a:t>
            </a:r>
            <a:r>
              <a:rPr lang="en-GB" dirty="0"/>
              <a:t>reduce reinforcement from avoidance while pairing object of avoidance with new memories and therapeutic, corrective experiences.</a:t>
            </a:r>
            <a:endParaRPr dirty="0"/>
          </a:p>
          <a:p>
            <a:pPr marL="457200" lvl="0" indent="-298450" algn="l" rtl="0">
              <a:spcBef>
                <a:spcPts val="0"/>
              </a:spcBef>
              <a:spcAft>
                <a:spcPts val="0"/>
              </a:spcAft>
              <a:buSzPts val="1100"/>
              <a:buChar char="●"/>
            </a:pPr>
            <a:r>
              <a:rPr lang="en-GB" dirty="0"/>
              <a:t>C - share narratives and discuss agency; open up family communication </a:t>
            </a:r>
            <a:endParaRPr dirty="0"/>
          </a:p>
          <a:p>
            <a:pPr marL="457200" lvl="0" indent="-298450" algn="l" rtl="0">
              <a:spcBef>
                <a:spcPts val="0"/>
              </a:spcBef>
              <a:spcAft>
                <a:spcPts val="0"/>
              </a:spcAft>
              <a:buSzPts val="1100"/>
              <a:buChar char="●"/>
            </a:pPr>
            <a:r>
              <a:rPr lang="en-GB" dirty="0"/>
              <a:t>E - prevention of future trauma</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03eff98cf_0_67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03eff98cf_0_6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GB" b="1"/>
              <a:t>Events: </a:t>
            </a:r>
            <a:r>
              <a:rPr lang="en-GB"/>
              <a:t>kidnapping, war crimes, threatened/actual physical/sexual assault, robbery, mugging, childhood abuse, sex trafficking, terrorist attacks, torture, incarceration as a prisoner of war, natural or human-made disasters, sever motor vehicle accidents, sex without consent or not developmentally appropriate in children, medical incidents like waking during surgery, domestic violence, death not by natural consequences ex. Suicide, assault, serious accident/injury, etc.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03eff98cf_0_67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03eff98cf_0_6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Tools:</a:t>
            </a:r>
            <a:r>
              <a:rPr lang="en-GB" dirty="0"/>
              <a:t> gradual exposure, </a:t>
            </a:r>
            <a:r>
              <a:rPr lang="en-GB" dirty="0" err="1"/>
              <a:t>modeling</a:t>
            </a:r>
            <a:r>
              <a:rPr lang="en-GB" dirty="0"/>
              <a:t>, educating, coping, and prevention-training skills. </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03eff98cf_0_67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503eff98cf_0_6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03eff98cf_0_65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03eff98cf_0_6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03eff98cf_0_68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03eff98cf_0_6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03eff98cf_0_67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03eff98cf_0_6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Trauma occurs across cultures, countries, ages, and genders. </a:t>
            </a:r>
            <a:endParaRPr/>
          </a:p>
          <a:p>
            <a:pPr marL="457200" lvl="0" indent="-298450" algn="l" rtl="0">
              <a:spcBef>
                <a:spcPts val="0"/>
              </a:spcBef>
              <a:spcAft>
                <a:spcPts val="0"/>
              </a:spcAft>
              <a:buSzPts val="1100"/>
              <a:buChar char="●"/>
            </a:pPr>
            <a:r>
              <a:rPr lang="en-GB"/>
              <a:t>Over 15 million American children have families with partner violence in the home that year. </a:t>
            </a:r>
            <a:endParaRPr/>
          </a:p>
          <a:p>
            <a:pPr marL="457200" lvl="0" indent="-298450" algn="l" rtl="0">
              <a:spcBef>
                <a:spcPts val="0"/>
              </a:spcBef>
              <a:spcAft>
                <a:spcPts val="0"/>
              </a:spcAft>
              <a:buSzPts val="1100"/>
              <a:buChar char="●"/>
            </a:pPr>
            <a:r>
              <a:rPr lang="en-GB"/>
              <a:t>And trauma costs $124 billion per year in U.S. </a:t>
            </a:r>
            <a:endParaRPr/>
          </a:p>
          <a:p>
            <a:pPr marL="457200" lvl="0" indent="-298450" algn="l" rtl="0">
              <a:spcBef>
                <a:spcPts val="0"/>
              </a:spcBef>
              <a:spcAft>
                <a:spcPts val="0"/>
              </a:spcAft>
              <a:buSzPts val="1100"/>
              <a:buChar char="●"/>
            </a:pPr>
            <a:r>
              <a:rPr lang="en-GB"/>
              <a:t>In Canada, there have been no comprehensive studies on the cost of trauma. However, Wilson et al. (2016) note that it is </a:t>
            </a:r>
            <a:r>
              <a:rPr lang="en-GB" sz="1300">
                <a:solidFill>
                  <a:srgbClr val="2E2E2E"/>
                </a:solidFill>
                <a:highlight>
                  <a:srgbClr val="FFFFFF"/>
                </a:highlight>
                <a:latin typeface="Lato"/>
                <a:ea typeface="Lato"/>
                <a:cs typeface="Lato"/>
                <a:sym typeface="Lato"/>
              </a:rPr>
              <a:t>“estimated that productivity losses alone due to mental illness cost the Canadian economy $20.7 billion annually.”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03eff98cf_0_67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03eff98cf_0_6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PTSD: </a:t>
            </a:r>
            <a:r>
              <a:rPr lang="en-GB" u="sng">
                <a:solidFill>
                  <a:schemeClr val="accent5"/>
                </a:solidFill>
                <a:hlinkClick r:id="rId3"/>
              </a:rPr>
              <a:t>https://www.youtube.com/watch?v=hzSx4rMyVjI</a:t>
            </a:r>
            <a:endParaRPr/>
          </a:p>
          <a:p>
            <a:pPr marL="0" lvl="0" indent="0" algn="l" rtl="0">
              <a:spcBef>
                <a:spcPts val="0"/>
              </a:spcBef>
              <a:spcAft>
                <a:spcPts val="0"/>
              </a:spcAft>
              <a:buNone/>
            </a:pPr>
            <a:r>
              <a:rPr lang="en-GB"/>
              <a:t>DSM 3 - 1980</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03eff98cf_0_66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03eff98cf_0_6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4. Examples: </a:t>
            </a:r>
            <a:r>
              <a:rPr lang="en-GB"/>
              <a:t>first responders, police but not through electronic sources unless it is work-related exposure.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03eff98cf_0_66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03eff98cf_0_6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GB"/>
              <a:t>Children - repetitive play/drawings/stories with themes/aspects of the traumatic events expressed; might not be flashbacks </a:t>
            </a:r>
            <a:endParaRPr/>
          </a:p>
          <a:p>
            <a:pPr marL="457200" lvl="0" indent="-298450" algn="l" rtl="0">
              <a:spcBef>
                <a:spcPts val="0"/>
              </a:spcBef>
              <a:spcAft>
                <a:spcPts val="0"/>
              </a:spcAft>
              <a:buSzPts val="1100"/>
              <a:buAutoNum type="arabicPeriod"/>
            </a:pPr>
            <a:r>
              <a:rPr lang="en-GB"/>
              <a:t>Children - frightening dreams without recognizable content. </a:t>
            </a:r>
            <a:endParaRPr/>
          </a:p>
          <a:p>
            <a:pPr marL="457200" lvl="0" indent="-298450" algn="l" rtl="0">
              <a:spcBef>
                <a:spcPts val="0"/>
              </a:spcBef>
              <a:spcAft>
                <a:spcPts val="0"/>
              </a:spcAft>
              <a:buSzPts val="1100"/>
              <a:buAutoNum type="arabicPeriod"/>
            </a:pPr>
            <a:r>
              <a:rPr lang="en-GB"/>
              <a:t>Continuum - most extreme where loss awareness of present surroundings. Children - trauma-specific reenactment in play. </a:t>
            </a:r>
            <a:endParaRPr/>
          </a:p>
          <a:p>
            <a:pPr marL="0" lvl="0" indent="0" algn="l" rtl="0">
              <a:spcBef>
                <a:spcPts val="0"/>
              </a:spcBef>
              <a:spcAft>
                <a:spcPts val="0"/>
              </a:spcAft>
              <a:buNone/>
            </a:pPr>
            <a:endParaRPr/>
          </a:p>
          <a:p>
            <a:pPr marL="0" lvl="0" indent="0" algn="l" rtl="0">
              <a:spcBef>
                <a:spcPts val="0"/>
              </a:spcBef>
              <a:spcAft>
                <a:spcPts val="0"/>
              </a:spcAft>
              <a:buNone/>
            </a:pPr>
            <a:r>
              <a:rPr lang="en-GB"/>
              <a:t>Involuntary - differs from an obsession or depressive thought in that way </a:t>
            </a:r>
            <a:endParaRPr/>
          </a:p>
          <a:p>
            <a:pPr marL="0" lvl="0" indent="0" algn="l" rtl="0">
              <a:spcBef>
                <a:spcPts val="0"/>
              </a:spcBef>
              <a:spcAft>
                <a:spcPts val="0"/>
              </a:spcAft>
              <a:buNone/>
            </a:pPr>
            <a:endParaRPr b="1"/>
          </a:p>
          <a:p>
            <a:pPr marL="0" lvl="0" indent="0" algn="l" rtl="0">
              <a:spcBef>
                <a:spcPts val="0"/>
              </a:spcBef>
              <a:spcAft>
                <a:spcPts val="0"/>
              </a:spcAft>
              <a:buNone/>
            </a:pPr>
            <a:r>
              <a:rPr lang="en-GB" b="1"/>
              <a:t>Not depressive, rumination because involuntary. </a:t>
            </a:r>
            <a:endParaRPr b="1"/>
          </a:p>
          <a:p>
            <a:pPr marL="0" lvl="0" indent="0" algn="l" rtl="0">
              <a:spcBef>
                <a:spcPts val="0"/>
              </a:spcBef>
              <a:spcAft>
                <a:spcPts val="0"/>
              </a:spcAft>
              <a:buNone/>
            </a:pPr>
            <a:r>
              <a:rPr lang="en-GB" b="1"/>
              <a:t>Somatic and sensory senstations triggered. Even if flashback is brief, can have prolonged distressed/hightened afterwards. </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03eff98cf_0_66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03eff98cf_0_6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Almost always or always avoid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journalcswb.ca/index.php/cswb/article/view/6/30#b35-cswb-6_pg26-31"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journalcswb.ca/index.php/cswb/article/view/6/30#b10-cswb-6_pg26-31" TargetMode="External"/><Relationship Id="rId5" Type="http://schemas.openxmlformats.org/officeDocument/2006/relationships/hyperlink" Target="https://journalcswb.ca/index.php/cswb/article/view/6/30#b16-cswb-6_pg26-31" TargetMode="External"/><Relationship Id="rId4" Type="http://schemas.openxmlformats.org/officeDocument/2006/relationships/image" Target="../media/image7.gif"/></Relationships>
</file>

<file path=ppt/slides/_rels/slide18.xml.rels><?xml version="1.0" encoding="UTF-8" standalone="yes"?>
<Relationships xmlns="http://schemas.openxmlformats.org/package/2006/relationships"><Relationship Id="rId8" Type="http://schemas.openxmlformats.org/officeDocument/2006/relationships/hyperlink" Target="https://journalcswb.ca/index.php/cswb/article/view/6/30#b34-cswb-6_pg26-31" TargetMode="External"/><Relationship Id="rId3" Type="http://schemas.openxmlformats.org/officeDocument/2006/relationships/hyperlink" Target="https://journalcswb.ca/index.php/cswb/article/view/6/30#b37-cswb-6_pg26-31" TargetMode="External"/><Relationship Id="rId7" Type="http://schemas.openxmlformats.org/officeDocument/2006/relationships/hyperlink" Target="https://journalcswb.ca/index.php/cswb/article/view/6/30#b27-cswb-6_pg26-31" TargetMode="External"/><Relationship Id="rId12"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journalcswb.ca/index.php/cswb/article/view/6/30#b3-cswb-6_pg26-31" TargetMode="External"/><Relationship Id="rId11" Type="http://schemas.openxmlformats.org/officeDocument/2006/relationships/image" Target="../media/image8.gif"/><Relationship Id="rId5" Type="http://schemas.openxmlformats.org/officeDocument/2006/relationships/hyperlink" Target="https://journalcswb.ca/index.php/cswb/article/view/6/30#b19-cswb-6_pg26-31" TargetMode="External"/><Relationship Id="rId10" Type="http://schemas.openxmlformats.org/officeDocument/2006/relationships/hyperlink" Target="https://journalcswb.ca/index.php/cswb/article/view/6/30#b24-cswb-6_pg26-31" TargetMode="External"/><Relationship Id="rId4" Type="http://schemas.openxmlformats.org/officeDocument/2006/relationships/hyperlink" Target="https://journalcswb.ca/index.php/cswb/article/view/6/30#b4-cswb-6_pg26-31" TargetMode="External"/><Relationship Id="rId9" Type="http://schemas.openxmlformats.org/officeDocument/2006/relationships/hyperlink" Target="https://journalcswb.ca/index.php/cswb/article/view/6/30#b7-cswb-6_pg26-3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jsxpW55ysk4"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hyperlink" Target="https://www.tipbs.com/" TargetMode="External"/><Relationship Id="rId3" Type="http://schemas.openxmlformats.org/officeDocument/2006/relationships/hyperlink" Target="http://www.ptsdassociation.com/assessment" TargetMode="External"/><Relationship Id="rId7" Type="http://schemas.openxmlformats.org/officeDocument/2006/relationships/hyperlink" Target="https://static1.squarespace.com/static/54c0117fe4b09474f2e4d227/t/555f690fe4b0577e78910d6c/1432316175529/PCL+test+ptsd_self_assessment.pdf"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hyperlink" Target="https://www.apa.org/ptsd-guideline/assessment/index" TargetMode="External"/><Relationship Id="rId5" Type="http://schemas.openxmlformats.org/officeDocument/2006/relationships/hyperlink" Target="https://static1.squarespace.com/static/54c0117fe4b09474f2e4d227/t/555f69b2e4b066bdcf3ba41d/1432316338261/Self-test_for_Veterans.pdf" TargetMode="External"/><Relationship Id="rId10" Type="http://schemas.openxmlformats.org/officeDocument/2006/relationships/hyperlink" Target="https://cmha.ca/documents/post-traumatic-stress-disorder-ptsd" TargetMode="External"/><Relationship Id="rId4" Type="http://schemas.openxmlformats.org/officeDocument/2006/relationships/hyperlink" Target="https://static1.squarespace.com/static/54c0117fe4b09474f2e4d227/t/555f631fe4b08ef1ebb8f05f/1432314655980/ACE_Score_questionnaire_English.pdf" TargetMode="External"/><Relationship Id="rId9" Type="http://schemas.openxmlformats.org/officeDocument/2006/relationships/hyperlink" Target="https://www.languageline.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0Bhk65bY_I0"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hzSx4rMyVjI"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11"/>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249733" y="901000"/>
            <a:ext cx="85206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t>Trauma and Stressor Related Disorders: Posttraumatic Stress Disorder and Acute Stress Disorder</a:t>
            </a:r>
            <a:endParaRPr sz="4800" b="1"/>
          </a:p>
        </p:txBody>
      </p:sp>
      <p:sp>
        <p:nvSpPr>
          <p:cNvPr id="57" name="Google Shape;57;p13"/>
          <p:cNvSpPr txBox="1">
            <a:spLocks noGrp="1"/>
          </p:cNvSpPr>
          <p:nvPr>
            <p:ph type="subTitle" idx="1"/>
          </p:nvPr>
        </p:nvSpPr>
        <p:spPr>
          <a:xfrm>
            <a:off x="311700" y="3941875"/>
            <a:ext cx="8520600" cy="79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2400" b="1">
                <a:solidFill>
                  <a:schemeClr val="lt1"/>
                </a:solidFill>
              </a:rPr>
              <a:t>By: Kourtney Gorham		University of Regina</a:t>
            </a:r>
            <a:endParaRPr sz="2400" b="1">
              <a:solidFill>
                <a:schemeClr val="lt1"/>
              </a:solidFill>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DSM-5 Criterion D: PTSD (Ages 6+)</a:t>
            </a:r>
            <a:endParaRPr/>
          </a:p>
        </p:txBody>
      </p:sp>
      <p:sp>
        <p:nvSpPr>
          <p:cNvPr id="112" name="Google Shape;112;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Criterion D: Negative alterations in cognitions and mood</a:t>
            </a:r>
            <a:r>
              <a:rPr lang="en-GB"/>
              <a:t> associated with the traumatic event(s), </a:t>
            </a:r>
            <a:r>
              <a:rPr lang="en-GB" b="1"/>
              <a:t>beginning or worsening after </a:t>
            </a:r>
            <a:r>
              <a:rPr lang="en-GB"/>
              <a:t>the traumatic event(s) occurred, as evidence by </a:t>
            </a:r>
            <a:r>
              <a:rPr lang="en-GB" b="1"/>
              <a:t>two (or more)</a:t>
            </a:r>
            <a:r>
              <a:rPr lang="en-GB"/>
              <a:t> of the following:</a:t>
            </a:r>
            <a:endParaRPr/>
          </a:p>
          <a:p>
            <a:pPr marL="457200" lvl="0" indent="-317500" algn="l" rtl="0">
              <a:spcBef>
                <a:spcPts val="1600"/>
              </a:spcBef>
              <a:spcAft>
                <a:spcPts val="0"/>
              </a:spcAft>
              <a:buSzPts val="1400"/>
              <a:buAutoNum type="arabicPeriod"/>
            </a:pPr>
            <a:r>
              <a:rPr lang="en-GB" b="1"/>
              <a:t>Inability to remember an important aspect</a:t>
            </a:r>
            <a:r>
              <a:rPr lang="en-GB"/>
              <a:t> of the traumatic event(s).</a:t>
            </a:r>
            <a:endParaRPr/>
          </a:p>
          <a:p>
            <a:pPr marL="457200" lvl="0" indent="-317500" algn="l" rtl="0">
              <a:spcBef>
                <a:spcPts val="0"/>
              </a:spcBef>
              <a:spcAft>
                <a:spcPts val="0"/>
              </a:spcAft>
              <a:buSzPts val="1400"/>
              <a:buAutoNum type="arabicPeriod"/>
            </a:pPr>
            <a:r>
              <a:rPr lang="en-GB" b="1"/>
              <a:t>Persistent and exaggerated negative beliefs</a:t>
            </a:r>
            <a:r>
              <a:rPr lang="en-GB"/>
              <a:t> or expectations about oneself, others, or the world.</a:t>
            </a:r>
            <a:endParaRPr/>
          </a:p>
          <a:p>
            <a:pPr marL="457200" lvl="0" indent="-317500" algn="l" rtl="0">
              <a:spcBef>
                <a:spcPts val="0"/>
              </a:spcBef>
              <a:spcAft>
                <a:spcPts val="0"/>
              </a:spcAft>
              <a:buSzPts val="1400"/>
              <a:buAutoNum type="arabicPeriod"/>
            </a:pPr>
            <a:r>
              <a:rPr lang="en-GB" b="1"/>
              <a:t>Persistent, distorted cognitions about the cause or consequences </a:t>
            </a:r>
            <a:r>
              <a:rPr lang="en-GB"/>
              <a:t>of the traumatic event(s) that lead the individual to blame themselves or others. </a:t>
            </a:r>
            <a:endParaRPr/>
          </a:p>
          <a:p>
            <a:pPr marL="457200" lvl="0" indent="-317500" algn="l" rtl="0">
              <a:spcBef>
                <a:spcPts val="0"/>
              </a:spcBef>
              <a:spcAft>
                <a:spcPts val="0"/>
              </a:spcAft>
              <a:buSzPts val="1400"/>
              <a:buAutoNum type="arabicPeriod"/>
            </a:pPr>
            <a:r>
              <a:rPr lang="en-GB" b="1"/>
              <a:t>Persistent negative emotional state.</a:t>
            </a:r>
            <a:r>
              <a:rPr lang="en-GB"/>
              <a:t> </a:t>
            </a:r>
            <a:endParaRPr/>
          </a:p>
          <a:p>
            <a:pPr marL="457200" lvl="0" indent="-317500" algn="l" rtl="0">
              <a:spcBef>
                <a:spcPts val="0"/>
              </a:spcBef>
              <a:spcAft>
                <a:spcPts val="0"/>
              </a:spcAft>
              <a:buSzPts val="1400"/>
              <a:buAutoNum type="arabicPeriod"/>
            </a:pPr>
            <a:r>
              <a:rPr lang="en-GB" b="1"/>
              <a:t>Markedly diminished interest or participation</a:t>
            </a:r>
            <a:r>
              <a:rPr lang="en-GB"/>
              <a:t> in significant activities. </a:t>
            </a:r>
            <a:endParaRPr/>
          </a:p>
          <a:p>
            <a:pPr marL="457200" lvl="0" indent="-317500" algn="l" rtl="0">
              <a:spcBef>
                <a:spcPts val="0"/>
              </a:spcBef>
              <a:spcAft>
                <a:spcPts val="0"/>
              </a:spcAft>
              <a:buSzPts val="1400"/>
              <a:buAutoNum type="arabicPeriod"/>
            </a:pPr>
            <a:r>
              <a:rPr lang="en-GB" b="1"/>
              <a:t>Feelings of detachment or estrangement from others. </a:t>
            </a:r>
            <a:endParaRPr b="1"/>
          </a:p>
          <a:p>
            <a:pPr marL="457200" lvl="0" indent="-317500" algn="l" rtl="0">
              <a:spcBef>
                <a:spcPts val="0"/>
              </a:spcBef>
              <a:spcAft>
                <a:spcPts val="0"/>
              </a:spcAft>
              <a:buSzPts val="1400"/>
              <a:buAutoNum type="arabicPeriod"/>
            </a:pPr>
            <a:r>
              <a:rPr lang="en-GB" b="1"/>
              <a:t>Persistent inability to experience positive emotions. </a:t>
            </a:r>
            <a:endParaRPr b="1"/>
          </a:p>
          <a:p>
            <a:pPr marL="0" lvl="0" indent="0" algn="l" rtl="0">
              <a:spcBef>
                <a:spcPts val="1600"/>
              </a:spcBef>
              <a:spcAft>
                <a:spcPts val="0"/>
              </a:spcAft>
              <a:buNone/>
            </a:pPr>
            <a:endParaRPr/>
          </a:p>
          <a:p>
            <a:pPr marL="0" lvl="0" indent="0" algn="l" rtl="0">
              <a:spcBef>
                <a:spcPts val="1600"/>
              </a:spcBef>
              <a:spcAft>
                <a:spcPts val="1600"/>
              </a:spcAft>
              <a:buNone/>
            </a:pPr>
            <a:r>
              <a:rPr lang="en-GB"/>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DSM-5 Criterion C: PTSD </a:t>
            </a:r>
            <a:r>
              <a:rPr lang="en-GB">
                <a:solidFill>
                  <a:srgbClr val="FF0011"/>
                </a:solidFill>
              </a:rPr>
              <a:t>(Ages 6 and Under) </a:t>
            </a:r>
            <a:endParaRPr>
              <a:solidFill>
                <a:srgbClr val="FF0011"/>
              </a:solidFill>
            </a:endParaRPr>
          </a:p>
          <a:p>
            <a:pPr marL="0" lvl="0" indent="0" algn="l" rtl="0">
              <a:spcBef>
                <a:spcPts val="0"/>
              </a:spcBef>
              <a:spcAft>
                <a:spcPts val="0"/>
              </a:spcAft>
              <a:buNone/>
            </a:pPr>
            <a:endParaRPr/>
          </a:p>
        </p:txBody>
      </p:sp>
      <p:sp>
        <p:nvSpPr>
          <p:cNvPr id="118" name="Google Shape;118;p23"/>
          <p:cNvSpPr txBox="1">
            <a:spLocks noGrp="1"/>
          </p:cNvSpPr>
          <p:nvPr>
            <p:ph type="body" idx="1"/>
          </p:nvPr>
        </p:nvSpPr>
        <p:spPr>
          <a:xfrm>
            <a:off x="311700" y="1093850"/>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300" b="1"/>
              <a:t>Criterion C: One (or more) </a:t>
            </a:r>
            <a:r>
              <a:rPr lang="en-GB" sz="1300"/>
              <a:t>of the following symptoms, representing either</a:t>
            </a:r>
            <a:r>
              <a:rPr lang="en-GB" sz="1300" b="1"/>
              <a:t> persistent avoidance of stimuli </a:t>
            </a:r>
            <a:r>
              <a:rPr lang="en-GB" sz="1300"/>
              <a:t>associated with the traumatic event(s) </a:t>
            </a:r>
            <a:r>
              <a:rPr lang="en-GB" sz="1300" b="1"/>
              <a:t>or negative alterations in cognitions and mood </a:t>
            </a:r>
            <a:r>
              <a:rPr lang="en-GB" sz="1300"/>
              <a:t>associated with the traumatic event(s), must be present,</a:t>
            </a:r>
            <a:r>
              <a:rPr lang="en-GB" sz="1300" b="1"/>
              <a:t> beginning after </a:t>
            </a:r>
            <a:r>
              <a:rPr lang="en-GB" sz="1300"/>
              <a:t>the event(s)</a:t>
            </a:r>
            <a:r>
              <a:rPr lang="en-GB" sz="1300" b="1"/>
              <a:t> or worsening after </a:t>
            </a:r>
            <a:r>
              <a:rPr lang="en-GB" sz="1300"/>
              <a:t>the event(s): </a:t>
            </a:r>
            <a:endParaRPr sz="1300"/>
          </a:p>
          <a:p>
            <a:pPr marL="0" lvl="0" indent="0" algn="l" rtl="0">
              <a:lnSpc>
                <a:spcPct val="100000"/>
              </a:lnSpc>
              <a:spcBef>
                <a:spcPts val="1600"/>
              </a:spcBef>
              <a:spcAft>
                <a:spcPts val="0"/>
              </a:spcAft>
              <a:buNone/>
            </a:pPr>
            <a:r>
              <a:rPr lang="en-GB" sz="1300" b="1"/>
              <a:t>Persistent Avoidance of Stimuli</a:t>
            </a:r>
            <a:endParaRPr sz="1300" b="1"/>
          </a:p>
          <a:p>
            <a:pPr marL="457200" lvl="0" indent="-311150" algn="l" rtl="0">
              <a:lnSpc>
                <a:spcPct val="100000"/>
              </a:lnSpc>
              <a:spcBef>
                <a:spcPts val="1600"/>
              </a:spcBef>
              <a:spcAft>
                <a:spcPts val="0"/>
              </a:spcAft>
              <a:buSzPts val="1300"/>
              <a:buAutoNum type="arabicPeriod"/>
            </a:pPr>
            <a:r>
              <a:rPr lang="en-GB" sz="1300" b="1"/>
              <a:t>Avoidance of or efforts to avoid activities, places, or physical reminders </a:t>
            </a:r>
            <a:r>
              <a:rPr lang="en-GB" sz="1300"/>
              <a:t>that arouse recollections of the traumatic event(s). </a:t>
            </a:r>
            <a:endParaRPr sz="1300"/>
          </a:p>
          <a:p>
            <a:pPr marL="457200" lvl="0" indent="-311150" algn="l" rtl="0">
              <a:lnSpc>
                <a:spcPct val="100000"/>
              </a:lnSpc>
              <a:spcBef>
                <a:spcPts val="0"/>
              </a:spcBef>
              <a:spcAft>
                <a:spcPts val="0"/>
              </a:spcAft>
              <a:buSzPts val="1300"/>
              <a:buAutoNum type="arabicPeriod"/>
            </a:pPr>
            <a:r>
              <a:rPr lang="en-GB" sz="1300" b="1"/>
              <a:t>Avoidance of or efforts to avoid people, conversations, or interpersonal situations </a:t>
            </a:r>
            <a:r>
              <a:rPr lang="en-GB" sz="1300"/>
              <a:t>that arouse recollections of the traumatic event(s).</a:t>
            </a:r>
            <a:endParaRPr sz="1300"/>
          </a:p>
          <a:p>
            <a:pPr marL="457200" lvl="0" indent="0" algn="l" rtl="0">
              <a:lnSpc>
                <a:spcPct val="100000"/>
              </a:lnSpc>
              <a:spcBef>
                <a:spcPts val="0"/>
              </a:spcBef>
              <a:spcAft>
                <a:spcPts val="0"/>
              </a:spcAft>
              <a:buNone/>
            </a:pPr>
            <a:endParaRPr sz="1300"/>
          </a:p>
          <a:p>
            <a:pPr marL="0" lvl="0" indent="0" algn="l" rtl="0">
              <a:lnSpc>
                <a:spcPct val="100000"/>
              </a:lnSpc>
              <a:spcBef>
                <a:spcPts val="0"/>
              </a:spcBef>
              <a:spcAft>
                <a:spcPts val="0"/>
              </a:spcAft>
              <a:buClr>
                <a:srgbClr val="000000"/>
              </a:buClr>
              <a:buSzPts val="1100"/>
              <a:buFont typeface="Arial"/>
              <a:buNone/>
            </a:pPr>
            <a:r>
              <a:rPr lang="en-GB" sz="1300" b="1"/>
              <a:t>Negative Alterations in Cognitions</a:t>
            </a:r>
            <a:endParaRPr sz="1300"/>
          </a:p>
          <a:p>
            <a:pPr marL="457200" lvl="0" indent="-311150" algn="l" rtl="0">
              <a:lnSpc>
                <a:spcPct val="100000"/>
              </a:lnSpc>
              <a:spcBef>
                <a:spcPts val="1600"/>
              </a:spcBef>
              <a:spcAft>
                <a:spcPts val="0"/>
              </a:spcAft>
              <a:buSzPts val="1300"/>
              <a:buAutoNum type="arabicPeriod"/>
            </a:pPr>
            <a:r>
              <a:rPr lang="en-GB" sz="1300"/>
              <a:t>Substantially </a:t>
            </a:r>
            <a:r>
              <a:rPr lang="en-GB" sz="1300" b="1"/>
              <a:t>increased frequency of negative emotional states. </a:t>
            </a:r>
            <a:endParaRPr sz="1300" b="1"/>
          </a:p>
          <a:p>
            <a:pPr marL="457200" lvl="0" indent="-311150" algn="l" rtl="0">
              <a:lnSpc>
                <a:spcPct val="100000"/>
              </a:lnSpc>
              <a:spcBef>
                <a:spcPts val="0"/>
              </a:spcBef>
              <a:spcAft>
                <a:spcPts val="0"/>
              </a:spcAft>
              <a:buSzPts val="1300"/>
              <a:buAutoNum type="arabicPeriod"/>
            </a:pPr>
            <a:r>
              <a:rPr lang="en-GB" sz="1300" b="1"/>
              <a:t>Markedly diminished interest or participation </a:t>
            </a:r>
            <a:r>
              <a:rPr lang="en-GB" sz="1300"/>
              <a:t>in</a:t>
            </a:r>
            <a:r>
              <a:rPr lang="en-GB" sz="1300" b="1"/>
              <a:t> </a:t>
            </a:r>
            <a:r>
              <a:rPr lang="en-GB" sz="1300"/>
              <a:t>significant activities, including construction of play. </a:t>
            </a:r>
            <a:endParaRPr sz="1300"/>
          </a:p>
          <a:p>
            <a:pPr marL="457200" lvl="0" indent="-311150" algn="l" rtl="0">
              <a:lnSpc>
                <a:spcPct val="100000"/>
              </a:lnSpc>
              <a:spcBef>
                <a:spcPts val="0"/>
              </a:spcBef>
              <a:spcAft>
                <a:spcPts val="0"/>
              </a:spcAft>
              <a:buSzPts val="1300"/>
              <a:buAutoNum type="arabicPeriod"/>
            </a:pPr>
            <a:r>
              <a:rPr lang="en-GB" sz="1300" b="1"/>
              <a:t>Socially withdrawn behavior.</a:t>
            </a:r>
            <a:r>
              <a:rPr lang="en-GB" sz="1300"/>
              <a:t> </a:t>
            </a:r>
            <a:endParaRPr sz="1300"/>
          </a:p>
          <a:p>
            <a:pPr marL="457200" lvl="0" indent="-311150" algn="l" rtl="0">
              <a:lnSpc>
                <a:spcPct val="100000"/>
              </a:lnSpc>
              <a:spcBef>
                <a:spcPts val="0"/>
              </a:spcBef>
              <a:spcAft>
                <a:spcPts val="0"/>
              </a:spcAft>
              <a:buSzPts val="1300"/>
              <a:buAutoNum type="arabicPeriod"/>
            </a:pPr>
            <a:r>
              <a:rPr lang="en-GB" sz="1300" b="1"/>
              <a:t>Persistent</a:t>
            </a:r>
            <a:r>
              <a:rPr lang="en-GB" sz="1300"/>
              <a:t> </a:t>
            </a:r>
            <a:r>
              <a:rPr lang="en-GB" sz="1300" b="1"/>
              <a:t>reduction in expression of positive emotions.</a:t>
            </a:r>
            <a:endParaRPr sz="1300" b="1"/>
          </a:p>
          <a:p>
            <a:pPr marL="0" lvl="0" indent="0" algn="l" rtl="0">
              <a:lnSpc>
                <a:spcPct val="100000"/>
              </a:lnSpc>
              <a:spcBef>
                <a:spcPts val="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GB"/>
              <a:t>DSM-5 Criterion E: Posttraumatic Stress Disorder </a:t>
            </a:r>
            <a:endParaRPr/>
          </a:p>
          <a:p>
            <a:pPr marL="0" lvl="0" indent="0" algn="l" rtl="0">
              <a:spcBef>
                <a:spcPts val="0"/>
              </a:spcBef>
              <a:spcAft>
                <a:spcPts val="0"/>
              </a:spcAft>
              <a:buNone/>
            </a:pPr>
            <a:endParaRPr/>
          </a:p>
        </p:txBody>
      </p:sp>
      <p:sp>
        <p:nvSpPr>
          <p:cNvPr id="124" name="Google Shape;124;p2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Criterion E: Marked alterations in arousal and reactivity</a:t>
            </a:r>
            <a:r>
              <a:rPr lang="en-GB"/>
              <a:t> associated with the traumatic event(s), </a:t>
            </a:r>
            <a:r>
              <a:rPr lang="en-GB" b="1"/>
              <a:t>beginning or worsening</a:t>
            </a:r>
            <a:r>
              <a:rPr lang="en-GB"/>
              <a:t> after the traumatic event(s) occurred, as evidence by </a:t>
            </a:r>
            <a:r>
              <a:rPr lang="en-GB" b="1"/>
              <a:t>two (or more)</a:t>
            </a:r>
            <a:r>
              <a:rPr lang="en-GB"/>
              <a:t> of the following: </a:t>
            </a:r>
            <a:endParaRPr/>
          </a:p>
          <a:p>
            <a:pPr marL="457200" lvl="0" indent="-317500" algn="l" rtl="0">
              <a:spcBef>
                <a:spcPts val="1600"/>
              </a:spcBef>
              <a:spcAft>
                <a:spcPts val="0"/>
              </a:spcAft>
              <a:buSzPts val="1400"/>
              <a:buAutoNum type="arabicPeriod"/>
            </a:pPr>
            <a:r>
              <a:rPr lang="en-GB" b="1"/>
              <a:t>Irritable behavior and angry outbursts </a:t>
            </a:r>
            <a:r>
              <a:rPr lang="en-GB"/>
              <a:t>(with little or no provocation) typically expressed as verbal or physical aggression towards people or objects. </a:t>
            </a:r>
            <a:r>
              <a:rPr lang="en-GB" b="1" i="1">
                <a:solidFill>
                  <a:srgbClr val="FF0011"/>
                </a:solidFill>
              </a:rPr>
              <a:t>Note: In ages 6 and under, includes extreme temper tantrums. </a:t>
            </a:r>
            <a:endParaRPr/>
          </a:p>
          <a:p>
            <a:pPr marL="457200" lvl="0" indent="-317500" algn="l" rtl="0">
              <a:spcBef>
                <a:spcPts val="0"/>
              </a:spcBef>
              <a:spcAft>
                <a:spcPts val="0"/>
              </a:spcAft>
              <a:buSzPts val="1400"/>
              <a:buAutoNum type="arabicPeriod"/>
            </a:pPr>
            <a:r>
              <a:rPr lang="en-GB" b="1"/>
              <a:t>Reckless or self-destructive behavior. </a:t>
            </a:r>
            <a:r>
              <a:rPr lang="en-GB" b="1" i="1">
                <a:solidFill>
                  <a:srgbClr val="FF0011"/>
                </a:solidFill>
              </a:rPr>
              <a:t>Note: In ages 6 and older only.</a:t>
            </a:r>
            <a:endParaRPr b="1"/>
          </a:p>
          <a:p>
            <a:pPr marL="457200" lvl="0" indent="-317500" algn="l" rtl="0">
              <a:spcBef>
                <a:spcPts val="0"/>
              </a:spcBef>
              <a:spcAft>
                <a:spcPts val="0"/>
              </a:spcAft>
              <a:buSzPts val="1400"/>
              <a:buAutoNum type="arabicPeriod"/>
            </a:pPr>
            <a:r>
              <a:rPr lang="en-GB" b="1"/>
              <a:t>Hypervigilance.</a:t>
            </a:r>
            <a:endParaRPr b="1"/>
          </a:p>
          <a:p>
            <a:pPr marL="457200" lvl="0" indent="-317500" algn="l" rtl="0">
              <a:spcBef>
                <a:spcPts val="0"/>
              </a:spcBef>
              <a:spcAft>
                <a:spcPts val="0"/>
              </a:spcAft>
              <a:buSzPts val="1400"/>
              <a:buAutoNum type="arabicPeriod"/>
            </a:pPr>
            <a:r>
              <a:rPr lang="en-GB" b="1"/>
              <a:t>Exaggerated startle response.</a:t>
            </a:r>
            <a:endParaRPr b="1"/>
          </a:p>
          <a:p>
            <a:pPr marL="457200" lvl="0" indent="-317500" algn="l" rtl="0">
              <a:spcBef>
                <a:spcPts val="0"/>
              </a:spcBef>
              <a:spcAft>
                <a:spcPts val="0"/>
              </a:spcAft>
              <a:buSzPts val="1400"/>
              <a:buAutoNum type="arabicPeriod"/>
            </a:pPr>
            <a:r>
              <a:rPr lang="en-GB"/>
              <a:t>Problems with </a:t>
            </a:r>
            <a:r>
              <a:rPr lang="en-GB" b="1"/>
              <a:t>concentration. </a:t>
            </a:r>
            <a:endParaRPr b="1"/>
          </a:p>
          <a:p>
            <a:pPr marL="457200" lvl="0" indent="-317500" algn="l" rtl="0">
              <a:spcBef>
                <a:spcPts val="0"/>
              </a:spcBef>
              <a:spcAft>
                <a:spcPts val="0"/>
              </a:spcAft>
              <a:buSzPts val="1400"/>
              <a:buAutoNum type="arabicPeriod"/>
            </a:pPr>
            <a:r>
              <a:rPr lang="en-GB" b="1"/>
              <a:t>Sleep disturbances. </a:t>
            </a:r>
            <a:endParaRPr b="1"/>
          </a:p>
          <a:p>
            <a:pPr marL="0" lvl="0" indent="0" algn="l" rtl="0">
              <a:lnSpc>
                <a:spcPct val="100000"/>
              </a:lnSpc>
              <a:spcBef>
                <a:spcPts val="1600"/>
              </a:spcBef>
              <a:spcAft>
                <a:spcPts val="0"/>
              </a:spcAft>
              <a:buNone/>
            </a:pPr>
            <a:r>
              <a:rPr lang="en-GB" b="1" i="1">
                <a:solidFill>
                  <a:srgbClr val="FF0011"/>
                </a:solidFill>
              </a:rPr>
              <a:t>Note: This is labelled as Criterion D in ages 6 and under.  </a:t>
            </a:r>
            <a:endParaRPr/>
          </a:p>
          <a:p>
            <a:pPr marL="0" lvl="0" indent="0" algn="l" rtl="0">
              <a:spcBef>
                <a:spcPts val="0"/>
              </a:spcBef>
              <a:spcAft>
                <a:spcPts val="1600"/>
              </a:spcAft>
              <a:buNone/>
            </a:pPr>
            <a:r>
              <a:rPr lang="en-GB"/>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GB"/>
              <a:t>DSM-5 Criterion F-H: Posttraumatic Stress Disorder </a:t>
            </a:r>
            <a:endParaRPr/>
          </a:p>
          <a:p>
            <a:pPr marL="0" lvl="0" indent="0" algn="l" rtl="0">
              <a:spcBef>
                <a:spcPts val="0"/>
              </a:spcBef>
              <a:spcAft>
                <a:spcPts val="0"/>
              </a:spcAft>
              <a:buNone/>
            </a:pPr>
            <a:endParaRPr/>
          </a:p>
        </p:txBody>
      </p:sp>
      <p:sp>
        <p:nvSpPr>
          <p:cNvPr id="130" name="Google Shape;130;p2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Criterion F: </a:t>
            </a:r>
            <a:r>
              <a:rPr lang="en-GB"/>
              <a:t>Duration of the disturbance (Criteria B, C, D, and E) is </a:t>
            </a:r>
            <a:r>
              <a:rPr lang="en-GB" b="1"/>
              <a:t>more than 1 month. </a:t>
            </a:r>
            <a:endParaRPr b="1"/>
          </a:p>
          <a:p>
            <a:pPr marL="0" lvl="0" indent="0" algn="l" rtl="0">
              <a:spcBef>
                <a:spcPts val="1600"/>
              </a:spcBef>
              <a:spcAft>
                <a:spcPts val="0"/>
              </a:spcAft>
              <a:buNone/>
            </a:pPr>
            <a:r>
              <a:rPr lang="en-GB" b="1"/>
              <a:t>Criterion G: </a:t>
            </a:r>
            <a:r>
              <a:rPr lang="en-GB"/>
              <a:t>The disturbance causes </a:t>
            </a:r>
            <a:r>
              <a:rPr lang="en-GB" b="1"/>
              <a:t>clinically significant distress or impairment </a:t>
            </a:r>
            <a:r>
              <a:rPr lang="en-GB"/>
              <a:t>in social, occupation, or other important areas of functioning. </a:t>
            </a:r>
            <a:r>
              <a:rPr lang="en-GB" b="1" i="1">
                <a:solidFill>
                  <a:srgbClr val="FF0011"/>
                </a:solidFill>
              </a:rPr>
              <a:t>Note: In ages 6 and under, the focus is on distress and impairment in relationships with parents, siblings, peers, or other caregivers or with school behavior.  </a:t>
            </a:r>
            <a:r>
              <a:rPr lang="en-GB"/>
              <a:t> </a:t>
            </a:r>
            <a:endParaRPr/>
          </a:p>
          <a:p>
            <a:pPr marL="0" lvl="0" indent="0" algn="l" rtl="0">
              <a:spcBef>
                <a:spcPts val="1600"/>
              </a:spcBef>
              <a:spcAft>
                <a:spcPts val="0"/>
              </a:spcAft>
              <a:buNone/>
            </a:pPr>
            <a:r>
              <a:rPr lang="en-GB" b="1"/>
              <a:t>Criterion H: </a:t>
            </a:r>
            <a:r>
              <a:rPr lang="en-GB"/>
              <a:t>The disturbance is </a:t>
            </a:r>
            <a:r>
              <a:rPr lang="en-GB" b="1"/>
              <a:t>not attributable</a:t>
            </a:r>
            <a:r>
              <a:rPr lang="en-GB"/>
              <a:t> </a:t>
            </a:r>
            <a:r>
              <a:rPr lang="en-GB" b="1"/>
              <a:t>to</a:t>
            </a:r>
            <a:r>
              <a:rPr lang="en-GB"/>
              <a:t> the physiological effects of </a:t>
            </a:r>
            <a:r>
              <a:rPr lang="en-GB" b="1"/>
              <a:t>a substance or another medical condition. </a:t>
            </a:r>
            <a:endParaRPr b="1"/>
          </a:p>
          <a:p>
            <a:pPr marL="0" lvl="0" indent="0" algn="l" rtl="0">
              <a:lnSpc>
                <a:spcPct val="100000"/>
              </a:lnSpc>
              <a:spcBef>
                <a:spcPts val="1600"/>
              </a:spcBef>
              <a:spcAft>
                <a:spcPts val="0"/>
              </a:spcAft>
              <a:buClr>
                <a:srgbClr val="000000"/>
              </a:buClr>
              <a:buSzPts val="1100"/>
              <a:buFont typeface="Arial"/>
              <a:buNone/>
            </a:pPr>
            <a:r>
              <a:rPr lang="en-GB" b="1" i="1">
                <a:solidFill>
                  <a:srgbClr val="FF0011"/>
                </a:solidFill>
              </a:rPr>
              <a:t>Note: This is labelled as Criterion E-G in ages 6 and under.  </a:t>
            </a:r>
            <a:endParaRPr/>
          </a:p>
          <a:p>
            <a:pPr marL="0" lvl="0" indent="0" algn="l" rtl="0">
              <a:spcBef>
                <a:spcPts val="0"/>
              </a:spcBef>
              <a:spcAft>
                <a:spcPts val="0"/>
              </a:spcAft>
              <a:buNone/>
            </a:pPr>
            <a:endParaRPr/>
          </a:p>
          <a:p>
            <a:pPr marL="0" lvl="0" indent="0" algn="l" rtl="0">
              <a:spcBef>
                <a:spcPts val="1600"/>
              </a:spcBef>
              <a:spcAft>
                <a:spcPts val="1600"/>
              </a:spcAft>
              <a:buNone/>
            </a:pPr>
            <a:r>
              <a:rPr lang="en-GB"/>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DSM-5 Specifiers: Posttraumatic Stress Disorder</a:t>
            </a:r>
            <a:endParaRPr/>
          </a:p>
        </p:txBody>
      </p:sp>
      <p:sp>
        <p:nvSpPr>
          <p:cNvPr id="136" name="Google Shape;136;p2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With dissociative symptoms: </a:t>
            </a:r>
            <a:r>
              <a:rPr lang="en-GB"/>
              <a:t>The individual’s symptoms meet the </a:t>
            </a:r>
            <a:r>
              <a:rPr lang="en-GB" b="1"/>
              <a:t>criteria for PTSD, and in addition,</a:t>
            </a:r>
            <a:r>
              <a:rPr lang="en-GB"/>
              <a:t> in response to the stressor, the individual experiences </a:t>
            </a:r>
            <a:r>
              <a:rPr lang="en-GB" b="1"/>
              <a:t>persistent or recurrent symptoms of either</a:t>
            </a:r>
            <a:r>
              <a:rPr lang="en-GB"/>
              <a:t> of the following (not attributed to a medical condition or substance): </a:t>
            </a:r>
            <a:endParaRPr/>
          </a:p>
          <a:p>
            <a:pPr marL="457200" lvl="0" indent="-317500" algn="l" rtl="0">
              <a:spcBef>
                <a:spcPts val="1600"/>
              </a:spcBef>
              <a:spcAft>
                <a:spcPts val="0"/>
              </a:spcAft>
              <a:buSzPts val="1400"/>
              <a:buAutoNum type="arabicPeriod"/>
            </a:pPr>
            <a:r>
              <a:rPr lang="en-GB" b="1"/>
              <a:t>Depersonalization: </a:t>
            </a:r>
            <a:r>
              <a:rPr lang="en-GB"/>
              <a:t>Persistent or recurrent experiences of feeling detached from, and as if one were an outside observer of, one’s mental processes or body. </a:t>
            </a:r>
            <a:endParaRPr/>
          </a:p>
          <a:p>
            <a:pPr marL="457200" lvl="0" indent="-317500" algn="l" rtl="0">
              <a:spcBef>
                <a:spcPts val="0"/>
              </a:spcBef>
              <a:spcAft>
                <a:spcPts val="0"/>
              </a:spcAft>
              <a:buSzPts val="1400"/>
              <a:buAutoNum type="arabicPeriod"/>
            </a:pPr>
            <a:r>
              <a:rPr lang="en-GB" b="1"/>
              <a:t>Derealization: </a:t>
            </a:r>
            <a:r>
              <a:rPr lang="en-GB"/>
              <a:t>Persistent or recurrent experiences of unreality of surroundings. </a:t>
            </a:r>
            <a:endParaRPr/>
          </a:p>
          <a:p>
            <a:pPr marL="0" lvl="0" indent="0" algn="l" rtl="0">
              <a:spcBef>
                <a:spcPts val="1600"/>
              </a:spcBef>
              <a:spcAft>
                <a:spcPts val="1600"/>
              </a:spcAft>
              <a:buNone/>
            </a:pPr>
            <a:r>
              <a:rPr lang="en-GB" b="1"/>
              <a:t>With delayed expression: </a:t>
            </a:r>
            <a:r>
              <a:rPr lang="en-GB"/>
              <a:t>If the full diagnostic criteria are not met until at least </a:t>
            </a:r>
            <a:r>
              <a:rPr lang="en-GB" b="1"/>
              <a:t>6 months after</a:t>
            </a:r>
            <a:r>
              <a:rPr lang="en-GB"/>
              <a:t> the event (although the onset and expression of some symptoms may be immediate).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140"/>
        <p:cNvGrpSpPr/>
        <p:nvPr/>
      </p:nvGrpSpPr>
      <p:grpSpPr>
        <a:xfrm>
          <a:off x="0" y="0"/>
          <a:ext cx="0" cy="0"/>
          <a:chOff x="0" y="0"/>
          <a:chExt cx="0" cy="0"/>
        </a:xfrm>
      </p:grpSpPr>
      <p:pic>
        <p:nvPicPr>
          <p:cNvPr id="141" name="Google Shape;141;p27"/>
          <p:cNvPicPr preferRelativeResize="0"/>
          <p:nvPr/>
        </p:nvPicPr>
        <p:blipFill>
          <a:blip r:embed="rId3">
            <a:alphaModFix/>
          </a:blip>
          <a:stretch>
            <a:fillRect/>
          </a:stretch>
        </p:blipFill>
        <p:spPr>
          <a:xfrm>
            <a:off x="1140725" y="0"/>
            <a:ext cx="6862548" cy="2585475"/>
          </a:xfrm>
          <a:prstGeom prst="rect">
            <a:avLst/>
          </a:prstGeom>
          <a:noFill/>
          <a:ln>
            <a:noFill/>
          </a:ln>
        </p:spPr>
      </p:pic>
      <p:sp>
        <p:nvSpPr>
          <p:cNvPr id="142" name="Google Shape;142;p27"/>
          <p:cNvSpPr txBox="1"/>
          <p:nvPr/>
        </p:nvSpPr>
        <p:spPr>
          <a:xfrm>
            <a:off x="7358775" y="140025"/>
            <a:ext cx="1693500" cy="42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Source Code Pro"/>
                <a:ea typeface="Source Code Pro"/>
                <a:cs typeface="Source Code Pro"/>
                <a:sym typeface="Source Code Pro"/>
              </a:rPr>
              <a:t>(Osmosis.org)</a:t>
            </a:r>
            <a:endParaRPr>
              <a:latin typeface="Source Code Pro"/>
              <a:ea typeface="Source Code Pro"/>
              <a:cs typeface="Source Code Pro"/>
              <a:sym typeface="Source Code Pro"/>
            </a:endParaRPr>
          </a:p>
        </p:txBody>
      </p:sp>
      <p:pic>
        <p:nvPicPr>
          <p:cNvPr id="143" name="Google Shape;143;p27"/>
          <p:cNvPicPr preferRelativeResize="0"/>
          <p:nvPr/>
        </p:nvPicPr>
        <p:blipFill>
          <a:blip r:embed="rId4">
            <a:alphaModFix/>
          </a:blip>
          <a:stretch>
            <a:fillRect/>
          </a:stretch>
        </p:blipFill>
        <p:spPr>
          <a:xfrm>
            <a:off x="0" y="1796675"/>
            <a:ext cx="9144000" cy="33468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Diagnostic Features: Posttraumatic Stress Disorder</a:t>
            </a:r>
            <a:endParaRPr/>
          </a:p>
        </p:txBody>
      </p:sp>
      <p:sp>
        <p:nvSpPr>
          <p:cNvPr id="149" name="Google Shape;149;p2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a:t>Symptoms </a:t>
            </a:r>
            <a:r>
              <a:rPr lang="en-GB" b="1"/>
              <a:t>occur</a:t>
            </a:r>
            <a:r>
              <a:rPr lang="en-GB"/>
              <a:t> </a:t>
            </a:r>
            <a:r>
              <a:rPr lang="en-GB" b="1"/>
              <a:t>after or worsen after </a:t>
            </a:r>
            <a:r>
              <a:rPr lang="en-GB"/>
              <a:t>the traumatic event(s)</a:t>
            </a:r>
            <a:endParaRPr/>
          </a:p>
          <a:p>
            <a:pPr marL="457200" lvl="0" indent="-317500" algn="l" rtl="0">
              <a:spcBef>
                <a:spcPts val="0"/>
              </a:spcBef>
              <a:spcAft>
                <a:spcPts val="0"/>
              </a:spcAft>
              <a:buSzPts val="1400"/>
              <a:buChar char="➔"/>
            </a:pPr>
            <a:r>
              <a:rPr lang="en-GB"/>
              <a:t>The </a:t>
            </a:r>
            <a:r>
              <a:rPr lang="en-GB" b="1"/>
              <a:t>clinical presentation varies:</a:t>
            </a:r>
            <a:r>
              <a:rPr lang="en-GB"/>
              <a:t> fear-based response, dysphoric mood states, arousal and reactive-externalizing symptoms, dissociative symptoms, or a combined presentation. </a:t>
            </a:r>
            <a:endParaRPr/>
          </a:p>
          <a:p>
            <a:pPr marL="0" lvl="0" indent="0" algn="l" rtl="0">
              <a:spcBef>
                <a:spcPts val="1600"/>
              </a:spcBef>
              <a:spcAft>
                <a:spcPts val="0"/>
              </a:spcAft>
              <a:buNone/>
            </a:pPr>
            <a:r>
              <a:rPr lang="en-GB" b="1"/>
              <a:t>Associated Features to Support Diagnosis </a:t>
            </a:r>
            <a:endParaRPr b="1"/>
          </a:p>
          <a:p>
            <a:pPr marL="457200" lvl="0" indent="-317500" algn="l" rtl="0">
              <a:spcBef>
                <a:spcPts val="1600"/>
              </a:spcBef>
              <a:spcAft>
                <a:spcPts val="0"/>
              </a:spcAft>
              <a:buSzPts val="1400"/>
              <a:buChar char="➔"/>
            </a:pPr>
            <a:r>
              <a:rPr lang="en-GB"/>
              <a:t>Children may experience a </a:t>
            </a:r>
            <a:r>
              <a:rPr lang="en-GB" b="1"/>
              <a:t>developmental regression,</a:t>
            </a:r>
            <a:r>
              <a:rPr lang="en-GB"/>
              <a:t> such as language loss. </a:t>
            </a:r>
            <a:endParaRPr/>
          </a:p>
          <a:p>
            <a:pPr marL="457200" lvl="0" indent="-317500" algn="l" rtl="0">
              <a:spcBef>
                <a:spcPts val="0"/>
              </a:spcBef>
              <a:spcAft>
                <a:spcPts val="0"/>
              </a:spcAft>
              <a:buSzPts val="1400"/>
              <a:buChar char="➔"/>
            </a:pPr>
            <a:r>
              <a:rPr lang="en-GB" b="1"/>
              <a:t>Auditory pseudohallucinations</a:t>
            </a:r>
            <a:r>
              <a:rPr lang="en-GB"/>
              <a:t> and/or </a:t>
            </a:r>
            <a:r>
              <a:rPr lang="en-GB" b="1"/>
              <a:t>paranoid ideation </a:t>
            </a:r>
            <a:r>
              <a:rPr lang="en-GB"/>
              <a:t>may occur. </a:t>
            </a:r>
            <a:endParaRPr/>
          </a:p>
          <a:p>
            <a:pPr marL="457200" lvl="0" indent="-317500" algn="l" rtl="0">
              <a:spcBef>
                <a:spcPts val="0"/>
              </a:spcBef>
              <a:spcAft>
                <a:spcPts val="0"/>
              </a:spcAft>
              <a:buSzPts val="1400"/>
              <a:buChar char="➔"/>
            </a:pPr>
            <a:r>
              <a:rPr lang="en-GB"/>
              <a:t>The person may have difficulties with </a:t>
            </a:r>
            <a:r>
              <a:rPr lang="en-GB" b="1"/>
              <a:t>emotional regulation and interpersonal relationships.</a:t>
            </a:r>
            <a:endParaRPr b="1"/>
          </a:p>
          <a:p>
            <a:pPr marL="457200" lvl="0" indent="-317500" algn="l" rtl="0">
              <a:spcBef>
                <a:spcPts val="0"/>
              </a:spcBef>
              <a:spcAft>
                <a:spcPts val="0"/>
              </a:spcAft>
              <a:buSzPts val="1400"/>
              <a:buChar char="➔"/>
            </a:pPr>
            <a:r>
              <a:rPr lang="en-GB"/>
              <a:t>Violent death can result in </a:t>
            </a:r>
            <a:r>
              <a:rPr lang="en-GB" b="1"/>
              <a:t>PTSD and problematic bereavement.</a:t>
            </a:r>
            <a:endParaRPr b="1"/>
          </a:p>
          <a:p>
            <a:pPr marL="6858000" lvl="0" indent="0" algn="l" rtl="0">
              <a:spcBef>
                <a:spcPts val="1600"/>
              </a:spcBef>
              <a:spcAft>
                <a:spcPts val="1600"/>
              </a:spcAft>
              <a:buNone/>
            </a:pPr>
            <a:r>
              <a:rPr lang="en-GB" b="1"/>
              <a:t>  </a:t>
            </a:r>
            <a:r>
              <a:rPr lang="en-GB"/>
              <a:t>(APA, 2013)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Prevalence: Posttraumatic Stress Disorder</a:t>
            </a:r>
            <a:endParaRPr/>
          </a:p>
        </p:txBody>
      </p:sp>
      <p:pic>
        <p:nvPicPr>
          <p:cNvPr id="155" name="Google Shape;155;p29"/>
          <p:cNvPicPr preferRelativeResize="0"/>
          <p:nvPr/>
        </p:nvPicPr>
        <p:blipFill rotWithShape="1">
          <a:blip r:embed="rId3">
            <a:alphaModFix/>
          </a:blip>
          <a:srcRect t="-14090" b="14090"/>
          <a:stretch/>
        </p:blipFill>
        <p:spPr>
          <a:xfrm>
            <a:off x="5648038" y="1250575"/>
            <a:ext cx="3396775" cy="2168174"/>
          </a:xfrm>
          <a:prstGeom prst="rect">
            <a:avLst/>
          </a:prstGeom>
          <a:noFill/>
          <a:ln>
            <a:noFill/>
          </a:ln>
        </p:spPr>
      </p:pic>
      <p:pic>
        <p:nvPicPr>
          <p:cNvPr id="156" name="Google Shape;156;p29"/>
          <p:cNvPicPr preferRelativeResize="0"/>
          <p:nvPr/>
        </p:nvPicPr>
        <p:blipFill>
          <a:blip r:embed="rId4">
            <a:alphaModFix/>
          </a:blip>
          <a:stretch>
            <a:fillRect/>
          </a:stretch>
        </p:blipFill>
        <p:spPr>
          <a:xfrm>
            <a:off x="311700" y="1250575"/>
            <a:ext cx="5368775" cy="3706025"/>
          </a:xfrm>
          <a:prstGeom prst="rect">
            <a:avLst/>
          </a:prstGeom>
          <a:noFill/>
          <a:ln>
            <a:noFill/>
          </a:ln>
        </p:spPr>
      </p:pic>
      <p:sp>
        <p:nvSpPr>
          <p:cNvPr id="157" name="Google Shape;157;p29"/>
          <p:cNvSpPr txBox="1"/>
          <p:nvPr/>
        </p:nvSpPr>
        <p:spPr>
          <a:xfrm>
            <a:off x="5562725" y="3755525"/>
            <a:ext cx="3396900" cy="13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2E2E2E"/>
                </a:solidFill>
                <a:highlight>
                  <a:srgbClr val="FFFFFF"/>
                </a:highlight>
                <a:latin typeface="Source Code Pro"/>
                <a:ea typeface="Source Code Pro"/>
                <a:cs typeface="Source Code Pro"/>
                <a:sym typeface="Source Code Pro"/>
              </a:rPr>
              <a:t>FIGURE 1</a:t>
            </a:r>
            <a:r>
              <a:rPr lang="en-GB" sz="1200">
                <a:solidFill>
                  <a:srgbClr val="2E2E2E"/>
                </a:solidFill>
                <a:highlight>
                  <a:srgbClr val="FFFFFF"/>
                </a:highlight>
                <a:latin typeface="Source Code Pro"/>
                <a:ea typeface="Source Code Pro"/>
                <a:cs typeface="Source Code Pro"/>
                <a:sym typeface="Source Code Pro"/>
              </a:rPr>
              <a:t> One-Year PTSD Prevalency Rates: General Population.</a:t>
            </a:r>
            <a:endParaRPr sz="1200">
              <a:solidFill>
                <a:srgbClr val="2E2E2E"/>
              </a:solidFill>
              <a:highlight>
                <a:srgbClr val="FFFFFF"/>
              </a:highlight>
              <a:latin typeface="Source Code Pro"/>
              <a:ea typeface="Source Code Pro"/>
              <a:cs typeface="Source Code Pro"/>
              <a:sym typeface="Source Code Pro"/>
            </a:endParaRPr>
          </a:p>
          <a:p>
            <a:pPr marL="0" lvl="0" indent="0" algn="l" rtl="0">
              <a:spcBef>
                <a:spcPts val="0"/>
              </a:spcBef>
              <a:spcAft>
                <a:spcPts val="0"/>
              </a:spcAft>
              <a:buNone/>
            </a:pPr>
            <a:r>
              <a:rPr lang="en-GB" sz="1200">
                <a:solidFill>
                  <a:srgbClr val="2E2E2E"/>
                </a:solidFill>
                <a:highlight>
                  <a:srgbClr val="FFFFFF"/>
                </a:highlight>
                <a:latin typeface="Source Code Pro"/>
                <a:ea typeface="Source Code Pro"/>
                <a:cs typeface="Source Code Pro"/>
                <a:sym typeface="Source Code Pro"/>
              </a:rPr>
              <a:t>Sources: </a:t>
            </a:r>
            <a:r>
              <a:rPr lang="en-GB" sz="1200" u="sng">
                <a:solidFill>
                  <a:srgbClr val="01284B"/>
                </a:solidFill>
                <a:highlight>
                  <a:srgbClr val="FFFFFF"/>
                </a:highlight>
                <a:latin typeface="Source Code Pro"/>
                <a:ea typeface="Source Code Pro"/>
                <a:cs typeface="Source Code Pro"/>
                <a:sym typeface="Source Code Pro"/>
                <a:hlinkClick r:id="rId5"/>
              </a:rPr>
              <a:t>Kessler, Chui, Demler et al.(2005)</a:t>
            </a:r>
            <a:r>
              <a:rPr lang="en-GB" sz="1200">
                <a:solidFill>
                  <a:srgbClr val="2E2E2E"/>
                </a:solidFill>
                <a:highlight>
                  <a:srgbClr val="FFFFFF"/>
                </a:highlight>
                <a:latin typeface="Source Code Pro"/>
                <a:ea typeface="Source Code Pro"/>
                <a:cs typeface="Source Code Pro"/>
                <a:sym typeface="Source Code Pro"/>
              </a:rPr>
              <a:t>; </a:t>
            </a:r>
            <a:r>
              <a:rPr lang="en-GB" sz="1200" u="sng">
                <a:solidFill>
                  <a:srgbClr val="01284B"/>
                </a:solidFill>
                <a:highlight>
                  <a:srgbClr val="FFFFFF"/>
                </a:highlight>
                <a:latin typeface="Source Code Pro"/>
                <a:ea typeface="Source Code Pro"/>
                <a:cs typeface="Source Code Pro"/>
                <a:sym typeface="Source Code Pro"/>
                <a:hlinkClick r:id="rId6"/>
              </a:rPr>
              <a:t>Hinton &amp; Lewis (2011)</a:t>
            </a:r>
            <a:r>
              <a:rPr lang="en-GB" sz="1200">
                <a:solidFill>
                  <a:srgbClr val="2E2E2E"/>
                </a:solidFill>
                <a:highlight>
                  <a:srgbClr val="FFFFFF"/>
                </a:highlight>
                <a:latin typeface="Source Code Pro"/>
                <a:ea typeface="Source Code Pro"/>
                <a:cs typeface="Source Code Pro"/>
                <a:sym typeface="Source Code Pro"/>
              </a:rPr>
              <a:t>; </a:t>
            </a:r>
            <a:r>
              <a:rPr lang="en-GB" sz="1200" u="sng">
                <a:solidFill>
                  <a:srgbClr val="01284B"/>
                </a:solidFill>
                <a:highlight>
                  <a:srgbClr val="FFFFFF"/>
                </a:highlight>
                <a:latin typeface="Source Code Pro"/>
                <a:ea typeface="Source Code Pro"/>
                <a:cs typeface="Source Code Pro"/>
                <a:sym typeface="Source Code Pro"/>
                <a:hlinkClick r:id="rId7"/>
              </a:rPr>
              <a:t>Statistics Canada (2013)</a:t>
            </a:r>
            <a:r>
              <a:rPr lang="en-GB" sz="1200">
                <a:solidFill>
                  <a:srgbClr val="2E2E2E"/>
                </a:solidFill>
                <a:highlight>
                  <a:srgbClr val="FFFFFF"/>
                </a:highlight>
                <a:latin typeface="Source Code Pro"/>
                <a:ea typeface="Source Code Pro"/>
                <a:cs typeface="Source Code Pro"/>
                <a:sym typeface="Source Code Pro"/>
              </a:rPr>
              <a:t>.</a:t>
            </a:r>
            <a:endParaRPr sz="1200">
              <a:latin typeface="Source Code Pro"/>
              <a:ea typeface="Source Code Pro"/>
              <a:cs typeface="Source Code Pro"/>
              <a:sym typeface="Source Code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Prevalence: Posttraumatic Stress Disorder</a:t>
            </a:r>
            <a:endParaRPr/>
          </a:p>
        </p:txBody>
      </p:sp>
      <p:sp>
        <p:nvSpPr>
          <p:cNvPr id="163" name="Google Shape;163;p30"/>
          <p:cNvSpPr txBox="1"/>
          <p:nvPr/>
        </p:nvSpPr>
        <p:spPr>
          <a:xfrm>
            <a:off x="5435463" y="3575475"/>
            <a:ext cx="3396900" cy="13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GB" sz="1000" b="1">
                <a:solidFill>
                  <a:srgbClr val="2E2E2E"/>
                </a:solidFill>
                <a:highlight>
                  <a:srgbClr val="FFFFFF"/>
                </a:highlight>
                <a:latin typeface="Source Code Pro"/>
                <a:ea typeface="Source Code Pro"/>
                <a:cs typeface="Source Code Pro"/>
                <a:sym typeface="Source Code Pro"/>
              </a:rPr>
              <a:t>FIGURE 2</a:t>
            </a:r>
            <a:r>
              <a:rPr lang="en-GB" sz="1000">
                <a:solidFill>
                  <a:srgbClr val="2E2E2E"/>
                </a:solidFill>
                <a:highlight>
                  <a:srgbClr val="FFFFFF"/>
                </a:highlight>
                <a:latin typeface="Source Code Pro"/>
                <a:ea typeface="Source Code Pro"/>
                <a:cs typeface="Source Code Pro"/>
                <a:sym typeface="Source Code Pro"/>
              </a:rPr>
              <a:t> Lifetime PTSD Prevalence Rates: Specified Canadian Populations.</a:t>
            </a:r>
            <a:endParaRPr sz="1000">
              <a:solidFill>
                <a:srgbClr val="2E2E2E"/>
              </a:solidFill>
              <a:highlight>
                <a:srgbClr val="FFFFFF"/>
              </a:highlight>
              <a:latin typeface="Source Code Pro"/>
              <a:ea typeface="Source Code Pro"/>
              <a:cs typeface="Source Code Pro"/>
              <a:sym typeface="Source Code Pro"/>
            </a:endParaRPr>
          </a:p>
          <a:p>
            <a:pPr marL="0" lvl="0" indent="0" algn="l" rtl="0">
              <a:spcBef>
                <a:spcPts val="0"/>
              </a:spcBef>
              <a:spcAft>
                <a:spcPts val="0"/>
              </a:spcAft>
              <a:buNone/>
            </a:pPr>
            <a:r>
              <a:rPr lang="en-GB" sz="1000">
                <a:solidFill>
                  <a:srgbClr val="2E2E2E"/>
                </a:solidFill>
                <a:highlight>
                  <a:srgbClr val="FFFFFF"/>
                </a:highlight>
                <a:latin typeface="Source Code Pro"/>
                <a:ea typeface="Source Code Pro"/>
                <a:cs typeface="Source Code Pro"/>
                <a:sym typeface="Source Code Pro"/>
              </a:rPr>
              <a:t>Sources: </a:t>
            </a:r>
            <a:r>
              <a:rPr lang="en-GB" sz="1000" u="sng">
                <a:solidFill>
                  <a:srgbClr val="01284B"/>
                </a:solidFill>
                <a:highlight>
                  <a:srgbClr val="FFFFFF"/>
                </a:highlight>
                <a:latin typeface="Source Code Pro"/>
                <a:ea typeface="Source Code Pro"/>
                <a:cs typeface="Source Code Pro"/>
                <a:sym typeface="Source Code Pro"/>
                <a:hlinkClick r:id="rId3"/>
              </a:rPr>
              <a:t>Van Ameringen, Mancini, Paterson et al. (2008)</a:t>
            </a:r>
            <a:r>
              <a:rPr lang="en-GB" sz="1000">
                <a:solidFill>
                  <a:srgbClr val="2E2E2E"/>
                </a:solidFill>
                <a:highlight>
                  <a:srgbClr val="FFFFFF"/>
                </a:highlight>
                <a:latin typeface="Source Code Pro"/>
                <a:ea typeface="Source Code Pro"/>
                <a:cs typeface="Source Code Pro"/>
                <a:sym typeface="Source Code Pro"/>
              </a:rPr>
              <a:t>; </a:t>
            </a:r>
            <a:r>
              <a:rPr lang="en-GB" sz="1000" u="sng">
                <a:solidFill>
                  <a:srgbClr val="01284B"/>
                </a:solidFill>
                <a:highlight>
                  <a:srgbClr val="FFFFFF"/>
                </a:highlight>
                <a:latin typeface="Source Code Pro"/>
                <a:ea typeface="Source Code Pro"/>
                <a:cs typeface="Source Code Pro"/>
                <a:sym typeface="Source Code Pro"/>
                <a:hlinkClick r:id="rId4"/>
              </a:rPr>
              <a:t>Boulos &amp; Zamorski (2013)</a:t>
            </a:r>
            <a:r>
              <a:rPr lang="en-GB" sz="1000">
                <a:solidFill>
                  <a:srgbClr val="2E2E2E"/>
                </a:solidFill>
                <a:highlight>
                  <a:srgbClr val="FFFFFF"/>
                </a:highlight>
                <a:latin typeface="Source Code Pro"/>
                <a:ea typeface="Source Code Pro"/>
                <a:cs typeface="Source Code Pro"/>
                <a:sym typeface="Source Code Pro"/>
              </a:rPr>
              <a:t>; </a:t>
            </a:r>
            <a:r>
              <a:rPr lang="en-GB" sz="1000" u="sng">
                <a:solidFill>
                  <a:srgbClr val="01284B"/>
                </a:solidFill>
                <a:highlight>
                  <a:srgbClr val="FFFFFF"/>
                </a:highlight>
                <a:latin typeface="Source Code Pro"/>
                <a:ea typeface="Source Code Pro"/>
                <a:cs typeface="Source Code Pro"/>
                <a:sym typeface="Source Code Pro"/>
                <a:hlinkClick r:id="rId5"/>
              </a:rPr>
              <a:t>Marchand, Boyer, Martin et al. (2010)</a:t>
            </a:r>
            <a:r>
              <a:rPr lang="en-GB" sz="1000">
                <a:solidFill>
                  <a:srgbClr val="2E2E2E"/>
                </a:solidFill>
                <a:highlight>
                  <a:srgbClr val="FFFFFF"/>
                </a:highlight>
                <a:latin typeface="Source Code Pro"/>
                <a:ea typeface="Source Code Pro"/>
                <a:cs typeface="Source Code Pro"/>
                <a:sym typeface="Source Code Pro"/>
              </a:rPr>
              <a:t>; </a:t>
            </a:r>
            <a:r>
              <a:rPr lang="en-GB" sz="1000" u="sng">
                <a:solidFill>
                  <a:srgbClr val="01284B"/>
                </a:solidFill>
                <a:highlight>
                  <a:srgbClr val="FFFFFF"/>
                </a:highlight>
                <a:latin typeface="Source Code Pro"/>
                <a:ea typeface="Source Code Pro"/>
                <a:cs typeface="Source Code Pro"/>
                <a:sym typeface="Source Code Pro"/>
                <a:hlinkClick r:id="rId6"/>
              </a:rPr>
              <a:t>Asmundson &amp; Stapleton (2008)</a:t>
            </a:r>
            <a:r>
              <a:rPr lang="en-GB" sz="1000">
                <a:solidFill>
                  <a:srgbClr val="2E2E2E"/>
                </a:solidFill>
                <a:highlight>
                  <a:srgbClr val="FFFFFF"/>
                </a:highlight>
                <a:latin typeface="Source Code Pro"/>
                <a:ea typeface="Source Code Pro"/>
                <a:cs typeface="Source Code Pro"/>
                <a:sym typeface="Source Code Pro"/>
              </a:rPr>
              <a:t>; </a:t>
            </a:r>
            <a:r>
              <a:rPr lang="en-GB" sz="1000" u="sng">
                <a:solidFill>
                  <a:srgbClr val="01284B"/>
                </a:solidFill>
                <a:highlight>
                  <a:srgbClr val="FFFFFF"/>
                </a:highlight>
                <a:latin typeface="Source Code Pro"/>
                <a:ea typeface="Source Code Pro"/>
                <a:cs typeface="Source Code Pro"/>
                <a:sym typeface="Source Code Pro"/>
                <a:hlinkClick r:id="rId7"/>
              </a:rPr>
              <a:t>Rosine (1992)</a:t>
            </a:r>
            <a:r>
              <a:rPr lang="en-GB" sz="1000">
                <a:solidFill>
                  <a:srgbClr val="2E2E2E"/>
                </a:solidFill>
                <a:highlight>
                  <a:srgbClr val="FFFFFF"/>
                </a:highlight>
                <a:latin typeface="Source Code Pro"/>
                <a:ea typeface="Source Code Pro"/>
                <a:cs typeface="Source Code Pro"/>
                <a:sym typeface="Source Code Pro"/>
              </a:rPr>
              <a:t>; </a:t>
            </a:r>
            <a:r>
              <a:rPr lang="en-GB" sz="1000" u="sng">
                <a:solidFill>
                  <a:srgbClr val="01284B"/>
                </a:solidFill>
                <a:highlight>
                  <a:srgbClr val="FFFFFF"/>
                </a:highlight>
                <a:latin typeface="Source Code Pro"/>
                <a:ea typeface="Source Code Pro"/>
                <a:cs typeface="Source Code Pro"/>
                <a:sym typeface="Source Code Pro"/>
                <a:hlinkClick r:id="rId8"/>
              </a:rPr>
              <a:t>Stadnyk (2004)</a:t>
            </a:r>
            <a:r>
              <a:rPr lang="en-GB" sz="1000">
                <a:solidFill>
                  <a:srgbClr val="2E2E2E"/>
                </a:solidFill>
                <a:highlight>
                  <a:srgbClr val="FFFFFF"/>
                </a:highlight>
                <a:latin typeface="Source Code Pro"/>
                <a:ea typeface="Source Code Pro"/>
                <a:cs typeface="Source Code Pro"/>
                <a:sym typeface="Source Code Pro"/>
              </a:rPr>
              <a:t>; </a:t>
            </a:r>
            <a:r>
              <a:rPr lang="en-GB" sz="1000" u="sng">
                <a:solidFill>
                  <a:srgbClr val="01284B"/>
                </a:solidFill>
                <a:highlight>
                  <a:srgbClr val="FFFFFF"/>
                </a:highlight>
                <a:latin typeface="Source Code Pro"/>
                <a:ea typeface="Source Code Pro"/>
                <a:cs typeface="Source Code Pro"/>
                <a:sym typeface="Source Code Pro"/>
                <a:hlinkClick r:id="rId9"/>
              </a:rPr>
              <a:t>Corneil, Beaton, Murphy et al. (1999)</a:t>
            </a:r>
            <a:r>
              <a:rPr lang="en-GB" sz="1000">
                <a:solidFill>
                  <a:srgbClr val="2E2E2E"/>
                </a:solidFill>
                <a:highlight>
                  <a:srgbClr val="FFFFFF"/>
                </a:highlight>
                <a:latin typeface="Source Code Pro"/>
                <a:ea typeface="Source Code Pro"/>
                <a:cs typeface="Source Code Pro"/>
                <a:sym typeface="Source Code Pro"/>
              </a:rPr>
              <a:t>; </a:t>
            </a:r>
            <a:r>
              <a:rPr lang="en-GB" sz="1000" u="sng">
                <a:solidFill>
                  <a:srgbClr val="01284B"/>
                </a:solidFill>
                <a:highlight>
                  <a:srgbClr val="FFFFFF"/>
                </a:highlight>
                <a:latin typeface="Source Code Pro"/>
                <a:ea typeface="Source Code Pro"/>
                <a:cs typeface="Source Code Pro"/>
                <a:sym typeface="Source Code Pro"/>
                <a:hlinkClick r:id="rId10"/>
              </a:rPr>
              <a:t>Regehr, Goldberg &amp; Hughes (2002)</a:t>
            </a:r>
            <a:r>
              <a:rPr lang="en-GB" sz="1000">
                <a:solidFill>
                  <a:srgbClr val="2E2E2E"/>
                </a:solidFill>
                <a:highlight>
                  <a:srgbClr val="FFFFFF"/>
                </a:highlight>
                <a:latin typeface="Source Code Pro"/>
                <a:ea typeface="Source Code Pro"/>
                <a:cs typeface="Source Code Pro"/>
                <a:sym typeface="Source Code Pro"/>
              </a:rPr>
              <a:t>.</a:t>
            </a:r>
            <a:endParaRPr sz="1000" b="1">
              <a:solidFill>
                <a:srgbClr val="2E2E2E"/>
              </a:solidFill>
              <a:highlight>
                <a:srgbClr val="FFFFFF"/>
              </a:highlight>
              <a:latin typeface="Source Code Pro"/>
              <a:ea typeface="Source Code Pro"/>
              <a:cs typeface="Source Code Pro"/>
              <a:sym typeface="Source Code Pro"/>
            </a:endParaRPr>
          </a:p>
        </p:txBody>
      </p:sp>
      <p:pic>
        <p:nvPicPr>
          <p:cNvPr id="164" name="Google Shape;164;p30"/>
          <p:cNvPicPr preferRelativeResize="0"/>
          <p:nvPr/>
        </p:nvPicPr>
        <p:blipFill>
          <a:blip r:embed="rId11">
            <a:alphaModFix/>
          </a:blip>
          <a:stretch>
            <a:fillRect/>
          </a:stretch>
        </p:blipFill>
        <p:spPr>
          <a:xfrm>
            <a:off x="311700" y="1403350"/>
            <a:ext cx="5123825" cy="3324125"/>
          </a:xfrm>
          <a:prstGeom prst="rect">
            <a:avLst/>
          </a:prstGeom>
          <a:noFill/>
          <a:ln>
            <a:noFill/>
          </a:ln>
        </p:spPr>
      </p:pic>
      <p:pic>
        <p:nvPicPr>
          <p:cNvPr id="165" name="Google Shape;165;p30"/>
          <p:cNvPicPr preferRelativeResize="0"/>
          <p:nvPr/>
        </p:nvPicPr>
        <p:blipFill>
          <a:blip r:embed="rId12">
            <a:alphaModFix/>
          </a:blip>
          <a:stretch>
            <a:fillRect/>
          </a:stretch>
        </p:blipFill>
        <p:spPr>
          <a:xfrm>
            <a:off x="5551225" y="1250575"/>
            <a:ext cx="3281075" cy="23769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Developmental Course: Posttraumatic Stress Disorder</a:t>
            </a:r>
            <a:endParaRPr/>
          </a:p>
        </p:txBody>
      </p:sp>
      <p:sp>
        <p:nvSpPr>
          <p:cNvPr id="171" name="Google Shape;171;p31"/>
          <p:cNvSpPr txBox="1">
            <a:spLocks noGrp="1"/>
          </p:cNvSpPr>
          <p:nvPr>
            <p:ph type="body" idx="1"/>
          </p:nvPr>
        </p:nvSpPr>
        <p:spPr>
          <a:xfrm>
            <a:off x="311700" y="1228675"/>
            <a:ext cx="55929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a:t>PTSD can occur in ages 1+ </a:t>
            </a:r>
            <a:endParaRPr/>
          </a:p>
          <a:p>
            <a:pPr marL="457200" lvl="0" indent="-317500" algn="l" rtl="0">
              <a:spcBef>
                <a:spcPts val="0"/>
              </a:spcBef>
              <a:spcAft>
                <a:spcPts val="0"/>
              </a:spcAft>
              <a:buSzPts val="1400"/>
              <a:buChar char="➔"/>
            </a:pPr>
            <a:r>
              <a:rPr lang="en-GB"/>
              <a:t>Symptoms </a:t>
            </a:r>
            <a:r>
              <a:rPr lang="en-GB" b="1"/>
              <a:t>typically occur within the first 3 months</a:t>
            </a:r>
            <a:r>
              <a:rPr lang="en-GB"/>
              <a:t> following the trauma but a delayed expression (after 6 months) is possible. </a:t>
            </a:r>
            <a:endParaRPr/>
          </a:p>
          <a:p>
            <a:pPr marL="457200" lvl="0" indent="-317500" algn="l" rtl="0">
              <a:spcBef>
                <a:spcPts val="0"/>
              </a:spcBef>
              <a:spcAft>
                <a:spcPts val="0"/>
              </a:spcAft>
              <a:buSzPts val="1400"/>
              <a:buChar char="➔"/>
            </a:pPr>
            <a:r>
              <a:rPr lang="en-GB"/>
              <a:t>The person may initially meet criteria for an Acute Stress Disorder. </a:t>
            </a:r>
            <a:endParaRPr/>
          </a:p>
          <a:p>
            <a:pPr marL="457200" lvl="0" indent="-317500" algn="l" rtl="0">
              <a:spcBef>
                <a:spcPts val="0"/>
              </a:spcBef>
              <a:spcAft>
                <a:spcPts val="0"/>
              </a:spcAft>
              <a:buSzPts val="1400"/>
              <a:buChar char="➔"/>
            </a:pPr>
            <a:r>
              <a:rPr lang="en-GB" b="1"/>
              <a:t>Duration of symptoms</a:t>
            </a:r>
            <a:r>
              <a:rPr lang="en-GB"/>
              <a:t> varies, with 50% of patients recovering within 3 months. However, symptoms can persist for 12 months or throughout the lifespan.</a:t>
            </a:r>
            <a:endParaRPr/>
          </a:p>
          <a:p>
            <a:pPr marL="457200" lvl="0" indent="-317500" algn="l" rtl="0">
              <a:spcBef>
                <a:spcPts val="0"/>
              </a:spcBef>
              <a:spcAft>
                <a:spcPts val="0"/>
              </a:spcAft>
              <a:buSzPts val="1400"/>
              <a:buChar char="➔"/>
            </a:pPr>
            <a:r>
              <a:rPr lang="en-GB" b="1"/>
              <a:t>Symptoms can re-occur</a:t>
            </a:r>
            <a:r>
              <a:rPr lang="en-GB"/>
              <a:t> due to reminders of or new traumatic experiences. </a:t>
            </a:r>
            <a:endParaRPr/>
          </a:p>
          <a:p>
            <a:pPr marL="457200" lvl="0" indent="-317500" algn="l" rtl="0">
              <a:spcBef>
                <a:spcPts val="0"/>
              </a:spcBef>
              <a:spcAft>
                <a:spcPts val="0"/>
              </a:spcAft>
              <a:buSzPts val="1400"/>
              <a:buChar char="➔"/>
            </a:pPr>
            <a:r>
              <a:rPr lang="en-GB"/>
              <a:t>PTSD may present differently in children and older adults. 				     </a:t>
            </a:r>
            <a:endParaRPr/>
          </a:p>
          <a:p>
            <a:pPr marL="3657600" lvl="0" indent="457200" algn="l" rtl="0">
              <a:spcBef>
                <a:spcPts val="0"/>
              </a:spcBef>
              <a:spcAft>
                <a:spcPts val="0"/>
              </a:spcAft>
              <a:buNone/>
            </a:pPr>
            <a:r>
              <a:rPr lang="en-GB"/>
              <a:t> (APA, 2013) </a:t>
            </a:r>
            <a:endParaRPr/>
          </a:p>
          <a:p>
            <a:pPr marL="457200" lvl="0" indent="0" algn="l" rtl="0">
              <a:spcBef>
                <a:spcPts val="0"/>
              </a:spcBef>
              <a:spcAft>
                <a:spcPts val="1600"/>
              </a:spcAft>
              <a:buNone/>
            </a:pPr>
            <a:endParaRPr/>
          </a:p>
        </p:txBody>
      </p:sp>
      <p:pic>
        <p:nvPicPr>
          <p:cNvPr id="172" name="Google Shape;172;p31"/>
          <p:cNvPicPr preferRelativeResize="0"/>
          <p:nvPr/>
        </p:nvPicPr>
        <p:blipFill>
          <a:blip r:embed="rId3">
            <a:alphaModFix/>
          </a:blip>
          <a:stretch>
            <a:fillRect/>
          </a:stretch>
        </p:blipFill>
        <p:spPr>
          <a:xfrm>
            <a:off x="5904550" y="1346000"/>
            <a:ext cx="2927750" cy="2927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GB"/>
              <a:t>Presentation Overview</a:t>
            </a:r>
            <a:endParaRPr/>
          </a:p>
        </p:txBody>
      </p:sp>
      <p:sp>
        <p:nvSpPr>
          <p:cNvPr id="63" name="Google Shape;63;p14"/>
          <p:cNvSpPr txBox="1">
            <a:spLocks noGrp="1"/>
          </p:cNvSpPr>
          <p:nvPr>
            <p:ph type="body" idx="1"/>
          </p:nvPr>
        </p:nvSpPr>
        <p:spPr>
          <a:xfrm>
            <a:off x="311700" y="1228675"/>
            <a:ext cx="3637200" cy="3613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AutoNum type="arabicPeriod"/>
            </a:pPr>
            <a:r>
              <a:rPr lang="en-GB">
                <a:solidFill>
                  <a:srgbClr val="000000"/>
                </a:solidFill>
              </a:rPr>
              <a:t>Trauma- and Stressor-Related Disorders Overview</a:t>
            </a:r>
            <a:endParaRPr>
              <a:solidFill>
                <a:srgbClr val="000000"/>
              </a:solidFill>
            </a:endParaRPr>
          </a:p>
          <a:p>
            <a:pPr marL="457200" lvl="0" indent="-317500" algn="l" rtl="0">
              <a:spcBef>
                <a:spcPts val="0"/>
              </a:spcBef>
              <a:spcAft>
                <a:spcPts val="0"/>
              </a:spcAft>
              <a:buClr>
                <a:srgbClr val="000000"/>
              </a:buClr>
              <a:buSzPts val="1400"/>
              <a:buAutoNum type="arabicPeriod"/>
            </a:pPr>
            <a:r>
              <a:rPr lang="en-GB">
                <a:solidFill>
                  <a:srgbClr val="000000"/>
                </a:solidFill>
              </a:rPr>
              <a:t>DSM-5 Criteria/Specifiers for Posttraumatic Stress Disorder (PTSD)</a:t>
            </a:r>
            <a:endParaRPr>
              <a:solidFill>
                <a:srgbClr val="000000"/>
              </a:solidFill>
            </a:endParaRPr>
          </a:p>
          <a:p>
            <a:pPr marL="457200" lvl="0" indent="-317500" algn="l" rtl="0">
              <a:spcBef>
                <a:spcPts val="0"/>
              </a:spcBef>
              <a:spcAft>
                <a:spcPts val="0"/>
              </a:spcAft>
              <a:buClr>
                <a:srgbClr val="000000"/>
              </a:buClr>
              <a:buSzPts val="1400"/>
              <a:buAutoNum type="arabicPeriod"/>
            </a:pPr>
            <a:r>
              <a:rPr lang="en-GB">
                <a:solidFill>
                  <a:srgbClr val="000000"/>
                </a:solidFill>
              </a:rPr>
              <a:t>PTSD Overview</a:t>
            </a:r>
            <a:endParaRPr>
              <a:solidFill>
                <a:srgbClr val="000000"/>
              </a:solidFill>
            </a:endParaRPr>
          </a:p>
          <a:p>
            <a:pPr marL="457200" lvl="0" indent="-317500" algn="l" rtl="0">
              <a:spcBef>
                <a:spcPts val="0"/>
              </a:spcBef>
              <a:spcAft>
                <a:spcPts val="0"/>
              </a:spcAft>
              <a:buClr>
                <a:srgbClr val="000000"/>
              </a:buClr>
              <a:buSzPts val="1400"/>
              <a:buAutoNum type="arabicPeriod"/>
            </a:pPr>
            <a:r>
              <a:rPr lang="en-GB">
                <a:solidFill>
                  <a:srgbClr val="000000"/>
                </a:solidFill>
              </a:rPr>
              <a:t>DSM-5 Criteria for Acute Stress Disorder </a:t>
            </a:r>
            <a:endParaRPr>
              <a:solidFill>
                <a:srgbClr val="000000"/>
              </a:solidFill>
            </a:endParaRPr>
          </a:p>
          <a:p>
            <a:pPr marL="457200" lvl="0" indent="-317500" algn="l" rtl="0">
              <a:spcBef>
                <a:spcPts val="0"/>
              </a:spcBef>
              <a:spcAft>
                <a:spcPts val="0"/>
              </a:spcAft>
              <a:buClr>
                <a:srgbClr val="000000"/>
              </a:buClr>
              <a:buSzPts val="1400"/>
              <a:buAutoNum type="arabicPeriod"/>
            </a:pPr>
            <a:r>
              <a:rPr lang="en-GB">
                <a:solidFill>
                  <a:srgbClr val="000000"/>
                </a:solidFill>
              </a:rPr>
              <a:t>Acute Stress Disorder Overview</a:t>
            </a:r>
            <a:endParaRPr>
              <a:solidFill>
                <a:srgbClr val="000000"/>
              </a:solidFill>
            </a:endParaRPr>
          </a:p>
          <a:p>
            <a:pPr marL="457200" lvl="0" indent="-317500" algn="l" rtl="0">
              <a:spcBef>
                <a:spcPts val="0"/>
              </a:spcBef>
              <a:spcAft>
                <a:spcPts val="0"/>
              </a:spcAft>
              <a:buClr>
                <a:srgbClr val="000000"/>
              </a:buClr>
              <a:buSzPts val="1400"/>
              <a:buAutoNum type="arabicPeriod"/>
            </a:pPr>
            <a:r>
              <a:rPr lang="en-GB">
                <a:solidFill>
                  <a:srgbClr val="000000"/>
                </a:solidFill>
              </a:rPr>
              <a:t>Diagnostic Assessment and Interview Questions</a:t>
            </a:r>
            <a:endParaRPr>
              <a:solidFill>
                <a:srgbClr val="000000"/>
              </a:solidFill>
            </a:endParaRPr>
          </a:p>
          <a:p>
            <a:pPr marL="457200" lvl="0" indent="-317500" algn="l" rtl="0">
              <a:spcBef>
                <a:spcPts val="0"/>
              </a:spcBef>
              <a:spcAft>
                <a:spcPts val="0"/>
              </a:spcAft>
              <a:buClr>
                <a:srgbClr val="000000"/>
              </a:buClr>
              <a:buSzPts val="1400"/>
              <a:buAutoNum type="arabicPeriod"/>
            </a:pPr>
            <a:r>
              <a:rPr lang="en-GB">
                <a:solidFill>
                  <a:srgbClr val="000000"/>
                </a:solidFill>
              </a:rPr>
              <a:t>Evidence-Based Treatments </a:t>
            </a: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1600"/>
              </a:spcAft>
              <a:buNone/>
            </a:pPr>
            <a:endParaRPr>
              <a:solidFill>
                <a:srgbClr val="000000"/>
              </a:solidFill>
            </a:endParaRPr>
          </a:p>
        </p:txBody>
      </p:sp>
      <p:pic>
        <p:nvPicPr>
          <p:cNvPr id="64" name="Google Shape;64;p14"/>
          <p:cNvPicPr preferRelativeResize="0"/>
          <p:nvPr/>
        </p:nvPicPr>
        <p:blipFill>
          <a:blip r:embed="rId3">
            <a:alphaModFix/>
          </a:blip>
          <a:stretch>
            <a:fillRect/>
          </a:stretch>
        </p:blipFill>
        <p:spPr>
          <a:xfrm>
            <a:off x="3948950" y="1228675"/>
            <a:ext cx="4883349" cy="3473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Developmental Course: Posttraumatic Stress Disorder</a:t>
            </a:r>
            <a:endParaRPr/>
          </a:p>
        </p:txBody>
      </p:sp>
      <p:sp>
        <p:nvSpPr>
          <p:cNvPr id="178" name="Google Shape;178;p32"/>
          <p:cNvSpPr txBox="1">
            <a:spLocks noGrp="1"/>
          </p:cNvSpPr>
          <p:nvPr>
            <p:ph type="body" idx="1"/>
          </p:nvPr>
        </p:nvSpPr>
        <p:spPr>
          <a:xfrm>
            <a:off x="311700" y="1093850"/>
            <a:ext cx="3075300" cy="3658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b="1"/>
              <a:t>Children</a:t>
            </a:r>
            <a:endParaRPr b="1">
              <a:solidFill>
                <a:srgbClr val="000000"/>
              </a:solidFill>
              <a:latin typeface="Arial"/>
              <a:ea typeface="Arial"/>
              <a:cs typeface="Arial"/>
              <a:sym typeface="Arial"/>
            </a:endParaRPr>
          </a:p>
          <a:p>
            <a:pPr marL="6858000" lvl="0" indent="0" algn="l" rtl="0">
              <a:lnSpc>
                <a:spcPct val="100000"/>
              </a:lnSpc>
              <a:spcBef>
                <a:spcPts val="0"/>
              </a:spcBef>
              <a:spcAft>
                <a:spcPts val="0"/>
              </a:spcAft>
              <a:buNone/>
            </a:pPr>
            <a:r>
              <a:rPr lang="en-GB">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GB"/>
              <a:t>Expression through </a:t>
            </a:r>
            <a:r>
              <a:rPr lang="en-GB" b="1"/>
              <a:t>play and storytelling,</a:t>
            </a:r>
            <a:r>
              <a:rPr lang="en-GB"/>
              <a:t> while their emotional perceptions or identification of onset may be unidentifiable.</a:t>
            </a:r>
            <a:endParaRPr/>
          </a:p>
          <a:p>
            <a:pPr marL="457200" lvl="0" indent="-317500" algn="l" rtl="0">
              <a:spcBef>
                <a:spcPts val="0"/>
              </a:spcBef>
              <a:spcAft>
                <a:spcPts val="0"/>
              </a:spcAft>
              <a:buClr>
                <a:srgbClr val="000000"/>
              </a:buClr>
              <a:buSzPts val="1400"/>
              <a:buFont typeface="Arial"/>
              <a:buChar char="➔"/>
            </a:pPr>
            <a:r>
              <a:rPr lang="en-GB"/>
              <a:t>May be </a:t>
            </a:r>
            <a:r>
              <a:rPr lang="en-GB" b="1"/>
              <a:t>preoccupied with thoughts/events </a:t>
            </a:r>
            <a:r>
              <a:rPr lang="en-GB"/>
              <a:t>and</a:t>
            </a:r>
            <a:r>
              <a:rPr lang="en-GB" b="1"/>
              <a:t> behaviors/emotional disturbances</a:t>
            </a:r>
            <a:r>
              <a:rPr lang="en-GB"/>
              <a:t> are often noted by caregivers.  </a:t>
            </a:r>
            <a:endParaRPr b="1">
              <a:solidFill>
                <a:srgbClr val="000000"/>
              </a:solidFill>
              <a:latin typeface="Arial"/>
              <a:ea typeface="Arial"/>
              <a:cs typeface="Arial"/>
              <a:sym typeface="Arial"/>
            </a:endParaRPr>
          </a:p>
          <a:p>
            <a:pPr marL="457200" lvl="0" indent="0" algn="l" rtl="0">
              <a:lnSpc>
                <a:spcPct val="100000"/>
              </a:lnSpc>
              <a:spcBef>
                <a:spcPts val="1600"/>
              </a:spcBef>
              <a:spcAft>
                <a:spcPts val="0"/>
              </a:spcAft>
              <a:buNone/>
            </a:pPr>
            <a:endParaRPr b="1">
              <a:solidFill>
                <a:srgbClr val="000000"/>
              </a:solidFill>
              <a:latin typeface="Arial"/>
              <a:ea typeface="Arial"/>
              <a:cs typeface="Arial"/>
              <a:sym typeface="Arial"/>
            </a:endParaRPr>
          </a:p>
          <a:p>
            <a:pPr marL="6858000" lvl="0" indent="0" algn="l" rtl="0">
              <a:spcBef>
                <a:spcPts val="0"/>
              </a:spcBef>
              <a:spcAft>
                <a:spcPts val="0"/>
              </a:spcAft>
              <a:buClr>
                <a:srgbClr val="000000"/>
              </a:buClr>
              <a:buSzPts val="1100"/>
              <a:buFont typeface="Arial"/>
              <a:buNone/>
            </a:pPr>
            <a:r>
              <a:rPr lang="en-GB"/>
              <a:t> </a:t>
            </a:r>
            <a:endParaRPr/>
          </a:p>
          <a:p>
            <a:pPr marL="0" lvl="0" indent="0" algn="l" rtl="0">
              <a:spcBef>
                <a:spcPts val="1600"/>
              </a:spcBef>
              <a:spcAft>
                <a:spcPts val="0"/>
              </a:spcAft>
              <a:buNone/>
            </a:pPr>
            <a:endParaRPr b="1"/>
          </a:p>
          <a:p>
            <a:pPr marL="457200" lvl="0" indent="0" algn="l" rtl="0">
              <a:spcBef>
                <a:spcPts val="1600"/>
              </a:spcBef>
              <a:spcAft>
                <a:spcPts val="1600"/>
              </a:spcAft>
              <a:buNone/>
            </a:pPr>
            <a:endParaRPr b="1"/>
          </a:p>
        </p:txBody>
      </p:sp>
      <p:sp>
        <p:nvSpPr>
          <p:cNvPr id="179" name="Google Shape;179;p32"/>
          <p:cNvSpPr txBox="1">
            <a:spLocks noGrp="1"/>
          </p:cNvSpPr>
          <p:nvPr>
            <p:ph type="body" idx="1"/>
          </p:nvPr>
        </p:nvSpPr>
        <p:spPr>
          <a:xfrm>
            <a:off x="3387000" y="1093850"/>
            <a:ext cx="2769600" cy="3658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b="1"/>
              <a:t>Adolescents</a:t>
            </a:r>
            <a:endParaRPr b="1"/>
          </a:p>
          <a:p>
            <a:pPr marL="0" lvl="0" indent="0" algn="l" rtl="0">
              <a:lnSpc>
                <a:spcPct val="100000"/>
              </a:lnSpc>
              <a:spcBef>
                <a:spcPts val="0"/>
              </a:spcBef>
              <a:spcAft>
                <a:spcPts val="0"/>
              </a:spcAft>
              <a:buNone/>
            </a:pPr>
            <a:endParaRPr b="1"/>
          </a:p>
          <a:p>
            <a:pPr marL="457200" lvl="0" indent="-317500" algn="l" rtl="0">
              <a:spcBef>
                <a:spcPts val="0"/>
              </a:spcBef>
              <a:spcAft>
                <a:spcPts val="0"/>
              </a:spcAft>
              <a:buClr>
                <a:schemeClr val="dk2"/>
              </a:buClr>
              <a:buSzPts val="1400"/>
              <a:buFont typeface="Source Code Pro"/>
              <a:buChar char="➔"/>
            </a:pPr>
            <a:r>
              <a:rPr lang="en-GB" b="1"/>
              <a:t>Adolescents may avoid </a:t>
            </a:r>
            <a:r>
              <a:rPr lang="en-GB"/>
              <a:t>typical activities, be </a:t>
            </a:r>
            <a:r>
              <a:rPr lang="en-GB" b="1"/>
              <a:t>irritable, aggressive, or have negative moods</a:t>
            </a:r>
            <a:r>
              <a:rPr lang="en-GB"/>
              <a:t> about self and others. </a:t>
            </a:r>
            <a:endParaRPr/>
          </a:p>
          <a:p>
            <a:pPr marL="457200" lvl="0" indent="-317500" algn="l" rtl="0">
              <a:spcBef>
                <a:spcPts val="0"/>
              </a:spcBef>
              <a:spcAft>
                <a:spcPts val="0"/>
              </a:spcAft>
              <a:buClr>
                <a:schemeClr val="dk2"/>
              </a:buClr>
              <a:buSzPts val="1400"/>
              <a:buFont typeface="Source Code Pro"/>
              <a:buChar char="➔"/>
            </a:pPr>
            <a:r>
              <a:rPr lang="en-GB" b="1"/>
              <a:t>Risk taking behaviors</a:t>
            </a:r>
            <a:r>
              <a:rPr lang="en-GB"/>
              <a:t> may occur beyond normal range.</a:t>
            </a:r>
            <a:endParaRPr b="1"/>
          </a:p>
          <a:p>
            <a:pPr marL="6858000" lvl="0" indent="0" algn="l" rtl="0">
              <a:lnSpc>
                <a:spcPct val="100000"/>
              </a:lnSpc>
              <a:spcBef>
                <a:spcPts val="1600"/>
              </a:spcBef>
              <a:spcAft>
                <a:spcPts val="0"/>
              </a:spcAft>
              <a:buNone/>
            </a:pPr>
            <a:r>
              <a:rPr lang="en-GB">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b="1">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b="1">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b="1">
              <a:solidFill>
                <a:srgbClr val="000000"/>
              </a:solidFill>
              <a:latin typeface="Arial"/>
              <a:ea typeface="Arial"/>
              <a:cs typeface="Arial"/>
              <a:sym typeface="Arial"/>
            </a:endParaRPr>
          </a:p>
          <a:p>
            <a:pPr marL="6858000" lvl="0" indent="0" algn="l" rtl="0">
              <a:lnSpc>
                <a:spcPct val="100000"/>
              </a:lnSpc>
              <a:spcBef>
                <a:spcPts val="0"/>
              </a:spcBef>
              <a:spcAft>
                <a:spcPts val="0"/>
              </a:spcAft>
              <a:buNone/>
            </a:pPr>
            <a:r>
              <a:rPr lang="en-GB">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b="1">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b="1">
              <a:solidFill>
                <a:srgbClr val="000000"/>
              </a:solidFill>
              <a:latin typeface="Arial"/>
              <a:ea typeface="Arial"/>
              <a:cs typeface="Arial"/>
              <a:sym typeface="Arial"/>
            </a:endParaRPr>
          </a:p>
          <a:p>
            <a:pPr marL="6858000" lvl="0" indent="0" algn="l" rtl="0">
              <a:lnSpc>
                <a:spcPct val="100000"/>
              </a:lnSpc>
              <a:spcBef>
                <a:spcPts val="0"/>
              </a:spcBef>
              <a:spcAft>
                <a:spcPts val="0"/>
              </a:spcAft>
              <a:buNone/>
            </a:pPr>
            <a:r>
              <a:rPr lang="en-GB">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b="1">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b="1">
              <a:solidFill>
                <a:srgbClr val="000000"/>
              </a:solidFill>
              <a:latin typeface="Arial"/>
              <a:ea typeface="Arial"/>
              <a:cs typeface="Arial"/>
              <a:sym typeface="Arial"/>
            </a:endParaRPr>
          </a:p>
          <a:p>
            <a:pPr marL="6858000" lvl="0" indent="0" algn="l" rtl="0">
              <a:spcBef>
                <a:spcPts val="0"/>
              </a:spcBef>
              <a:spcAft>
                <a:spcPts val="0"/>
              </a:spcAft>
              <a:buNone/>
            </a:pPr>
            <a:r>
              <a:rPr lang="en-GB"/>
              <a:t> </a:t>
            </a:r>
            <a:endParaRPr/>
          </a:p>
          <a:p>
            <a:pPr marL="0" lvl="0" indent="0" algn="l" rtl="0">
              <a:spcBef>
                <a:spcPts val="1600"/>
              </a:spcBef>
              <a:spcAft>
                <a:spcPts val="0"/>
              </a:spcAft>
              <a:buNone/>
            </a:pPr>
            <a:endParaRPr b="1"/>
          </a:p>
          <a:p>
            <a:pPr marL="457200" lvl="0" indent="0" algn="l" rtl="0">
              <a:spcBef>
                <a:spcPts val="1600"/>
              </a:spcBef>
              <a:spcAft>
                <a:spcPts val="1600"/>
              </a:spcAft>
              <a:buNone/>
            </a:pPr>
            <a:endParaRPr b="1"/>
          </a:p>
        </p:txBody>
      </p:sp>
      <p:sp>
        <p:nvSpPr>
          <p:cNvPr id="180" name="Google Shape;180;p32"/>
          <p:cNvSpPr txBox="1">
            <a:spLocks noGrp="1"/>
          </p:cNvSpPr>
          <p:nvPr>
            <p:ph type="body" idx="1"/>
          </p:nvPr>
        </p:nvSpPr>
        <p:spPr>
          <a:xfrm>
            <a:off x="6156600" y="1093850"/>
            <a:ext cx="2675700" cy="3658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b="1"/>
              <a:t>Adults</a:t>
            </a:r>
            <a:endParaRPr b="1"/>
          </a:p>
          <a:p>
            <a:pPr marL="0" lvl="0" indent="0" algn="l" rtl="0">
              <a:lnSpc>
                <a:spcPct val="100000"/>
              </a:lnSpc>
              <a:spcBef>
                <a:spcPts val="0"/>
              </a:spcBef>
              <a:spcAft>
                <a:spcPts val="0"/>
              </a:spcAft>
              <a:buNone/>
            </a:pPr>
            <a:endParaRPr b="1"/>
          </a:p>
          <a:p>
            <a:pPr marL="457200" lvl="0" indent="-298450" algn="l" rtl="0">
              <a:lnSpc>
                <a:spcPct val="100000"/>
              </a:lnSpc>
              <a:spcBef>
                <a:spcPts val="0"/>
              </a:spcBef>
              <a:spcAft>
                <a:spcPts val="0"/>
              </a:spcAft>
              <a:buClr>
                <a:srgbClr val="000000"/>
              </a:buClr>
              <a:buSzPts val="1100"/>
              <a:buFont typeface="Arial"/>
              <a:buChar char="➔"/>
            </a:pPr>
            <a:r>
              <a:rPr lang="en-GB" b="1"/>
              <a:t>Older individuals</a:t>
            </a:r>
            <a:r>
              <a:rPr lang="en-GB"/>
              <a:t> may have </a:t>
            </a:r>
            <a:r>
              <a:rPr lang="en-GB" b="1"/>
              <a:t>negative health perceptions, increased care visits, and suicidal ideation.</a:t>
            </a:r>
            <a:endParaRPr b="1"/>
          </a:p>
          <a:p>
            <a:pPr marL="457200" lvl="0" indent="-317500" algn="l" rtl="0">
              <a:spcBef>
                <a:spcPts val="0"/>
              </a:spcBef>
              <a:spcAft>
                <a:spcPts val="0"/>
              </a:spcAft>
              <a:buClr>
                <a:schemeClr val="dk2"/>
              </a:buClr>
              <a:buSzPts val="1400"/>
              <a:buFont typeface="Arial"/>
              <a:buChar char="➔"/>
            </a:pPr>
            <a:r>
              <a:rPr lang="en-GB"/>
              <a:t>In elderly patients, </a:t>
            </a:r>
            <a:r>
              <a:rPr lang="en-GB" b="1"/>
              <a:t>declining health, cognitive functions, </a:t>
            </a:r>
            <a:r>
              <a:rPr lang="en-GB"/>
              <a:t>and</a:t>
            </a:r>
            <a:r>
              <a:rPr lang="en-GB" b="1"/>
              <a:t> social interaction can worsen symptoms </a:t>
            </a:r>
            <a:r>
              <a:rPr lang="en-GB"/>
              <a:t>of PTSD</a:t>
            </a:r>
            <a:endParaRPr/>
          </a:p>
          <a:p>
            <a:pPr marL="457200" lvl="0" indent="457200" algn="l" rtl="0">
              <a:spcBef>
                <a:spcPts val="1600"/>
              </a:spcBef>
              <a:spcAft>
                <a:spcPts val="0"/>
              </a:spcAft>
              <a:buNone/>
            </a:pPr>
            <a:r>
              <a:rPr lang="en-GB"/>
              <a:t>   (APA, 2013)</a:t>
            </a:r>
            <a:endParaRPr/>
          </a:p>
          <a:p>
            <a:pPr marL="6858000" lvl="0" indent="0" algn="l" rtl="0">
              <a:lnSpc>
                <a:spcPct val="100000"/>
              </a:lnSpc>
              <a:spcBef>
                <a:spcPts val="1600"/>
              </a:spcBef>
              <a:spcAft>
                <a:spcPts val="0"/>
              </a:spcAft>
              <a:buNone/>
            </a:pPr>
            <a:r>
              <a:rPr lang="en-GB">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b="1">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b="1">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b="1">
              <a:solidFill>
                <a:srgbClr val="000000"/>
              </a:solidFill>
              <a:latin typeface="Arial"/>
              <a:ea typeface="Arial"/>
              <a:cs typeface="Arial"/>
              <a:sym typeface="Arial"/>
            </a:endParaRPr>
          </a:p>
          <a:p>
            <a:pPr marL="6858000" lvl="0" indent="0" algn="l" rtl="0">
              <a:lnSpc>
                <a:spcPct val="100000"/>
              </a:lnSpc>
              <a:spcBef>
                <a:spcPts val="0"/>
              </a:spcBef>
              <a:spcAft>
                <a:spcPts val="0"/>
              </a:spcAft>
              <a:buNone/>
            </a:pPr>
            <a:r>
              <a:rPr lang="en-GB">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b="1">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b="1">
              <a:solidFill>
                <a:srgbClr val="000000"/>
              </a:solidFill>
              <a:latin typeface="Arial"/>
              <a:ea typeface="Arial"/>
              <a:cs typeface="Arial"/>
              <a:sym typeface="Arial"/>
            </a:endParaRPr>
          </a:p>
          <a:p>
            <a:pPr marL="6858000" lvl="0" indent="0" algn="l" rtl="0">
              <a:lnSpc>
                <a:spcPct val="100000"/>
              </a:lnSpc>
              <a:spcBef>
                <a:spcPts val="0"/>
              </a:spcBef>
              <a:spcAft>
                <a:spcPts val="0"/>
              </a:spcAft>
              <a:buNone/>
            </a:pPr>
            <a:r>
              <a:rPr lang="en-GB">
                <a:solidFill>
                  <a:srgbClr val="000000"/>
                </a:solidFill>
                <a:latin typeface="Arial"/>
                <a:ea typeface="Arial"/>
                <a:cs typeface="Arial"/>
                <a:sym typeface="Arial"/>
              </a:rPr>
              <a:t> </a:t>
            </a: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b="1">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b="1">
              <a:solidFill>
                <a:srgbClr val="000000"/>
              </a:solidFill>
              <a:latin typeface="Arial"/>
              <a:ea typeface="Arial"/>
              <a:cs typeface="Arial"/>
              <a:sym typeface="Arial"/>
            </a:endParaRPr>
          </a:p>
          <a:p>
            <a:pPr marL="6858000" lvl="0" indent="0" algn="l" rtl="0">
              <a:spcBef>
                <a:spcPts val="0"/>
              </a:spcBef>
              <a:spcAft>
                <a:spcPts val="0"/>
              </a:spcAft>
              <a:buNone/>
            </a:pPr>
            <a:r>
              <a:rPr lang="en-GB"/>
              <a:t> </a:t>
            </a:r>
            <a:endParaRPr/>
          </a:p>
          <a:p>
            <a:pPr marL="0" lvl="0" indent="0" algn="l" rtl="0">
              <a:spcBef>
                <a:spcPts val="1600"/>
              </a:spcBef>
              <a:spcAft>
                <a:spcPts val="0"/>
              </a:spcAft>
              <a:buNone/>
            </a:pPr>
            <a:endParaRPr b="1"/>
          </a:p>
          <a:p>
            <a:pPr marL="457200" lvl="0" indent="0" algn="l" rtl="0">
              <a:spcBef>
                <a:spcPts val="1600"/>
              </a:spcBef>
              <a:spcAft>
                <a:spcPts val="1600"/>
              </a:spcAft>
              <a:buNone/>
            </a:pP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184"/>
        <p:cNvGrpSpPr/>
        <p:nvPr/>
      </p:nvGrpSpPr>
      <p:grpSpPr>
        <a:xfrm>
          <a:off x="0" y="0"/>
          <a:ext cx="0" cy="0"/>
          <a:chOff x="0" y="0"/>
          <a:chExt cx="0" cy="0"/>
        </a:xfrm>
      </p:grpSpPr>
      <p:pic>
        <p:nvPicPr>
          <p:cNvPr id="185" name="Google Shape;185;p33"/>
          <p:cNvPicPr preferRelativeResize="0"/>
          <p:nvPr/>
        </p:nvPicPr>
        <p:blipFill>
          <a:blip r:embed="rId3">
            <a:alphaModFix/>
          </a:blip>
          <a:stretch>
            <a:fillRect/>
          </a:stretch>
        </p:blipFill>
        <p:spPr>
          <a:xfrm>
            <a:off x="0" y="0"/>
            <a:ext cx="9144001" cy="5140990"/>
          </a:xfrm>
          <a:prstGeom prst="rect">
            <a:avLst/>
          </a:prstGeom>
          <a:noFill/>
          <a:ln>
            <a:noFill/>
          </a:ln>
        </p:spPr>
      </p:pic>
      <p:sp>
        <p:nvSpPr>
          <p:cNvPr id="186" name="Google Shape;186;p33"/>
          <p:cNvSpPr txBox="1"/>
          <p:nvPr/>
        </p:nvSpPr>
        <p:spPr>
          <a:xfrm>
            <a:off x="7104450" y="4430550"/>
            <a:ext cx="1693200" cy="5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Source Code Pro"/>
                <a:ea typeface="Source Code Pro"/>
                <a:cs typeface="Source Code Pro"/>
                <a:sym typeface="Source Code Pro"/>
              </a:rPr>
              <a:t>(Osmosis.org)</a:t>
            </a:r>
            <a:endParaRPr>
              <a:latin typeface="Source Code Pro"/>
              <a:ea typeface="Source Code Pro"/>
              <a:cs typeface="Source Code Pro"/>
              <a:sym typeface="Source Code Pr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190"/>
        <p:cNvGrpSpPr/>
        <p:nvPr/>
      </p:nvGrpSpPr>
      <p:grpSpPr>
        <a:xfrm>
          <a:off x="0" y="0"/>
          <a:ext cx="0" cy="0"/>
          <a:chOff x="0" y="0"/>
          <a:chExt cx="0" cy="0"/>
        </a:xfrm>
      </p:grpSpPr>
      <p:sp>
        <p:nvSpPr>
          <p:cNvPr id="191" name="Google Shape;191;p34"/>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Functional Consequences: PTSD</a:t>
            </a:r>
            <a:endParaRPr/>
          </a:p>
        </p:txBody>
      </p:sp>
      <p:sp>
        <p:nvSpPr>
          <p:cNvPr id="192" name="Google Shape;192;p34"/>
          <p:cNvSpPr txBox="1">
            <a:spLocks noGrp="1"/>
          </p:cNvSpPr>
          <p:nvPr>
            <p:ph type="body" idx="1"/>
          </p:nvPr>
        </p:nvSpPr>
        <p:spPr>
          <a:xfrm>
            <a:off x="311700" y="1158400"/>
            <a:ext cx="8520600" cy="3340200"/>
          </a:xfrm>
          <a:prstGeom prst="rect">
            <a:avLst/>
          </a:prstGeom>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Clr>
                <a:srgbClr val="000000"/>
              </a:buClr>
              <a:buSzPts val="1700"/>
              <a:buChar char="➔"/>
            </a:pPr>
            <a:r>
              <a:rPr lang="en-GB" sz="1700">
                <a:solidFill>
                  <a:srgbClr val="000000"/>
                </a:solidFill>
              </a:rPr>
              <a:t>Risk of suicide behavior and ideation </a:t>
            </a:r>
            <a:endParaRPr sz="1700">
              <a:solidFill>
                <a:srgbClr val="000000"/>
              </a:solidFill>
            </a:endParaRPr>
          </a:p>
          <a:p>
            <a:pPr marL="457200" lvl="0" indent="-336550" algn="l" rtl="0">
              <a:lnSpc>
                <a:spcPct val="100000"/>
              </a:lnSpc>
              <a:spcBef>
                <a:spcPts val="0"/>
              </a:spcBef>
              <a:spcAft>
                <a:spcPts val="0"/>
              </a:spcAft>
              <a:buClr>
                <a:srgbClr val="000000"/>
              </a:buClr>
              <a:buSzPts val="1700"/>
              <a:buChar char="➔"/>
            </a:pPr>
            <a:r>
              <a:rPr lang="en-GB" sz="1700">
                <a:solidFill>
                  <a:srgbClr val="000000"/>
                </a:solidFill>
              </a:rPr>
              <a:t>Financial and health-based costs </a:t>
            </a:r>
            <a:endParaRPr sz="1700">
              <a:solidFill>
                <a:srgbClr val="000000"/>
              </a:solidFill>
            </a:endParaRPr>
          </a:p>
          <a:p>
            <a:pPr marL="457200" lvl="0" indent="-336550" algn="l" rtl="0">
              <a:lnSpc>
                <a:spcPct val="100000"/>
              </a:lnSpc>
              <a:spcBef>
                <a:spcPts val="0"/>
              </a:spcBef>
              <a:spcAft>
                <a:spcPts val="0"/>
              </a:spcAft>
              <a:buClr>
                <a:srgbClr val="000000"/>
              </a:buClr>
              <a:buSzPts val="1700"/>
              <a:buChar char="➔"/>
            </a:pPr>
            <a:r>
              <a:rPr lang="en-GB" sz="1700">
                <a:solidFill>
                  <a:srgbClr val="000000"/>
                </a:solidFill>
              </a:rPr>
              <a:t>High levels of social, occupation, and physical disability </a:t>
            </a:r>
            <a:endParaRPr sz="1700">
              <a:solidFill>
                <a:srgbClr val="000000"/>
              </a:solidFill>
            </a:endParaRPr>
          </a:p>
          <a:p>
            <a:pPr marL="457200" lvl="0" indent="-336550" algn="l" rtl="0">
              <a:lnSpc>
                <a:spcPct val="100000"/>
              </a:lnSpc>
              <a:spcBef>
                <a:spcPts val="0"/>
              </a:spcBef>
              <a:spcAft>
                <a:spcPts val="0"/>
              </a:spcAft>
              <a:buClr>
                <a:srgbClr val="000000"/>
              </a:buClr>
              <a:buSzPts val="1700"/>
              <a:buChar char="➔"/>
            </a:pPr>
            <a:r>
              <a:rPr lang="en-GB" sz="1700">
                <a:solidFill>
                  <a:srgbClr val="000000"/>
                </a:solidFill>
              </a:rPr>
              <a:t>Poor social and family relationships</a:t>
            </a:r>
            <a:endParaRPr sz="1700">
              <a:solidFill>
                <a:srgbClr val="000000"/>
              </a:solidFill>
            </a:endParaRPr>
          </a:p>
          <a:p>
            <a:pPr marL="457200" lvl="0" indent="-336550" algn="l" rtl="0">
              <a:lnSpc>
                <a:spcPct val="100000"/>
              </a:lnSpc>
              <a:spcBef>
                <a:spcPts val="0"/>
              </a:spcBef>
              <a:spcAft>
                <a:spcPts val="0"/>
              </a:spcAft>
              <a:buClr>
                <a:srgbClr val="000000"/>
              </a:buClr>
              <a:buSzPts val="1700"/>
              <a:buChar char="➔"/>
            </a:pPr>
            <a:r>
              <a:rPr lang="en-GB" sz="1700">
                <a:solidFill>
                  <a:srgbClr val="000000"/>
                </a:solidFill>
              </a:rPr>
              <a:t>Absenteeism from work</a:t>
            </a:r>
            <a:endParaRPr sz="1700">
              <a:solidFill>
                <a:srgbClr val="000000"/>
              </a:solidFill>
            </a:endParaRPr>
          </a:p>
          <a:p>
            <a:pPr marL="457200" lvl="0" indent="-336550" algn="l" rtl="0">
              <a:lnSpc>
                <a:spcPct val="100000"/>
              </a:lnSpc>
              <a:spcBef>
                <a:spcPts val="0"/>
              </a:spcBef>
              <a:spcAft>
                <a:spcPts val="0"/>
              </a:spcAft>
              <a:buClr>
                <a:srgbClr val="000000"/>
              </a:buClr>
              <a:buSzPts val="1700"/>
              <a:buChar char="➔"/>
            </a:pPr>
            <a:r>
              <a:rPr lang="en-GB" sz="1700">
                <a:solidFill>
                  <a:srgbClr val="000000"/>
                </a:solidFill>
              </a:rPr>
              <a:t>Lower income and educational levels </a:t>
            </a:r>
            <a:endParaRPr sz="1700"/>
          </a:p>
          <a:p>
            <a:pPr marL="457200" lvl="0" indent="0" algn="l" rtl="0">
              <a:spcBef>
                <a:spcPts val="0"/>
              </a:spcBef>
              <a:spcAft>
                <a:spcPts val="0"/>
              </a:spcAft>
              <a:buNone/>
            </a:pPr>
            <a:endParaRPr b="1"/>
          </a:p>
          <a:p>
            <a:pPr marL="6858000" lvl="0" indent="0" algn="l" rtl="0">
              <a:spcBef>
                <a:spcPts val="1600"/>
              </a:spcBef>
              <a:spcAft>
                <a:spcPts val="0"/>
              </a:spcAft>
              <a:buNone/>
            </a:pPr>
            <a:endParaRPr/>
          </a:p>
          <a:p>
            <a:pPr marL="0" lvl="0" indent="0" algn="l" rtl="0">
              <a:spcBef>
                <a:spcPts val="1600"/>
              </a:spcBef>
              <a:spcAft>
                <a:spcPts val="0"/>
              </a:spcAft>
              <a:buNone/>
            </a:pPr>
            <a:endParaRPr/>
          </a:p>
          <a:p>
            <a:pPr marL="6400800" lvl="0" indent="457200" algn="l" rtl="0">
              <a:spcBef>
                <a:spcPts val="1600"/>
              </a:spcBef>
              <a:spcAft>
                <a:spcPts val="0"/>
              </a:spcAft>
              <a:buNone/>
            </a:pPr>
            <a:r>
              <a:rPr lang="en-GB"/>
              <a:t>  </a:t>
            </a:r>
            <a:endParaRPr/>
          </a:p>
          <a:p>
            <a:pPr marL="6400800" lvl="0" indent="457200" algn="l" rtl="0">
              <a:spcBef>
                <a:spcPts val="1600"/>
              </a:spcBef>
              <a:spcAft>
                <a:spcPts val="0"/>
              </a:spcAft>
              <a:buClr>
                <a:srgbClr val="000000"/>
              </a:buClr>
              <a:buSzPts val="1100"/>
              <a:buFont typeface="Arial"/>
              <a:buNone/>
            </a:pPr>
            <a:r>
              <a:rPr lang="en-GB"/>
              <a:t>  (APA, 2013) </a:t>
            </a:r>
            <a:endParaRPr/>
          </a:p>
          <a:p>
            <a:pPr marL="457200" lvl="0" indent="0" algn="l" rtl="0">
              <a:spcBef>
                <a:spcPts val="1600"/>
              </a:spcBef>
              <a:spcAft>
                <a:spcPts val="1600"/>
              </a:spcAft>
              <a:buNone/>
            </a:pPr>
            <a:endParaRPr b="1"/>
          </a:p>
        </p:txBody>
      </p:sp>
      <p:pic>
        <p:nvPicPr>
          <p:cNvPr id="193" name="Google Shape;193;p34"/>
          <p:cNvPicPr preferRelativeResize="0"/>
          <p:nvPr/>
        </p:nvPicPr>
        <p:blipFill>
          <a:blip r:embed="rId3">
            <a:alphaModFix/>
          </a:blip>
          <a:stretch>
            <a:fillRect/>
          </a:stretch>
        </p:blipFill>
        <p:spPr>
          <a:xfrm>
            <a:off x="3044212" y="2920375"/>
            <a:ext cx="3055575" cy="2022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DSM-5 Etiology: Posttraumatic Stress Disorder</a:t>
            </a:r>
            <a:endParaRPr/>
          </a:p>
        </p:txBody>
      </p:sp>
      <p:sp>
        <p:nvSpPr>
          <p:cNvPr id="199" name="Google Shape;199;p35"/>
          <p:cNvSpPr txBox="1">
            <a:spLocks noGrp="1"/>
          </p:cNvSpPr>
          <p:nvPr>
            <p:ph type="body" idx="1"/>
          </p:nvPr>
        </p:nvSpPr>
        <p:spPr>
          <a:xfrm>
            <a:off x="311700" y="1093850"/>
            <a:ext cx="39999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b="1"/>
              <a:t>Pretraumatic Factors</a:t>
            </a:r>
            <a:endParaRPr b="1"/>
          </a:p>
          <a:p>
            <a:pPr marL="0" lvl="0" indent="0" algn="l" rtl="0">
              <a:lnSpc>
                <a:spcPct val="100000"/>
              </a:lnSpc>
              <a:spcBef>
                <a:spcPts val="0"/>
              </a:spcBef>
              <a:spcAft>
                <a:spcPts val="0"/>
              </a:spcAft>
              <a:buNone/>
            </a:pPr>
            <a:endParaRPr b="1"/>
          </a:p>
          <a:p>
            <a:pPr marL="457200" lvl="0" indent="-317500" algn="l" rtl="0">
              <a:spcBef>
                <a:spcPts val="0"/>
              </a:spcBef>
              <a:spcAft>
                <a:spcPts val="0"/>
              </a:spcAft>
              <a:buSzPts val="1400"/>
              <a:buChar char="➔"/>
            </a:pPr>
            <a:r>
              <a:rPr lang="en-GB" b="1"/>
              <a:t>Temperamental: </a:t>
            </a:r>
            <a:r>
              <a:rPr lang="en-GB"/>
              <a:t>childhood emotional problems by age 6 years and prior mental disorders. </a:t>
            </a:r>
            <a:endParaRPr/>
          </a:p>
          <a:p>
            <a:pPr marL="457200" lvl="0" indent="-317500" algn="l" rtl="0">
              <a:spcBef>
                <a:spcPts val="0"/>
              </a:spcBef>
              <a:spcAft>
                <a:spcPts val="0"/>
              </a:spcAft>
              <a:buSzPts val="1400"/>
              <a:buChar char="➔"/>
            </a:pPr>
            <a:r>
              <a:rPr lang="en-GB" b="1"/>
              <a:t>Environmental: </a:t>
            </a:r>
            <a:r>
              <a:rPr lang="en-GB"/>
              <a:t>low SES, exposure to prior trauma, childhood adversity, cultural characteristics, lower intelligence, minority racial/ethnic status, and family psychiatric history.</a:t>
            </a:r>
            <a:endParaRPr/>
          </a:p>
          <a:p>
            <a:pPr marL="457200" lvl="0" indent="-317500" algn="l" rtl="0">
              <a:spcBef>
                <a:spcPts val="0"/>
              </a:spcBef>
              <a:spcAft>
                <a:spcPts val="0"/>
              </a:spcAft>
              <a:buSzPts val="1400"/>
              <a:buChar char="➔"/>
            </a:pPr>
            <a:r>
              <a:rPr lang="en-GB" b="1"/>
              <a:t>Genetic and physiological: </a:t>
            </a:r>
            <a:r>
              <a:rPr lang="en-GB"/>
              <a:t>female gender and younger age at time of exposure</a:t>
            </a:r>
            <a:r>
              <a:rPr lang="en-GB" b="1"/>
              <a:t>. </a:t>
            </a:r>
            <a:endParaRPr b="1"/>
          </a:p>
        </p:txBody>
      </p:sp>
      <p:sp>
        <p:nvSpPr>
          <p:cNvPr id="200" name="Google Shape;200;p35"/>
          <p:cNvSpPr txBox="1">
            <a:spLocks noGrp="1"/>
          </p:cNvSpPr>
          <p:nvPr>
            <p:ph type="body" idx="2"/>
          </p:nvPr>
        </p:nvSpPr>
        <p:spPr>
          <a:xfrm>
            <a:off x="4832400" y="1093850"/>
            <a:ext cx="39999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b="1"/>
              <a:t>Peritraumatic Factors</a:t>
            </a:r>
            <a:endParaRPr b="1"/>
          </a:p>
          <a:p>
            <a:pPr marL="457200" lvl="0" indent="-317500" algn="l" rtl="0">
              <a:lnSpc>
                <a:spcPct val="100000"/>
              </a:lnSpc>
              <a:spcBef>
                <a:spcPts val="1600"/>
              </a:spcBef>
              <a:spcAft>
                <a:spcPts val="0"/>
              </a:spcAft>
              <a:buSzPts val="1400"/>
              <a:buChar char="➔"/>
            </a:pPr>
            <a:r>
              <a:rPr lang="en-GB" b="1"/>
              <a:t>Environmental: </a:t>
            </a:r>
            <a:r>
              <a:rPr lang="en-GB"/>
              <a:t>severity of trauma, perceived life threat, personal injury, interpersonal violence, and dissociation </a:t>
            </a:r>
            <a:endParaRPr/>
          </a:p>
          <a:p>
            <a:pPr marL="0" lvl="0" indent="0" algn="l" rtl="0">
              <a:lnSpc>
                <a:spcPct val="100000"/>
              </a:lnSpc>
              <a:spcBef>
                <a:spcPts val="1600"/>
              </a:spcBef>
              <a:spcAft>
                <a:spcPts val="0"/>
              </a:spcAft>
              <a:buNone/>
            </a:pPr>
            <a:r>
              <a:rPr lang="en-GB" b="1"/>
              <a:t>Posttraumatic Factors</a:t>
            </a:r>
            <a:endParaRPr b="1"/>
          </a:p>
          <a:p>
            <a:pPr marL="457200" lvl="0" indent="-317500" algn="l" rtl="0">
              <a:lnSpc>
                <a:spcPct val="100000"/>
              </a:lnSpc>
              <a:spcBef>
                <a:spcPts val="1600"/>
              </a:spcBef>
              <a:spcAft>
                <a:spcPts val="0"/>
              </a:spcAft>
              <a:buSzPts val="1400"/>
              <a:buChar char="➔"/>
            </a:pPr>
            <a:r>
              <a:rPr lang="en-GB" b="1"/>
              <a:t>Temperamental: </a:t>
            </a:r>
            <a:r>
              <a:rPr lang="en-GB"/>
              <a:t>negative appraisals, inappropriate coping strategies, and development of Acute Stress Disorder</a:t>
            </a:r>
            <a:endParaRPr/>
          </a:p>
          <a:p>
            <a:pPr marL="457200" lvl="0" indent="-317500" algn="l" rtl="0">
              <a:lnSpc>
                <a:spcPct val="100000"/>
              </a:lnSpc>
              <a:spcBef>
                <a:spcPts val="0"/>
              </a:spcBef>
              <a:spcAft>
                <a:spcPts val="0"/>
              </a:spcAft>
              <a:buSzPts val="1400"/>
              <a:buChar char="➔"/>
            </a:pPr>
            <a:r>
              <a:rPr lang="en-GB" b="1"/>
              <a:t>Environmental: </a:t>
            </a:r>
            <a:r>
              <a:rPr lang="en-GB"/>
              <a:t>exposure to reminders, additional adversity, and financial or trauma-related losses.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204"/>
        <p:cNvGrpSpPr/>
        <p:nvPr/>
      </p:nvGrpSpPr>
      <p:grpSpPr>
        <a:xfrm>
          <a:off x="0" y="0"/>
          <a:ext cx="0" cy="0"/>
          <a:chOff x="0" y="0"/>
          <a:chExt cx="0" cy="0"/>
        </a:xfrm>
      </p:grpSpPr>
      <p:sp>
        <p:nvSpPr>
          <p:cNvPr id="205" name="Google Shape;205;p36"/>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DSM-5 Etiology: Posttraumatic Stress Disorder</a:t>
            </a:r>
            <a:endParaRPr/>
          </a:p>
        </p:txBody>
      </p:sp>
      <p:pic>
        <p:nvPicPr>
          <p:cNvPr id="206" name="Google Shape;206;p36"/>
          <p:cNvPicPr preferRelativeResize="0"/>
          <p:nvPr/>
        </p:nvPicPr>
        <p:blipFill>
          <a:blip r:embed="rId3">
            <a:alphaModFix/>
          </a:blip>
          <a:stretch>
            <a:fillRect/>
          </a:stretch>
        </p:blipFill>
        <p:spPr>
          <a:xfrm>
            <a:off x="0" y="0"/>
            <a:ext cx="9144001" cy="5140990"/>
          </a:xfrm>
          <a:prstGeom prst="rect">
            <a:avLst/>
          </a:prstGeom>
          <a:noFill/>
          <a:ln>
            <a:noFill/>
          </a:ln>
        </p:spPr>
      </p:pic>
      <p:sp>
        <p:nvSpPr>
          <p:cNvPr id="207" name="Google Shape;207;p36"/>
          <p:cNvSpPr txBox="1"/>
          <p:nvPr/>
        </p:nvSpPr>
        <p:spPr>
          <a:xfrm>
            <a:off x="7260350" y="118250"/>
            <a:ext cx="1572000" cy="5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Source Code Pro"/>
                <a:ea typeface="Source Code Pro"/>
                <a:cs typeface="Source Code Pro"/>
                <a:sym typeface="Source Code Pro"/>
              </a:rPr>
              <a:t>(Osmosis.org)</a:t>
            </a:r>
            <a:endParaRPr>
              <a:latin typeface="Source Code Pro"/>
              <a:ea typeface="Source Code Pro"/>
              <a:cs typeface="Source Code Pro"/>
              <a:sym typeface="Source Code P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PTSD Brains of Soldiers v.s. Children from BBC News</a:t>
            </a:r>
            <a:endParaRPr/>
          </a:p>
        </p:txBody>
      </p:sp>
      <p:pic>
        <p:nvPicPr>
          <p:cNvPr id="213" name="Google Shape;213;p37" descr="Scientists have discovered that the brain structures of traumatised soldiers and children change in the same way. &#10;&#10;Subscribe to BBC News HERE http://bit.ly/1rbfUog&#10;Check out our website: http://www.bbc.com/news &#10;Facebook: http://www.facebook.com/bbcworldnews &#10;Twitter: http://www.twitter.com/bbcworld&#10;Instagram: http://instagram.com/bbcnews" title="The PTSD brains of children &amp; soldiers - BBC News">
            <a:hlinkClick r:id="rId3"/>
          </p:cNvPr>
          <p:cNvPicPr preferRelativeResize="0"/>
          <p:nvPr/>
        </p:nvPicPr>
        <p:blipFill>
          <a:blip r:embed="rId4">
            <a:alphaModFix/>
          </a:blip>
          <a:stretch>
            <a:fillRect/>
          </a:stretch>
        </p:blipFill>
        <p:spPr>
          <a:xfrm>
            <a:off x="2286000" y="1411775"/>
            <a:ext cx="4572000"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217"/>
        <p:cNvGrpSpPr/>
        <p:nvPr/>
      </p:nvGrpSpPr>
      <p:grpSpPr>
        <a:xfrm>
          <a:off x="0" y="0"/>
          <a:ext cx="0" cy="0"/>
          <a:chOff x="0" y="0"/>
          <a:chExt cx="0" cy="0"/>
        </a:xfrm>
      </p:grpSpPr>
      <p:sp>
        <p:nvSpPr>
          <p:cNvPr id="218" name="Google Shape;218;p38"/>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Culture- and Gender-Related Diagnostic Issues</a:t>
            </a:r>
            <a:endParaRPr/>
          </a:p>
        </p:txBody>
      </p:sp>
      <p:sp>
        <p:nvSpPr>
          <p:cNvPr id="219" name="Google Shape;219;p38"/>
          <p:cNvSpPr txBox="1">
            <a:spLocks noGrp="1"/>
          </p:cNvSpPr>
          <p:nvPr>
            <p:ph type="body" idx="1"/>
          </p:nvPr>
        </p:nvSpPr>
        <p:spPr>
          <a:xfrm>
            <a:off x="311700" y="1228675"/>
            <a:ext cx="63219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a:t>Higher rates found in U.S. Latinos, African Americans, and American Indians </a:t>
            </a:r>
            <a:endParaRPr/>
          </a:p>
          <a:p>
            <a:pPr marL="457200" lvl="0" indent="-317500" algn="l" rtl="0">
              <a:spcBef>
                <a:spcPts val="0"/>
              </a:spcBef>
              <a:spcAft>
                <a:spcPts val="0"/>
              </a:spcAft>
              <a:buSzPts val="1400"/>
              <a:buChar char="➔"/>
            </a:pPr>
            <a:r>
              <a:rPr lang="en-GB"/>
              <a:t>Lower rates in Asian Americans</a:t>
            </a:r>
            <a:endParaRPr/>
          </a:p>
          <a:p>
            <a:pPr marL="457200" lvl="0" indent="-317500" algn="l" rtl="0">
              <a:spcBef>
                <a:spcPts val="0"/>
              </a:spcBef>
              <a:spcAft>
                <a:spcPts val="0"/>
              </a:spcAft>
              <a:buSzPts val="1400"/>
              <a:buChar char="➔"/>
            </a:pPr>
            <a:r>
              <a:rPr lang="en-GB"/>
              <a:t>Varies based on type of traumatic exposure, meaning attributed to it, the ongoing sociocultural context, and other cultural factors like acculturation. </a:t>
            </a:r>
            <a:endParaRPr/>
          </a:p>
          <a:p>
            <a:pPr marL="457200" lvl="0" indent="-317500" algn="l" rtl="0">
              <a:spcBef>
                <a:spcPts val="0"/>
              </a:spcBef>
              <a:spcAft>
                <a:spcPts val="0"/>
              </a:spcAft>
              <a:buSzPts val="1400"/>
              <a:buChar char="➔"/>
            </a:pPr>
            <a:r>
              <a:rPr lang="en-GB"/>
              <a:t>Varies based on expression: avoidance and numbing symptoms, distressing dreams, and somatic symptoms.  </a:t>
            </a:r>
            <a:endParaRPr/>
          </a:p>
          <a:p>
            <a:pPr marL="457200" lvl="0" indent="-317500" algn="l" rtl="0">
              <a:spcBef>
                <a:spcPts val="0"/>
              </a:spcBef>
              <a:spcAft>
                <a:spcPts val="0"/>
              </a:spcAft>
              <a:buSzPts val="1400"/>
              <a:buChar char="➔"/>
            </a:pPr>
            <a:r>
              <a:rPr lang="en-GB"/>
              <a:t>More prevalent (including duration) in females than males across the lifespan (about 2x). </a:t>
            </a:r>
            <a:endParaRPr/>
          </a:p>
          <a:p>
            <a:pPr marL="4572000" lvl="0" indent="0" algn="l" rtl="0">
              <a:spcBef>
                <a:spcPts val="1600"/>
              </a:spcBef>
              <a:spcAft>
                <a:spcPts val="0"/>
              </a:spcAft>
              <a:buNone/>
            </a:pPr>
            <a:r>
              <a:rPr lang="en-GB"/>
              <a:t>   </a:t>
            </a:r>
            <a:endParaRPr/>
          </a:p>
          <a:p>
            <a:pPr marL="4114800" lvl="0" indent="457200" algn="l" rtl="0">
              <a:spcBef>
                <a:spcPts val="1600"/>
              </a:spcBef>
              <a:spcAft>
                <a:spcPts val="0"/>
              </a:spcAft>
              <a:buClr>
                <a:srgbClr val="000000"/>
              </a:buClr>
              <a:buSzPts val="1100"/>
              <a:buFont typeface="Arial"/>
              <a:buNone/>
            </a:pPr>
            <a:r>
              <a:rPr lang="en-GB"/>
              <a:t>   (APA, 2013) </a:t>
            </a:r>
            <a:endParaRPr/>
          </a:p>
          <a:p>
            <a:pPr marL="0" lvl="0" indent="0" algn="l" rtl="0">
              <a:spcBef>
                <a:spcPts val="1600"/>
              </a:spcBef>
              <a:spcAft>
                <a:spcPts val="1600"/>
              </a:spcAft>
              <a:buNone/>
            </a:pPr>
            <a:endParaRPr/>
          </a:p>
        </p:txBody>
      </p:sp>
      <p:pic>
        <p:nvPicPr>
          <p:cNvPr id="220" name="Google Shape;220;p38"/>
          <p:cNvPicPr preferRelativeResize="0"/>
          <p:nvPr/>
        </p:nvPicPr>
        <p:blipFill>
          <a:blip r:embed="rId3">
            <a:alphaModFix/>
          </a:blip>
          <a:stretch>
            <a:fillRect/>
          </a:stretch>
        </p:blipFill>
        <p:spPr>
          <a:xfrm>
            <a:off x="6889200" y="1379275"/>
            <a:ext cx="1943100" cy="3189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Differential Diagnosis: Posttraumatic Stress Disorder</a:t>
            </a:r>
            <a:endParaRPr/>
          </a:p>
        </p:txBody>
      </p:sp>
      <p:sp>
        <p:nvSpPr>
          <p:cNvPr id="226" name="Google Shape;226;p3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b="1"/>
              <a:t>Adjustment Disorders </a:t>
            </a:r>
            <a:endParaRPr b="1"/>
          </a:p>
          <a:p>
            <a:pPr marL="457200" lvl="0" indent="-317500" algn="l" rtl="0">
              <a:spcBef>
                <a:spcPts val="0"/>
              </a:spcBef>
              <a:spcAft>
                <a:spcPts val="0"/>
              </a:spcAft>
              <a:buSzPts val="1400"/>
              <a:buChar char="➔"/>
            </a:pPr>
            <a:r>
              <a:rPr lang="en-GB" b="1"/>
              <a:t>Other PTSD </a:t>
            </a:r>
            <a:endParaRPr b="1"/>
          </a:p>
          <a:p>
            <a:pPr marL="457200" lvl="0" indent="-317500" algn="l" rtl="0">
              <a:spcBef>
                <a:spcPts val="0"/>
              </a:spcBef>
              <a:spcAft>
                <a:spcPts val="0"/>
              </a:spcAft>
              <a:buSzPts val="1400"/>
              <a:buChar char="➔"/>
            </a:pPr>
            <a:r>
              <a:rPr lang="en-GB" b="1"/>
              <a:t>Acute Stress Disorder</a:t>
            </a:r>
            <a:endParaRPr b="1"/>
          </a:p>
          <a:p>
            <a:pPr marL="457200" lvl="0" indent="-317500" algn="l" rtl="0">
              <a:spcBef>
                <a:spcPts val="0"/>
              </a:spcBef>
              <a:spcAft>
                <a:spcPts val="0"/>
              </a:spcAft>
              <a:buSzPts val="1400"/>
              <a:buChar char="➔"/>
            </a:pPr>
            <a:r>
              <a:rPr lang="en-GB" b="1"/>
              <a:t>Anxiety Disorders and OCD</a:t>
            </a:r>
            <a:endParaRPr b="1"/>
          </a:p>
          <a:p>
            <a:pPr marL="457200" lvl="0" indent="-317500" algn="l" rtl="0">
              <a:spcBef>
                <a:spcPts val="0"/>
              </a:spcBef>
              <a:spcAft>
                <a:spcPts val="0"/>
              </a:spcAft>
              <a:buSzPts val="1400"/>
              <a:buChar char="➔"/>
            </a:pPr>
            <a:r>
              <a:rPr lang="en-GB" b="1"/>
              <a:t>Major Depressive Disorder</a:t>
            </a:r>
            <a:endParaRPr b="1"/>
          </a:p>
          <a:p>
            <a:pPr marL="457200" lvl="0" indent="-317500" algn="l" rtl="0">
              <a:spcBef>
                <a:spcPts val="0"/>
              </a:spcBef>
              <a:spcAft>
                <a:spcPts val="0"/>
              </a:spcAft>
              <a:buSzPts val="1400"/>
              <a:buChar char="➔"/>
            </a:pPr>
            <a:r>
              <a:rPr lang="en-GB" b="1"/>
              <a:t>Personality Disorder</a:t>
            </a:r>
            <a:endParaRPr b="1"/>
          </a:p>
          <a:p>
            <a:pPr marL="457200" lvl="0" indent="-317500" algn="l" rtl="0">
              <a:spcBef>
                <a:spcPts val="0"/>
              </a:spcBef>
              <a:spcAft>
                <a:spcPts val="0"/>
              </a:spcAft>
              <a:buSzPts val="1400"/>
              <a:buChar char="➔"/>
            </a:pPr>
            <a:r>
              <a:rPr lang="en-GB" b="1"/>
              <a:t>Dissociative Disorder </a:t>
            </a:r>
            <a:endParaRPr b="1"/>
          </a:p>
          <a:p>
            <a:pPr marL="457200" lvl="0" indent="-317500" algn="l" rtl="0">
              <a:spcBef>
                <a:spcPts val="0"/>
              </a:spcBef>
              <a:spcAft>
                <a:spcPts val="0"/>
              </a:spcAft>
              <a:buSzPts val="1400"/>
              <a:buChar char="➔"/>
            </a:pPr>
            <a:r>
              <a:rPr lang="en-GB" b="1"/>
              <a:t>Conversion Disorder </a:t>
            </a:r>
            <a:endParaRPr b="1"/>
          </a:p>
          <a:p>
            <a:pPr marL="457200" lvl="0" indent="-317500" algn="l" rtl="0">
              <a:spcBef>
                <a:spcPts val="0"/>
              </a:spcBef>
              <a:spcAft>
                <a:spcPts val="0"/>
              </a:spcAft>
              <a:buSzPts val="1400"/>
              <a:buChar char="➔"/>
            </a:pPr>
            <a:r>
              <a:rPr lang="en-GB" b="1"/>
              <a:t>Psychotic Disorders</a:t>
            </a:r>
            <a:endParaRPr b="1"/>
          </a:p>
          <a:p>
            <a:pPr marL="457200" lvl="0" indent="-317500" algn="l" rtl="0">
              <a:spcBef>
                <a:spcPts val="0"/>
              </a:spcBef>
              <a:spcAft>
                <a:spcPts val="0"/>
              </a:spcAft>
              <a:buSzPts val="1400"/>
              <a:buChar char="➔"/>
            </a:pPr>
            <a:r>
              <a:rPr lang="en-GB" b="1"/>
              <a:t>Traumatic Brain Injury </a:t>
            </a:r>
            <a:endParaRPr b="1"/>
          </a:p>
          <a:p>
            <a:pPr marL="6858000" lvl="0" indent="0" algn="l" rtl="0">
              <a:spcBef>
                <a:spcPts val="1600"/>
              </a:spcBef>
              <a:spcAft>
                <a:spcPts val="0"/>
              </a:spcAft>
              <a:buNone/>
            </a:pPr>
            <a:endParaRPr/>
          </a:p>
          <a:p>
            <a:pPr marL="6858000" lvl="0" indent="0" algn="l" rtl="0">
              <a:spcBef>
                <a:spcPts val="1600"/>
              </a:spcBef>
              <a:spcAft>
                <a:spcPts val="0"/>
              </a:spcAft>
              <a:buClr>
                <a:srgbClr val="000000"/>
              </a:buClr>
              <a:buSzPts val="1100"/>
              <a:buFont typeface="Arial"/>
              <a:buNone/>
            </a:pPr>
            <a:r>
              <a:rPr lang="en-GB"/>
              <a:t>  (APA, 2013) </a:t>
            </a:r>
            <a:endParaRPr/>
          </a:p>
          <a:p>
            <a:pPr marL="0" lvl="0" indent="0" algn="l" rtl="0">
              <a:spcBef>
                <a:spcPts val="1600"/>
              </a:spcBef>
              <a:spcAft>
                <a:spcPts val="1600"/>
              </a:spcAft>
              <a:buNone/>
            </a:pPr>
            <a:endParaRPr/>
          </a:p>
        </p:txBody>
      </p:sp>
      <p:pic>
        <p:nvPicPr>
          <p:cNvPr id="227" name="Google Shape;227;p39"/>
          <p:cNvPicPr preferRelativeResize="0"/>
          <p:nvPr/>
        </p:nvPicPr>
        <p:blipFill>
          <a:blip r:embed="rId3">
            <a:alphaModFix/>
          </a:blip>
          <a:stretch>
            <a:fillRect/>
          </a:stretch>
        </p:blipFill>
        <p:spPr>
          <a:xfrm>
            <a:off x="4563125" y="1228663"/>
            <a:ext cx="2691077" cy="2990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231"/>
        <p:cNvGrpSpPr/>
        <p:nvPr/>
      </p:nvGrpSpPr>
      <p:grpSpPr>
        <a:xfrm>
          <a:off x="0" y="0"/>
          <a:ext cx="0" cy="0"/>
          <a:chOff x="0" y="0"/>
          <a:chExt cx="0" cy="0"/>
        </a:xfrm>
      </p:grpSpPr>
      <p:sp>
        <p:nvSpPr>
          <p:cNvPr id="232" name="Google Shape;232;p40"/>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CoMorbidity: Posttraumatic Stress Disorder</a:t>
            </a:r>
            <a:endParaRPr/>
          </a:p>
        </p:txBody>
      </p:sp>
      <p:sp>
        <p:nvSpPr>
          <p:cNvPr id="233" name="Google Shape;233;p4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a:t>Those with PTSD are </a:t>
            </a:r>
            <a:r>
              <a:rPr lang="en-GB" b="1"/>
              <a:t>80% more likely</a:t>
            </a:r>
            <a:r>
              <a:rPr lang="en-GB"/>
              <a:t> to meet symptoms of </a:t>
            </a:r>
            <a:r>
              <a:rPr lang="en-GB" b="1"/>
              <a:t>at least one other mental disorder</a:t>
            </a:r>
            <a:r>
              <a:rPr lang="en-GB"/>
              <a:t>, such as </a:t>
            </a:r>
            <a:r>
              <a:rPr lang="en-GB" b="1"/>
              <a:t>bipolar, depressive, anxiety, or substance use disorders. </a:t>
            </a:r>
            <a:endParaRPr b="1"/>
          </a:p>
          <a:p>
            <a:pPr marL="457200" lvl="0" indent="-317500" algn="l" rtl="0">
              <a:spcBef>
                <a:spcPts val="0"/>
              </a:spcBef>
              <a:spcAft>
                <a:spcPts val="0"/>
              </a:spcAft>
              <a:buSzPts val="1400"/>
              <a:buChar char="➔"/>
            </a:pPr>
            <a:r>
              <a:rPr lang="en-GB" b="1"/>
              <a:t>75% of children and adolescents</a:t>
            </a:r>
            <a:r>
              <a:rPr lang="en-GB"/>
              <a:t> with PTSD had a </a:t>
            </a:r>
            <a:r>
              <a:rPr lang="en-GB" b="1"/>
              <a:t>comorbid diagnosis of depression and/or substance abuse</a:t>
            </a:r>
            <a:r>
              <a:rPr lang="en-GB"/>
              <a:t> (Mash et al., 2019, p. 427). </a:t>
            </a:r>
            <a:endParaRPr/>
          </a:p>
          <a:p>
            <a:pPr marL="457200" lvl="0" indent="-317500" algn="l" rtl="0">
              <a:spcBef>
                <a:spcPts val="0"/>
              </a:spcBef>
              <a:spcAft>
                <a:spcPts val="0"/>
              </a:spcAft>
              <a:buSzPts val="1400"/>
              <a:buChar char="➔"/>
            </a:pPr>
            <a:r>
              <a:rPr lang="en-GB"/>
              <a:t>Conduct and substance use disorders are more common in males than females. </a:t>
            </a:r>
            <a:endParaRPr/>
          </a:p>
          <a:p>
            <a:pPr marL="457200" lvl="0" indent="-317500" algn="l" rtl="0">
              <a:spcBef>
                <a:spcPts val="0"/>
              </a:spcBef>
              <a:spcAft>
                <a:spcPts val="0"/>
              </a:spcAft>
              <a:buSzPts val="1400"/>
              <a:buChar char="➔"/>
            </a:pPr>
            <a:r>
              <a:rPr lang="en-GB" b="1"/>
              <a:t>TBI and PTSD</a:t>
            </a:r>
            <a:r>
              <a:rPr lang="en-GB"/>
              <a:t> co-occurrence is 48% for U.S. military personnel. </a:t>
            </a:r>
            <a:endParaRPr/>
          </a:p>
          <a:p>
            <a:pPr marL="457200" lvl="0" indent="-317500" algn="l" rtl="0">
              <a:spcBef>
                <a:spcPts val="0"/>
              </a:spcBef>
              <a:spcAft>
                <a:spcPts val="0"/>
              </a:spcAft>
              <a:buSzPts val="1400"/>
              <a:buChar char="➔"/>
            </a:pPr>
            <a:r>
              <a:rPr lang="en-GB"/>
              <a:t>Children may also have </a:t>
            </a:r>
            <a:r>
              <a:rPr lang="en-GB" b="1"/>
              <a:t>ODD and separation anxiety disorder. </a:t>
            </a:r>
            <a:endParaRPr b="1"/>
          </a:p>
          <a:p>
            <a:pPr marL="457200" lvl="0" indent="-317500" algn="l" rtl="0">
              <a:spcBef>
                <a:spcPts val="0"/>
              </a:spcBef>
              <a:spcAft>
                <a:spcPts val="0"/>
              </a:spcAft>
              <a:buSzPts val="1400"/>
              <a:buChar char="➔"/>
            </a:pPr>
            <a:r>
              <a:rPr lang="en-GB"/>
              <a:t>Overlapping symptoms with neurocognitive disorder. </a:t>
            </a:r>
            <a:endParaRPr/>
          </a:p>
          <a:p>
            <a:pPr marL="6858000" lvl="0" indent="0" algn="l" rtl="0">
              <a:spcBef>
                <a:spcPts val="1600"/>
              </a:spcBef>
              <a:spcAft>
                <a:spcPts val="0"/>
              </a:spcAft>
              <a:buNone/>
            </a:pPr>
            <a:endParaRPr/>
          </a:p>
          <a:p>
            <a:pPr marL="6858000" lvl="0" indent="0" algn="l" rtl="0">
              <a:spcBef>
                <a:spcPts val="1600"/>
              </a:spcBef>
              <a:spcAft>
                <a:spcPts val="0"/>
              </a:spcAft>
              <a:buClr>
                <a:srgbClr val="000000"/>
              </a:buClr>
              <a:buSzPts val="1100"/>
              <a:buFont typeface="Arial"/>
              <a:buNone/>
            </a:pPr>
            <a:r>
              <a:rPr lang="en-GB"/>
              <a:t>(APA, 2013) </a:t>
            </a:r>
            <a:endParaRPr/>
          </a:p>
          <a:p>
            <a:pPr marL="0" lvl="0" indent="0" algn="l" rtl="0">
              <a:spcBef>
                <a:spcPts val="1600"/>
              </a:spcBef>
              <a:spcAft>
                <a:spcPts val="1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237"/>
        <p:cNvGrpSpPr/>
        <p:nvPr/>
      </p:nvGrpSpPr>
      <p:grpSpPr>
        <a:xfrm>
          <a:off x="0" y="0"/>
          <a:ext cx="0" cy="0"/>
          <a:chOff x="0" y="0"/>
          <a:chExt cx="0" cy="0"/>
        </a:xfrm>
      </p:grpSpPr>
      <p:sp>
        <p:nvSpPr>
          <p:cNvPr id="238" name="Google Shape;238;p41"/>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Acute Stress Disorder</a:t>
            </a:r>
            <a:endParaRPr/>
          </a:p>
        </p:txBody>
      </p:sp>
      <p:pic>
        <p:nvPicPr>
          <p:cNvPr id="239" name="Google Shape;239;p41"/>
          <p:cNvPicPr preferRelativeResize="0"/>
          <p:nvPr/>
        </p:nvPicPr>
        <p:blipFill>
          <a:blip r:embed="rId3">
            <a:alphaModFix/>
          </a:blip>
          <a:stretch>
            <a:fillRect/>
          </a:stretch>
        </p:blipFill>
        <p:spPr>
          <a:xfrm>
            <a:off x="1674438" y="1489350"/>
            <a:ext cx="5795124" cy="29409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Trauma- and Stressor-Related Disorders Overview</a:t>
            </a:r>
            <a:endParaRPr/>
          </a:p>
        </p:txBody>
      </p:sp>
      <p:sp>
        <p:nvSpPr>
          <p:cNvPr id="70" name="Google Shape;70;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00000"/>
                </a:solidFill>
              </a:rPr>
              <a:t>Traumatic Events: </a:t>
            </a:r>
            <a:r>
              <a:rPr lang="en-GB">
                <a:solidFill>
                  <a:srgbClr val="000000"/>
                </a:solidFill>
              </a:rPr>
              <a:t>exposure to actual or threatened harm or fear of death or injury, and include a wide range of careless, intentional acts and unintentional circumstances. </a:t>
            </a:r>
            <a:endParaRPr>
              <a:solidFill>
                <a:srgbClr val="000000"/>
              </a:solidFill>
            </a:endParaRPr>
          </a:p>
          <a:p>
            <a:pPr marL="0" lvl="0" indent="0" algn="l" rtl="0">
              <a:spcBef>
                <a:spcPts val="1600"/>
              </a:spcBef>
              <a:spcAft>
                <a:spcPts val="0"/>
              </a:spcAft>
              <a:buNone/>
            </a:pPr>
            <a:r>
              <a:rPr lang="en-GB" b="1">
                <a:solidFill>
                  <a:srgbClr val="000000"/>
                </a:solidFill>
              </a:rPr>
              <a:t>Stressful Events: </a:t>
            </a:r>
            <a:r>
              <a:rPr lang="en-GB">
                <a:solidFill>
                  <a:srgbClr val="000000"/>
                </a:solidFill>
              </a:rPr>
              <a:t>typically more common and less extreme than traumatic events but can still play a significant role in adjustment and well-being.</a:t>
            </a:r>
            <a:endParaRPr>
              <a:solidFill>
                <a:srgbClr val="000000"/>
              </a:solidFill>
            </a:endParaRPr>
          </a:p>
          <a:p>
            <a:pPr marL="0" lvl="0" indent="0" algn="l" rtl="0">
              <a:spcBef>
                <a:spcPts val="1600"/>
              </a:spcBef>
              <a:spcAft>
                <a:spcPts val="0"/>
              </a:spcAft>
              <a:buNone/>
            </a:pPr>
            <a:r>
              <a:rPr lang="en-GB" b="1">
                <a:solidFill>
                  <a:srgbClr val="000000"/>
                </a:solidFill>
              </a:rPr>
              <a:t>Child Maltreatment: </a:t>
            </a:r>
            <a:r>
              <a:rPr lang="en-GB">
                <a:solidFill>
                  <a:srgbClr val="000000"/>
                </a:solidFill>
              </a:rPr>
              <a:t>considered one of the worst and most intrusive forms of trauma and stress, including physical abuse, neglect, sexual abuse, and psychological abuse. </a:t>
            </a:r>
            <a:endParaRPr>
              <a:solidFill>
                <a:srgbClr val="000000"/>
              </a:solidFill>
            </a:endParaRPr>
          </a:p>
          <a:p>
            <a:pPr marL="0" lvl="0" indent="0" algn="l" rtl="0">
              <a:spcBef>
                <a:spcPts val="1600"/>
              </a:spcBef>
              <a:spcAft>
                <a:spcPts val="0"/>
              </a:spcAft>
              <a:buNone/>
            </a:pPr>
            <a:endParaRPr>
              <a:solidFill>
                <a:srgbClr val="000000"/>
              </a:solidFill>
            </a:endParaRPr>
          </a:p>
          <a:p>
            <a:pPr marL="5029200" lvl="0" indent="0" algn="l" rtl="0">
              <a:spcBef>
                <a:spcPts val="1600"/>
              </a:spcBef>
              <a:spcAft>
                <a:spcPts val="1600"/>
              </a:spcAft>
              <a:buClr>
                <a:srgbClr val="000000"/>
              </a:buClr>
              <a:buSzPts val="1100"/>
              <a:buFont typeface="Arial"/>
              <a:buNone/>
            </a:pPr>
            <a:r>
              <a:rPr lang="en-GB">
                <a:solidFill>
                  <a:srgbClr val="000000"/>
                </a:solidFill>
              </a:rPr>
              <a:t>   (Mash &amp; Wolfe, 2019, p. 403)</a:t>
            </a:r>
            <a:endParaRPr>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243"/>
        <p:cNvGrpSpPr/>
        <p:nvPr/>
      </p:nvGrpSpPr>
      <p:grpSpPr>
        <a:xfrm>
          <a:off x="0" y="0"/>
          <a:ext cx="0" cy="0"/>
          <a:chOff x="0" y="0"/>
          <a:chExt cx="0" cy="0"/>
        </a:xfrm>
      </p:grpSpPr>
      <p:sp>
        <p:nvSpPr>
          <p:cNvPr id="244" name="Google Shape;244;p42"/>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DSM-5 Criterion A and B: Acute Stress Disorder</a:t>
            </a:r>
            <a:endParaRPr/>
          </a:p>
        </p:txBody>
      </p:sp>
      <p:sp>
        <p:nvSpPr>
          <p:cNvPr id="245" name="Google Shape;245;p42"/>
          <p:cNvSpPr txBox="1">
            <a:spLocks noGrp="1"/>
          </p:cNvSpPr>
          <p:nvPr>
            <p:ph type="body" idx="1"/>
          </p:nvPr>
        </p:nvSpPr>
        <p:spPr>
          <a:xfrm>
            <a:off x="311700" y="1093850"/>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Criterion A:</a:t>
            </a:r>
            <a:r>
              <a:rPr lang="en-GB"/>
              <a:t> </a:t>
            </a:r>
            <a:r>
              <a:rPr lang="en-GB" b="1"/>
              <a:t>Directly experience, witness, learn of others, or experience adverse details of traumatic event(s). </a:t>
            </a:r>
            <a:r>
              <a:rPr lang="en-GB" i="1"/>
              <a:t>(Same as for PTSD ages 6+). </a:t>
            </a:r>
            <a:endParaRPr i="1"/>
          </a:p>
          <a:p>
            <a:pPr marL="0" lvl="0" indent="0" algn="l" rtl="0">
              <a:spcBef>
                <a:spcPts val="1600"/>
              </a:spcBef>
              <a:spcAft>
                <a:spcPts val="0"/>
              </a:spcAft>
              <a:buNone/>
            </a:pPr>
            <a:r>
              <a:rPr lang="en-GB" b="1"/>
              <a:t>Criterion B: </a:t>
            </a:r>
            <a:r>
              <a:rPr lang="en-GB"/>
              <a:t>Presence of </a:t>
            </a:r>
            <a:r>
              <a:rPr lang="en-GB" b="1"/>
              <a:t>9 (or more)</a:t>
            </a:r>
            <a:r>
              <a:rPr lang="en-GB"/>
              <a:t> of the following symptoms from any of the five categories of </a:t>
            </a:r>
            <a:r>
              <a:rPr lang="en-GB" b="1"/>
              <a:t>intrusion, negative mood, dissociation, avoidance, and arousal, beginning or worsening after</a:t>
            </a:r>
            <a:r>
              <a:rPr lang="en-GB"/>
              <a:t> the traumatic event(s) occurred: </a:t>
            </a:r>
            <a:endParaRPr/>
          </a:p>
          <a:p>
            <a:pPr marL="0" lvl="0" indent="0" algn="l" rtl="0">
              <a:spcBef>
                <a:spcPts val="1600"/>
              </a:spcBef>
              <a:spcAft>
                <a:spcPts val="0"/>
              </a:spcAft>
              <a:buNone/>
            </a:pPr>
            <a:r>
              <a:rPr lang="en-GB" b="1"/>
              <a:t>Intrusion Symptoms</a:t>
            </a:r>
            <a:endParaRPr b="1"/>
          </a:p>
          <a:p>
            <a:pPr marL="457200" lvl="0" indent="-317500" algn="l" rtl="0">
              <a:lnSpc>
                <a:spcPct val="100000"/>
              </a:lnSpc>
              <a:spcBef>
                <a:spcPts val="0"/>
              </a:spcBef>
              <a:spcAft>
                <a:spcPts val="0"/>
              </a:spcAft>
              <a:buSzPts val="1400"/>
              <a:buAutoNum type="arabicPeriod"/>
            </a:pPr>
            <a:r>
              <a:rPr lang="en-GB" b="1"/>
              <a:t>Recurrent, involuntary, and intrusive distressing memories</a:t>
            </a:r>
            <a:r>
              <a:rPr lang="en-GB"/>
              <a:t>.</a:t>
            </a:r>
            <a:endParaRPr/>
          </a:p>
          <a:p>
            <a:pPr marL="457200" lvl="0" indent="-317500" algn="l" rtl="0">
              <a:lnSpc>
                <a:spcPct val="100000"/>
              </a:lnSpc>
              <a:spcBef>
                <a:spcPts val="0"/>
              </a:spcBef>
              <a:spcAft>
                <a:spcPts val="0"/>
              </a:spcAft>
              <a:buSzPts val="1400"/>
              <a:buAutoNum type="arabicPeriod"/>
            </a:pPr>
            <a:r>
              <a:rPr lang="en-GB" b="1"/>
              <a:t>Recurrent distressing dreams</a:t>
            </a:r>
            <a:r>
              <a:rPr lang="en-GB"/>
              <a:t>. </a:t>
            </a:r>
            <a:endParaRPr/>
          </a:p>
          <a:p>
            <a:pPr marL="457200" lvl="0" indent="-317500" algn="l" rtl="0">
              <a:lnSpc>
                <a:spcPct val="100000"/>
              </a:lnSpc>
              <a:spcBef>
                <a:spcPts val="0"/>
              </a:spcBef>
              <a:spcAft>
                <a:spcPts val="0"/>
              </a:spcAft>
              <a:buSzPts val="1400"/>
              <a:buAutoNum type="arabicPeriod"/>
            </a:pPr>
            <a:r>
              <a:rPr lang="en-GB" b="1"/>
              <a:t>Dissociative reactions </a:t>
            </a:r>
            <a:r>
              <a:rPr lang="en-GB"/>
              <a:t>(e.g., flashbacks). </a:t>
            </a:r>
            <a:endParaRPr/>
          </a:p>
          <a:p>
            <a:pPr marL="457200" lvl="0" indent="-317500" algn="l" rtl="0">
              <a:lnSpc>
                <a:spcPct val="100000"/>
              </a:lnSpc>
              <a:spcBef>
                <a:spcPts val="0"/>
              </a:spcBef>
              <a:spcAft>
                <a:spcPts val="0"/>
              </a:spcAft>
              <a:buSzPts val="1400"/>
              <a:buAutoNum type="arabicPeriod"/>
            </a:pPr>
            <a:r>
              <a:rPr lang="en-GB" b="1"/>
              <a:t>Intense or prolonged psychological distress at exposure to internal or external cues</a:t>
            </a:r>
            <a:r>
              <a:rPr lang="en-GB"/>
              <a:t>.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b="1"/>
              <a:t>Negative Mood </a:t>
            </a:r>
            <a:endParaRPr/>
          </a:p>
          <a:p>
            <a:pPr marL="0" lvl="0" indent="0" algn="l" rtl="0">
              <a:lnSpc>
                <a:spcPct val="100000"/>
              </a:lnSpc>
              <a:spcBef>
                <a:spcPts val="0"/>
              </a:spcBef>
              <a:spcAft>
                <a:spcPts val="0"/>
              </a:spcAft>
              <a:buNone/>
            </a:pPr>
            <a:r>
              <a:rPr lang="en-GB"/>
              <a:t>5. Persistent </a:t>
            </a:r>
            <a:r>
              <a:rPr lang="en-GB" b="1"/>
              <a:t>inability to experience positive emotions. </a:t>
            </a:r>
            <a:endParaRPr b="1"/>
          </a:p>
          <a:p>
            <a:pPr marL="0" lvl="0" indent="0" algn="l" rtl="0">
              <a:lnSpc>
                <a:spcPct val="100000"/>
              </a:lnSpc>
              <a:spcBef>
                <a:spcPts val="0"/>
              </a:spcBef>
              <a:spcAft>
                <a:spcPts val="0"/>
              </a:spcAft>
              <a:buNone/>
            </a:pPr>
            <a:endParaRPr/>
          </a:p>
          <a:p>
            <a:pPr marL="0" lvl="0" indent="0" algn="l" rtl="0">
              <a:spcBef>
                <a:spcPts val="0"/>
              </a:spcBef>
              <a:spcAft>
                <a:spcPts val="1600"/>
              </a:spcAft>
              <a:buNone/>
            </a:pPr>
            <a:endParaRPr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249"/>
        <p:cNvGrpSpPr/>
        <p:nvPr/>
      </p:nvGrpSpPr>
      <p:grpSpPr>
        <a:xfrm>
          <a:off x="0" y="0"/>
          <a:ext cx="0" cy="0"/>
          <a:chOff x="0" y="0"/>
          <a:chExt cx="0" cy="0"/>
        </a:xfrm>
      </p:grpSpPr>
      <p:sp>
        <p:nvSpPr>
          <p:cNvPr id="250" name="Google Shape;250;p43"/>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DSM-5 Criterion B: Acute Stress Disorder</a:t>
            </a:r>
            <a:endParaRPr/>
          </a:p>
        </p:txBody>
      </p:sp>
      <p:sp>
        <p:nvSpPr>
          <p:cNvPr id="251" name="Google Shape;251;p43"/>
          <p:cNvSpPr txBox="1">
            <a:spLocks noGrp="1"/>
          </p:cNvSpPr>
          <p:nvPr>
            <p:ph type="body" idx="1"/>
          </p:nvPr>
        </p:nvSpPr>
        <p:spPr>
          <a:xfrm>
            <a:off x="311700" y="1248450"/>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b="1"/>
              <a:t>Dissociative Symptoms</a:t>
            </a:r>
            <a:endParaRPr/>
          </a:p>
          <a:p>
            <a:pPr marL="0" lvl="0" indent="0" algn="l" rtl="0">
              <a:lnSpc>
                <a:spcPct val="100000"/>
              </a:lnSpc>
              <a:spcBef>
                <a:spcPts val="0"/>
              </a:spcBef>
              <a:spcAft>
                <a:spcPts val="0"/>
              </a:spcAft>
              <a:buClr>
                <a:srgbClr val="000000"/>
              </a:buClr>
              <a:buSzPts val="1100"/>
              <a:buFont typeface="Arial"/>
              <a:buNone/>
            </a:pPr>
            <a:r>
              <a:rPr lang="en-GB"/>
              <a:t>6. An </a:t>
            </a:r>
            <a:r>
              <a:rPr lang="en-GB" b="1"/>
              <a:t>altered sense of the reality</a:t>
            </a:r>
            <a:r>
              <a:rPr lang="en-GB"/>
              <a:t> of one’s surroundings or oneself. </a:t>
            </a:r>
            <a:endParaRPr/>
          </a:p>
          <a:p>
            <a:pPr marL="0" lvl="0" indent="0" algn="l" rtl="0">
              <a:lnSpc>
                <a:spcPct val="100000"/>
              </a:lnSpc>
              <a:spcBef>
                <a:spcPts val="0"/>
              </a:spcBef>
              <a:spcAft>
                <a:spcPts val="0"/>
              </a:spcAft>
              <a:buClr>
                <a:srgbClr val="000000"/>
              </a:buClr>
              <a:buSzPts val="1100"/>
              <a:buFont typeface="Arial"/>
              <a:buNone/>
            </a:pPr>
            <a:r>
              <a:rPr lang="en-GB"/>
              <a:t>7. </a:t>
            </a:r>
            <a:r>
              <a:rPr lang="en-GB" b="1"/>
              <a:t>Inability to remember</a:t>
            </a:r>
            <a:r>
              <a:rPr lang="en-GB"/>
              <a:t> an important aspect of the traumatic event(s). </a:t>
            </a:r>
            <a:endParaRPr/>
          </a:p>
          <a:p>
            <a:pPr marL="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Clr>
                <a:srgbClr val="000000"/>
              </a:buClr>
              <a:buSzPts val="1100"/>
              <a:buFont typeface="Arial"/>
              <a:buNone/>
            </a:pPr>
            <a:r>
              <a:rPr lang="en-GB" b="1"/>
              <a:t>Avoidance Symptoms</a:t>
            </a:r>
            <a:r>
              <a:rPr lang="en-GB"/>
              <a:t> </a:t>
            </a:r>
            <a:endParaRPr/>
          </a:p>
          <a:p>
            <a:pPr marL="0" lvl="0" indent="0" algn="l" rtl="0">
              <a:lnSpc>
                <a:spcPct val="100000"/>
              </a:lnSpc>
              <a:spcBef>
                <a:spcPts val="0"/>
              </a:spcBef>
              <a:spcAft>
                <a:spcPts val="0"/>
              </a:spcAft>
              <a:buClr>
                <a:srgbClr val="000000"/>
              </a:buClr>
              <a:buSzPts val="1100"/>
              <a:buFont typeface="Arial"/>
              <a:buNone/>
            </a:pPr>
            <a:r>
              <a:rPr lang="en-GB"/>
              <a:t>8. Efforts to </a:t>
            </a:r>
            <a:r>
              <a:rPr lang="en-GB" b="1"/>
              <a:t>avoid distressing memories, thoughts, or feelings. </a:t>
            </a:r>
            <a:endParaRPr b="1"/>
          </a:p>
          <a:p>
            <a:pPr marL="0" lvl="0" indent="0" algn="l" rtl="0">
              <a:lnSpc>
                <a:spcPct val="100000"/>
              </a:lnSpc>
              <a:spcBef>
                <a:spcPts val="0"/>
              </a:spcBef>
              <a:spcAft>
                <a:spcPts val="0"/>
              </a:spcAft>
              <a:buClr>
                <a:srgbClr val="000000"/>
              </a:buClr>
              <a:buSzPts val="1100"/>
              <a:buFont typeface="Arial"/>
              <a:buNone/>
            </a:pPr>
            <a:r>
              <a:rPr lang="en-GB"/>
              <a:t>9. Efforts to </a:t>
            </a:r>
            <a:r>
              <a:rPr lang="en-GB" b="1"/>
              <a:t>avoid external reminders. </a:t>
            </a:r>
            <a:endParaRPr b="1"/>
          </a:p>
          <a:p>
            <a:pPr marL="0" lvl="0" indent="0" algn="l" rtl="0">
              <a:lnSpc>
                <a:spcPct val="100000"/>
              </a:lnSpc>
              <a:spcBef>
                <a:spcPts val="0"/>
              </a:spcBef>
              <a:spcAft>
                <a:spcPts val="0"/>
              </a:spcAft>
              <a:buClr>
                <a:srgbClr val="000000"/>
              </a:buClr>
              <a:buSzPts val="1100"/>
              <a:buFont typeface="Arial"/>
              <a:buNone/>
            </a:pPr>
            <a:endParaRPr b="1"/>
          </a:p>
          <a:p>
            <a:pPr marL="0" lvl="0" indent="0" algn="l" rtl="0">
              <a:lnSpc>
                <a:spcPct val="100000"/>
              </a:lnSpc>
              <a:spcBef>
                <a:spcPts val="0"/>
              </a:spcBef>
              <a:spcAft>
                <a:spcPts val="0"/>
              </a:spcAft>
              <a:buClr>
                <a:srgbClr val="000000"/>
              </a:buClr>
              <a:buSzPts val="1100"/>
              <a:buFont typeface="Arial"/>
              <a:buNone/>
            </a:pPr>
            <a:r>
              <a:rPr lang="en-GB" b="1"/>
              <a:t>Arousal Symptoms</a:t>
            </a:r>
            <a:endParaRPr b="1"/>
          </a:p>
          <a:p>
            <a:pPr marL="0" lvl="0" indent="0" algn="l" rtl="0">
              <a:lnSpc>
                <a:spcPct val="100000"/>
              </a:lnSpc>
              <a:spcBef>
                <a:spcPts val="0"/>
              </a:spcBef>
              <a:spcAft>
                <a:spcPts val="0"/>
              </a:spcAft>
              <a:buClr>
                <a:srgbClr val="000000"/>
              </a:buClr>
              <a:buSzPts val="1100"/>
              <a:buFont typeface="Arial"/>
              <a:buNone/>
            </a:pPr>
            <a:r>
              <a:rPr lang="en-GB"/>
              <a:t>10. </a:t>
            </a:r>
            <a:r>
              <a:rPr lang="en-GB" b="1"/>
              <a:t>Sleep disturbances</a:t>
            </a:r>
            <a:r>
              <a:rPr lang="en-GB"/>
              <a:t>.</a:t>
            </a:r>
            <a:endParaRPr/>
          </a:p>
          <a:p>
            <a:pPr marL="0" lvl="0" indent="0" algn="l" rtl="0">
              <a:lnSpc>
                <a:spcPct val="100000"/>
              </a:lnSpc>
              <a:spcBef>
                <a:spcPts val="0"/>
              </a:spcBef>
              <a:spcAft>
                <a:spcPts val="0"/>
              </a:spcAft>
              <a:buClr>
                <a:srgbClr val="000000"/>
              </a:buClr>
              <a:buSzPts val="1100"/>
              <a:buFont typeface="Arial"/>
              <a:buNone/>
            </a:pPr>
            <a:r>
              <a:rPr lang="en-GB"/>
              <a:t>11. </a:t>
            </a:r>
            <a:r>
              <a:rPr lang="en-GB" b="1"/>
              <a:t>Irritable behavior and angry outbursts.</a:t>
            </a:r>
            <a:endParaRPr b="1"/>
          </a:p>
          <a:p>
            <a:pPr marL="0" lvl="0" indent="0" algn="l" rtl="0">
              <a:lnSpc>
                <a:spcPct val="100000"/>
              </a:lnSpc>
              <a:spcBef>
                <a:spcPts val="0"/>
              </a:spcBef>
              <a:spcAft>
                <a:spcPts val="0"/>
              </a:spcAft>
              <a:buClr>
                <a:srgbClr val="000000"/>
              </a:buClr>
              <a:buSzPts val="1100"/>
              <a:buFont typeface="Arial"/>
              <a:buNone/>
            </a:pPr>
            <a:r>
              <a:rPr lang="en-GB"/>
              <a:t>12.</a:t>
            </a:r>
            <a:r>
              <a:rPr lang="en-GB" b="1"/>
              <a:t> Hypervigilance.</a:t>
            </a:r>
            <a:endParaRPr b="1"/>
          </a:p>
          <a:p>
            <a:pPr marL="0" lvl="0" indent="0" algn="l" rtl="0">
              <a:lnSpc>
                <a:spcPct val="100000"/>
              </a:lnSpc>
              <a:spcBef>
                <a:spcPts val="0"/>
              </a:spcBef>
              <a:spcAft>
                <a:spcPts val="0"/>
              </a:spcAft>
              <a:buClr>
                <a:srgbClr val="000000"/>
              </a:buClr>
              <a:buSzPts val="1100"/>
              <a:buFont typeface="Arial"/>
              <a:buNone/>
            </a:pPr>
            <a:r>
              <a:rPr lang="en-GB"/>
              <a:t>13. Problems with </a:t>
            </a:r>
            <a:r>
              <a:rPr lang="en-GB" b="1"/>
              <a:t>concentration. </a:t>
            </a:r>
            <a:endParaRPr b="1"/>
          </a:p>
          <a:p>
            <a:pPr marL="0" lvl="0" indent="0" algn="l" rtl="0">
              <a:lnSpc>
                <a:spcPct val="100000"/>
              </a:lnSpc>
              <a:spcBef>
                <a:spcPts val="0"/>
              </a:spcBef>
              <a:spcAft>
                <a:spcPts val="0"/>
              </a:spcAft>
              <a:buClr>
                <a:srgbClr val="000000"/>
              </a:buClr>
              <a:buSzPts val="1100"/>
              <a:buFont typeface="Arial"/>
              <a:buNone/>
            </a:pPr>
            <a:r>
              <a:rPr lang="en-GB"/>
              <a:t>14. Exaggerated </a:t>
            </a:r>
            <a:r>
              <a:rPr lang="en-GB" b="1"/>
              <a:t>startle response. </a:t>
            </a:r>
            <a:endParaRPr b="1"/>
          </a:p>
          <a:p>
            <a:pPr marL="0" lvl="0" indent="0" algn="l" rtl="0">
              <a:spcBef>
                <a:spcPts val="0"/>
              </a:spcBef>
              <a:spcAft>
                <a:spcPts val="0"/>
              </a:spcAft>
              <a:buClr>
                <a:srgbClr val="000000"/>
              </a:buClr>
              <a:buSzPts val="1100"/>
              <a:buFont typeface="Arial"/>
              <a:buNone/>
            </a:pPr>
            <a:r>
              <a:rPr lang="en-GB" b="1"/>
              <a:t> </a:t>
            </a:r>
            <a:endParaRPr b="1"/>
          </a:p>
          <a:p>
            <a:pPr marL="0" lvl="0" indent="0" algn="l" rtl="0">
              <a:lnSpc>
                <a:spcPct val="100000"/>
              </a:lnSpc>
              <a:spcBef>
                <a:spcPts val="1600"/>
              </a:spcBef>
              <a:spcAft>
                <a:spcPts val="0"/>
              </a:spcAft>
              <a:buNone/>
            </a:pPr>
            <a:endParaRPr b="1"/>
          </a:p>
          <a:p>
            <a:pPr marL="0" lvl="0" indent="0" algn="l" rtl="0">
              <a:lnSpc>
                <a:spcPct val="100000"/>
              </a:lnSpc>
              <a:spcBef>
                <a:spcPts val="0"/>
              </a:spcBef>
              <a:spcAft>
                <a:spcPts val="0"/>
              </a:spcAft>
              <a:buNone/>
            </a:pPr>
            <a:endParaRPr/>
          </a:p>
          <a:p>
            <a:pPr marL="0" lvl="0" indent="0" algn="l" rtl="0">
              <a:spcBef>
                <a:spcPts val="0"/>
              </a:spcBef>
              <a:spcAft>
                <a:spcPts val="1600"/>
              </a:spcAft>
              <a:buNone/>
            </a:pPr>
            <a:endParaRPr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255"/>
        <p:cNvGrpSpPr/>
        <p:nvPr/>
      </p:nvGrpSpPr>
      <p:grpSpPr>
        <a:xfrm>
          <a:off x="0" y="0"/>
          <a:ext cx="0" cy="0"/>
          <a:chOff x="0" y="0"/>
          <a:chExt cx="0" cy="0"/>
        </a:xfrm>
      </p:grpSpPr>
      <p:sp>
        <p:nvSpPr>
          <p:cNvPr id="256" name="Google Shape;256;p44"/>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DSM-5 Criterion C, D, and E: Acute Stress Disorder</a:t>
            </a:r>
            <a:endParaRPr/>
          </a:p>
        </p:txBody>
      </p:sp>
      <p:sp>
        <p:nvSpPr>
          <p:cNvPr id="257" name="Google Shape;257;p44"/>
          <p:cNvSpPr txBox="1">
            <a:spLocks noGrp="1"/>
          </p:cNvSpPr>
          <p:nvPr>
            <p:ph type="body" idx="1"/>
          </p:nvPr>
        </p:nvSpPr>
        <p:spPr>
          <a:xfrm>
            <a:off x="311700" y="1234400"/>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b="1"/>
              <a:t>Criterion C: </a:t>
            </a:r>
            <a:r>
              <a:rPr lang="en-GB"/>
              <a:t>Duration of the disturbance (symptoms in Criterion B) is </a:t>
            </a:r>
            <a:r>
              <a:rPr lang="en-GB" b="1"/>
              <a:t>3 days to 1 month after the trauma exposure. </a:t>
            </a:r>
            <a:endParaRPr b="1"/>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b="1"/>
              <a:t>Criterion D:</a:t>
            </a:r>
            <a:r>
              <a:rPr lang="en-GB"/>
              <a:t> The disturbance causes </a:t>
            </a:r>
            <a:r>
              <a:rPr lang="en-GB" b="1"/>
              <a:t>clinically significant distress </a:t>
            </a:r>
            <a:r>
              <a:rPr lang="en-GB"/>
              <a:t>or impairment in social, occupational, or other important areas of functioning. </a:t>
            </a:r>
            <a:r>
              <a:rPr lang="en-GB" i="1"/>
              <a:t>(Same as Criterion G for PTSD). </a:t>
            </a:r>
            <a:endParaRPr i="1"/>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b="1"/>
              <a:t>Criterion E: </a:t>
            </a:r>
            <a:r>
              <a:rPr lang="en-GB"/>
              <a:t>The disturbance is </a:t>
            </a:r>
            <a:r>
              <a:rPr lang="en-GB" b="1"/>
              <a:t>not attributed</a:t>
            </a:r>
            <a:r>
              <a:rPr lang="en-GB"/>
              <a:t> to the physiological effects of a </a:t>
            </a:r>
            <a:r>
              <a:rPr lang="en-GB" b="1"/>
              <a:t>substance or another medical condition</a:t>
            </a:r>
            <a:r>
              <a:rPr lang="en-GB"/>
              <a:t> and not better explained by </a:t>
            </a:r>
            <a:r>
              <a:rPr lang="en-GB" b="1"/>
              <a:t>brief</a:t>
            </a:r>
            <a:r>
              <a:rPr lang="en-GB"/>
              <a:t> </a:t>
            </a:r>
            <a:r>
              <a:rPr lang="en-GB" b="1"/>
              <a:t>psychotic disorder.</a:t>
            </a:r>
            <a:endParaRPr b="1"/>
          </a:p>
          <a:p>
            <a:pPr marL="0" lvl="0" indent="0" algn="l" rtl="0">
              <a:spcBef>
                <a:spcPts val="0"/>
              </a:spcBef>
              <a:spcAft>
                <a:spcPts val="0"/>
              </a:spcAft>
              <a:buNone/>
            </a:pPr>
            <a:r>
              <a:rPr lang="en-GB" b="1"/>
              <a:t> </a:t>
            </a:r>
            <a:endParaRPr b="1"/>
          </a:p>
          <a:p>
            <a:pPr marL="0" lvl="0" indent="0" algn="l" rtl="0">
              <a:lnSpc>
                <a:spcPct val="100000"/>
              </a:lnSpc>
              <a:spcBef>
                <a:spcPts val="1600"/>
              </a:spcBef>
              <a:spcAft>
                <a:spcPts val="0"/>
              </a:spcAft>
              <a:buNone/>
            </a:pPr>
            <a:endParaRPr b="1"/>
          </a:p>
          <a:p>
            <a:pPr marL="0" lvl="0" indent="0" algn="l" rtl="0">
              <a:lnSpc>
                <a:spcPct val="100000"/>
              </a:lnSpc>
              <a:spcBef>
                <a:spcPts val="0"/>
              </a:spcBef>
              <a:spcAft>
                <a:spcPts val="0"/>
              </a:spcAft>
              <a:buNone/>
            </a:pPr>
            <a:endParaRPr/>
          </a:p>
          <a:p>
            <a:pPr marL="0" lvl="0" indent="0" algn="l" rtl="0">
              <a:spcBef>
                <a:spcPts val="0"/>
              </a:spcBef>
              <a:spcAft>
                <a:spcPts val="1600"/>
              </a:spcAft>
              <a:buNone/>
            </a:pPr>
            <a:endParaRPr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261"/>
        <p:cNvGrpSpPr/>
        <p:nvPr/>
      </p:nvGrpSpPr>
      <p:grpSpPr>
        <a:xfrm>
          <a:off x="0" y="0"/>
          <a:ext cx="0" cy="0"/>
          <a:chOff x="0" y="0"/>
          <a:chExt cx="0" cy="0"/>
        </a:xfrm>
      </p:grpSpPr>
      <p:sp>
        <p:nvSpPr>
          <p:cNvPr id="262" name="Google Shape;262;p45"/>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Features and Prevalence: Acute Stress Disorder</a:t>
            </a:r>
            <a:endParaRPr/>
          </a:p>
        </p:txBody>
      </p:sp>
      <p:sp>
        <p:nvSpPr>
          <p:cNvPr id="263" name="Google Shape;263;p45"/>
          <p:cNvSpPr txBox="1">
            <a:spLocks noGrp="1"/>
          </p:cNvSpPr>
          <p:nvPr>
            <p:ph type="body" idx="1"/>
          </p:nvPr>
        </p:nvSpPr>
        <p:spPr>
          <a:xfrm>
            <a:off x="311700" y="1234400"/>
            <a:ext cx="85206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b="1"/>
              <a:t>Negative thoughts</a:t>
            </a:r>
            <a:r>
              <a:rPr lang="en-GB"/>
              <a:t> about their role in the traumatic event(s), such as response or likelihood of a recurrence. </a:t>
            </a:r>
            <a:endParaRPr/>
          </a:p>
          <a:p>
            <a:pPr marL="457200" lvl="0" indent="-317500" algn="l" rtl="0">
              <a:lnSpc>
                <a:spcPct val="100000"/>
              </a:lnSpc>
              <a:spcBef>
                <a:spcPts val="0"/>
              </a:spcBef>
              <a:spcAft>
                <a:spcPts val="0"/>
              </a:spcAft>
              <a:buSzPts val="1400"/>
              <a:buChar char="➔"/>
            </a:pPr>
            <a:r>
              <a:rPr lang="en-GB" b="1"/>
              <a:t>Panic attacks</a:t>
            </a:r>
            <a:r>
              <a:rPr lang="en-GB"/>
              <a:t> are common and may occur based on a reminder or spontaneously. </a:t>
            </a:r>
            <a:endParaRPr/>
          </a:p>
          <a:p>
            <a:pPr marL="457200" lvl="0" indent="-317500" algn="l" rtl="0">
              <a:lnSpc>
                <a:spcPct val="100000"/>
              </a:lnSpc>
              <a:spcBef>
                <a:spcPts val="0"/>
              </a:spcBef>
              <a:spcAft>
                <a:spcPts val="0"/>
              </a:spcAft>
              <a:buSzPts val="1400"/>
              <a:buChar char="➔"/>
            </a:pPr>
            <a:r>
              <a:rPr lang="en-GB"/>
              <a:t>Children may require increased attention and experience </a:t>
            </a:r>
            <a:r>
              <a:rPr lang="en-GB" b="1"/>
              <a:t>significant separation anxiety.</a:t>
            </a:r>
            <a:r>
              <a:rPr lang="en-GB"/>
              <a:t> </a:t>
            </a:r>
            <a:endParaRPr/>
          </a:p>
          <a:p>
            <a:pPr marL="457200" lvl="0" indent="-317500" algn="l" rtl="0">
              <a:lnSpc>
                <a:spcPct val="100000"/>
              </a:lnSpc>
              <a:spcBef>
                <a:spcPts val="0"/>
              </a:spcBef>
              <a:spcAft>
                <a:spcPts val="0"/>
              </a:spcAft>
              <a:buSzPts val="1400"/>
              <a:buChar char="➔"/>
            </a:pPr>
            <a:r>
              <a:rPr lang="en-GB"/>
              <a:t>Chaotic or impulsive behavior is common. </a:t>
            </a:r>
            <a:endParaRPr/>
          </a:p>
          <a:p>
            <a:pPr marL="457200" lvl="0" indent="-317500" algn="l" rtl="0">
              <a:spcBef>
                <a:spcPts val="0"/>
              </a:spcBef>
              <a:spcAft>
                <a:spcPts val="0"/>
              </a:spcAft>
              <a:buSzPts val="1400"/>
              <a:buChar char="➔"/>
            </a:pPr>
            <a:r>
              <a:rPr lang="en-GB"/>
              <a:t>May involve </a:t>
            </a:r>
            <a:r>
              <a:rPr lang="en-GB" b="1"/>
              <a:t>acute grief reactions</a:t>
            </a:r>
            <a:r>
              <a:rPr lang="en-GB"/>
              <a:t> in cases of bereavement. </a:t>
            </a:r>
            <a:endParaRPr/>
          </a:p>
          <a:p>
            <a:pPr marL="457200" lvl="0" indent="-317500" algn="l" rtl="0">
              <a:spcBef>
                <a:spcPts val="0"/>
              </a:spcBef>
              <a:spcAft>
                <a:spcPts val="0"/>
              </a:spcAft>
              <a:buSzPts val="1400"/>
              <a:buChar char="➔"/>
            </a:pPr>
            <a:r>
              <a:rPr lang="en-GB" b="1"/>
              <a:t>Postconcussion symptoms </a:t>
            </a:r>
            <a:r>
              <a:rPr lang="en-GB"/>
              <a:t>(e.g. headaches, concentration deficits, dizziness, etc.) may occur. </a:t>
            </a:r>
            <a:endParaRPr/>
          </a:p>
          <a:p>
            <a:pPr marL="457200" lvl="0" indent="-317500" algn="l" rtl="0">
              <a:spcBef>
                <a:spcPts val="0"/>
              </a:spcBef>
              <a:spcAft>
                <a:spcPts val="0"/>
              </a:spcAft>
              <a:buSzPts val="1400"/>
              <a:buChar char="➔"/>
            </a:pPr>
            <a:r>
              <a:rPr lang="en-GB" b="1"/>
              <a:t>Prevalence in United States:</a:t>
            </a:r>
            <a:r>
              <a:rPr lang="en-GB"/>
              <a:t> identified in less than 20% of cases of traumatic nature but not interpersonal assault and 20-50% when interpersonal trauma (e.g., assault, rape, witnessing a mass shooting).</a:t>
            </a:r>
            <a:endParaRPr/>
          </a:p>
          <a:p>
            <a:pPr marL="6858000" lvl="0" indent="0" algn="l" rtl="0">
              <a:spcBef>
                <a:spcPts val="1600"/>
              </a:spcBef>
              <a:spcAft>
                <a:spcPts val="0"/>
              </a:spcAft>
              <a:buNone/>
            </a:pPr>
            <a:r>
              <a:rPr lang="en-GB"/>
              <a:t>  (APA, 2013) </a:t>
            </a:r>
            <a:endParaRPr/>
          </a:p>
          <a:p>
            <a:pPr marL="0" lvl="0" indent="0" algn="l" rtl="0">
              <a:spcBef>
                <a:spcPts val="1600"/>
              </a:spcBef>
              <a:spcAft>
                <a:spcPts val="1600"/>
              </a:spcAft>
              <a:buNone/>
            </a:pPr>
            <a:r>
              <a:rPr lang="en-GB"/>
              <a:t> </a:t>
            </a:r>
            <a:endParaRPr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267"/>
        <p:cNvGrpSpPr/>
        <p:nvPr/>
      </p:nvGrpSpPr>
      <p:grpSpPr>
        <a:xfrm>
          <a:off x="0" y="0"/>
          <a:ext cx="0" cy="0"/>
          <a:chOff x="0" y="0"/>
          <a:chExt cx="0" cy="0"/>
        </a:xfrm>
      </p:grpSpPr>
      <p:sp>
        <p:nvSpPr>
          <p:cNvPr id="268" name="Google Shape;268;p46"/>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Course and Factors: Acute Stress Disorder</a:t>
            </a:r>
            <a:endParaRPr/>
          </a:p>
        </p:txBody>
      </p:sp>
      <p:sp>
        <p:nvSpPr>
          <p:cNvPr id="269" name="Google Shape;269;p46"/>
          <p:cNvSpPr txBox="1">
            <a:spLocks noGrp="1"/>
          </p:cNvSpPr>
          <p:nvPr>
            <p:ph type="body" idx="1"/>
          </p:nvPr>
        </p:nvSpPr>
        <p:spPr>
          <a:xfrm>
            <a:off x="311700" y="1093850"/>
            <a:ext cx="85206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a:t>Diagnosed </a:t>
            </a:r>
            <a:r>
              <a:rPr lang="en-GB" b="1"/>
              <a:t>3 days after </a:t>
            </a:r>
            <a:r>
              <a:rPr lang="en-GB"/>
              <a:t>the trauma. </a:t>
            </a:r>
            <a:endParaRPr/>
          </a:p>
          <a:p>
            <a:pPr marL="457200" lvl="0" indent="-317500" algn="l" rtl="0">
              <a:spcBef>
                <a:spcPts val="0"/>
              </a:spcBef>
              <a:spcAft>
                <a:spcPts val="0"/>
              </a:spcAft>
              <a:buSzPts val="1400"/>
              <a:buChar char="➔"/>
            </a:pPr>
            <a:r>
              <a:rPr lang="en-GB" b="1"/>
              <a:t>Can progress to PTSD</a:t>
            </a:r>
            <a:r>
              <a:rPr lang="en-GB"/>
              <a:t> (especially if additional trauma occurs) or </a:t>
            </a:r>
            <a:r>
              <a:rPr lang="en-GB" b="1"/>
              <a:t>remit within a month. </a:t>
            </a:r>
            <a:endParaRPr b="1"/>
          </a:p>
          <a:p>
            <a:pPr marL="457200" lvl="0" indent="-317500" algn="l" rtl="0">
              <a:spcBef>
                <a:spcPts val="0"/>
              </a:spcBef>
              <a:spcAft>
                <a:spcPts val="0"/>
              </a:spcAft>
              <a:buSzPts val="1400"/>
              <a:buChar char="➔"/>
            </a:pPr>
            <a:r>
              <a:rPr lang="en-GB"/>
              <a:t>50% of those with PTSD have Acute Stress Disorder first. </a:t>
            </a:r>
            <a:endParaRPr/>
          </a:p>
          <a:p>
            <a:pPr marL="457200" lvl="0" indent="-317500" algn="l" rtl="0">
              <a:spcBef>
                <a:spcPts val="0"/>
              </a:spcBef>
              <a:spcAft>
                <a:spcPts val="0"/>
              </a:spcAft>
              <a:buSzPts val="1400"/>
              <a:buChar char="➔"/>
            </a:pPr>
            <a:r>
              <a:rPr lang="en-GB"/>
              <a:t>Risk and protective factors include </a:t>
            </a:r>
            <a:r>
              <a:rPr lang="en-GB" b="1"/>
              <a:t>temperamental </a:t>
            </a:r>
            <a:r>
              <a:rPr lang="en-GB"/>
              <a:t>(e.g. exaggeration, neuroticism, prior mental disorders),</a:t>
            </a:r>
            <a:r>
              <a:rPr lang="en-GB" b="1"/>
              <a:t> environmental, </a:t>
            </a:r>
            <a:r>
              <a:rPr lang="en-GB"/>
              <a:t>and</a:t>
            </a:r>
            <a:r>
              <a:rPr lang="en-GB" b="1"/>
              <a:t> genetic and physiological. </a:t>
            </a:r>
            <a:endParaRPr b="1"/>
          </a:p>
          <a:p>
            <a:pPr marL="457200" lvl="0" indent="-317500" algn="l" rtl="0">
              <a:spcBef>
                <a:spcPts val="0"/>
              </a:spcBef>
              <a:spcAft>
                <a:spcPts val="0"/>
              </a:spcAft>
              <a:buSzPts val="1400"/>
              <a:buChar char="➔"/>
            </a:pPr>
            <a:r>
              <a:rPr lang="en-GB"/>
              <a:t>Sex-linked neurobiological differences in stress response may predisposition females, as well as higher likelihood of interpersonal trauma than males.</a:t>
            </a:r>
            <a:endParaRPr/>
          </a:p>
          <a:p>
            <a:pPr marL="457200" lvl="0" indent="-317500" algn="l" rtl="0">
              <a:spcBef>
                <a:spcPts val="0"/>
              </a:spcBef>
              <a:spcAft>
                <a:spcPts val="0"/>
              </a:spcAft>
              <a:buSzPts val="1400"/>
              <a:buChar char="➔"/>
            </a:pPr>
            <a:r>
              <a:rPr lang="en-GB"/>
              <a:t>Culturly, presentations of dissociative symptoms and idioms shape symptom profiles. </a:t>
            </a:r>
            <a:endParaRPr/>
          </a:p>
          <a:p>
            <a:pPr marL="457200" lvl="0" indent="-317500" algn="l" rtl="0">
              <a:spcBef>
                <a:spcPts val="0"/>
              </a:spcBef>
              <a:spcAft>
                <a:spcPts val="0"/>
              </a:spcAft>
              <a:buSzPts val="1400"/>
              <a:buChar char="➔"/>
            </a:pPr>
            <a:r>
              <a:rPr lang="en-GB" b="1"/>
              <a:t>Functional consequences </a:t>
            </a:r>
            <a:r>
              <a:rPr lang="en-GB"/>
              <a:t>may include anxiety, avoidance (including medical appointments and of driving), absenteeism, lack of participation, sleep disturbances and thus lower energy levels, and concentration concerns.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273"/>
        <p:cNvGrpSpPr/>
        <p:nvPr/>
      </p:nvGrpSpPr>
      <p:grpSpPr>
        <a:xfrm>
          <a:off x="0" y="0"/>
          <a:ext cx="0" cy="0"/>
          <a:chOff x="0" y="0"/>
          <a:chExt cx="0" cy="0"/>
        </a:xfrm>
      </p:grpSpPr>
      <p:sp>
        <p:nvSpPr>
          <p:cNvPr id="274" name="Google Shape;274;p47"/>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Differential Diagnosis: Acute Stress Disorder</a:t>
            </a:r>
            <a:endParaRPr/>
          </a:p>
        </p:txBody>
      </p:sp>
      <p:sp>
        <p:nvSpPr>
          <p:cNvPr id="275" name="Google Shape;275;p47"/>
          <p:cNvSpPr txBox="1">
            <a:spLocks noGrp="1"/>
          </p:cNvSpPr>
          <p:nvPr>
            <p:ph type="body" idx="1"/>
          </p:nvPr>
        </p:nvSpPr>
        <p:spPr>
          <a:xfrm>
            <a:off x="311700" y="1234400"/>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sz="1800" b="1"/>
              <a:t>Adjustment Disorders</a:t>
            </a:r>
            <a:endParaRPr sz="1800" b="1"/>
          </a:p>
          <a:p>
            <a:pPr marL="457200" lvl="0" indent="-342900" algn="l" rtl="0">
              <a:spcBef>
                <a:spcPts val="0"/>
              </a:spcBef>
              <a:spcAft>
                <a:spcPts val="0"/>
              </a:spcAft>
              <a:buSzPts val="1800"/>
              <a:buChar char="➔"/>
            </a:pPr>
            <a:r>
              <a:rPr lang="en-GB" sz="1800" b="1"/>
              <a:t>Panic Disorders</a:t>
            </a:r>
            <a:endParaRPr sz="1800" b="1"/>
          </a:p>
          <a:p>
            <a:pPr marL="457200" lvl="0" indent="-342900" algn="l" rtl="0">
              <a:spcBef>
                <a:spcPts val="0"/>
              </a:spcBef>
              <a:spcAft>
                <a:spcPts val="0"/>
              </a:spcAft>
              <a:buSzPts val="1800"/>
              <a:buChar char="➔"/>
            </a:pPr>
            <a:r>
              <a:rPr lang="en-GB" sz="1800" b="1"/>
              <a:t>Dissociative Disorders</a:t>
            </a:r>
            <a:endParaRPr sz="1800" b="1"/>
          </a:p>
          <a:p>
            <a:pPr marL="457200" lvl="0" indent="-342900" algn="l" rtl="0">
              <a:spcBef>
                <a:spcPts val="0"/>
              </a:spcBef>
              <a:spcAft>
                <a:spcPts val="0"/>
              </a:spcAft>
              <a:buSzPts val="1800"/>
              <a:buChar char="➔"/>
            </a:pPr>
            <a:r>
              <a:rPr lang="en-GB" sz="1800" b="1"/>
              <a:t>Posttraumatic Stress Disorder</a:t>
            </a:r>
            <a:endParaRPr sz="1800" b="1"/>
          </a:p>
          <a:p>
            <a:pPr marL="457200" lvl="0" indent="-342900" algn="l" rtl="0">
              <a:spcBef>
                <a:spcPts val="0"/>
              </a:spcBef>
              <a:spcAft>
                <a:spcPts val="0"/>
              </a:spcAft>
              <a:buSzPts val="1800"/>
              <a:buChar char="➔"/>
            </a:pPr>
            <a:r>
              <a:rPr lang="en-GB" sz="1800" b="1"/>
              <a:t>Obsessive-Compulsive Disorder</a:t>
            </a:r>
            <a:endParaRPr sz="1800" b="1"/>
          </a:p>
          <a:p>
            <a:pPr marL="457200" lvl="0" indent="-342900" algn="l" rtl="0">
              <a:spcBef>
                <a:spcPts val="0"/>
              </a:spcBef>
              <a:spcAft>
                <a:spcPts val="0"/>
              </a:spcAft>
              <a:buSzPts val="1800"/>
              <a:buChar char="➔"/>
            </a:pPr>
            <a:r>
              <a:rPr lang="en-GB" sz="1800" b="1"/>
              <a:t>Psychotic Disorders</a:t>
            </a:r>
            <a:endParaRPr sz="1800" b="1"/>
          </a:p>
          <a:p>
            <a:pPr marL="457200" lvl="0" indent="-342900" algn="l" rtl="0">
              <a:spcBef>
                <a:spcPts val="0"/>
              </a:spcBef>
              <a:spcAft>
                <a:spcPts val="0"/>
              </a:spcAft>
              <a:buSzPts val="1800"/>
              <a:buChar char="➔"/>
            </a:pPr>
            <a:r>
              <a:rPr lang="en-GB" sz="1800" b="1"/>
              <a:t>Traumatic Brain Injury </a:t>
            </a:r>
            <a:endParaRPr sz="1800" b="1"/>
          </a:p>
          <a:p>
            <a:pPr marL="6858000" lvl="0" indent="0" algn="l" rtl="0">
              <a:spcBef>
                <a:spcPts val="1600"/>
              </a:spcBef>
              <a:spcAft>
                <a:spcPts val="0"/>
              </a:spcAft>
              <a:buNone/>
            </a:pPr>
            <a:endParaRPr/>
          </a:p>
          <a:p>
            <a:pPr marL="6858000" lvl="0" indent="0" algn="l" rtl="0">
              <a:spcBef>
                <a:spcPts val="1600"/>
              </a:spcBef>
              <a:spcAft>
                <a:spcPts val="0"/>
              </a:spcAft>
              <a:buNone/>
            </a:pPr>
            <a:endParaRPr/>
          </a:p>
          <a:p>
            <a:pPr marL="6858000" lvl="0" indent="0" algn="l" rtl="0">
              <a:spcBef>
                <a:spcPts val="1600"/>
              </a:spcBef>
              <a:spcAft>
                <a:spcPts val="0"/>
              </a:spcAft>
              <a:buClr>
                <a:srgbClr val="000000"/>
              </a:buClr>
              <a:buSzPts val="1100"/>
              <a:buFont typeface="Arial"/>
              <a:buNone/>
            </a:pPr>
            <a:r>
              <a:rPr lang="en-GB"/>
              <a:t>(APA, 2013) </a:t>
            </a:r>
            <a:endParaRPr/>
          </a:p>
          <a:p>
            <a:pPr marL="0" lvl="0" indent="0" algn="l" rtl="0">
              <a:spcBef>
                <a:spcPts val="1600"/>
              </a:spcBef>
              <a:spcAft>
                <a:spcPts val="1600"/>
              </a:spcAft>
              <a:buNone/>
            </a:pPr>
            <a:endParaRPr sz="1800" b="1"/>
          </a:p>
        </p:txBody>
      </p:sp>
      <p:pic>
        <p:nvPicPr>
          <p:cNvPr id="276" name="Google Shape;276;p47"/>
          <p:cNvPicPr preferRelativeResize="0"/>
          <p:nvPr/>
        </p:nvPicPr>
        <p:blipFill>
          <a:blip r:embed="rId3">
            <a:alphaModFix/>
          </a:blip>
          <a:stretch>
            <a:fillRect/>
          </a:stretch>
        </p:blipFill>
        <p:spPr>
          <a:xfrm>
            <a:off x="5440275" y="1234388"/>
            <a:ext cx="2466252" cy="2740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280"/>
        <p:cNvGrpSpPr/>
        <p:nvPr/>
      </p:nvGrpSpPr>
      <p:grpSpPr>
        <a:xfrm>
          <a:off x="0" y="0"/>
          <a:ext cx="0" cy="0"/>
          <a:chOff x="0" y="0"/>
          <a:chExt cx="0" cy="0"/>
        </a:xfrm>
      </p:grpSpPr>
      <p:sp>
        <p:nvSpPr>
          <p:cNvPr id="281" name="Google Shape;281;p48"/>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Diagnostic Questions and Assessment Approaches</a:t>
            </a:r>
            <a:endParaRPr/>
          </a:p>
        </p:txBody>
      </p:sp>
      <p:sp>
        <p:nvSpPr>
          <p:cNvPr id="282" name="Google Shape;282;p48"/>
          <p:cNvSpPr txBox="1">
            <a:spLocks noGrp="1"/>
          </p:cNvSpPr>
          <p:nvPr>
            <p:ph type="body" idx="1"/>
          </p:nvPr>
        </p:nvSpPr>
        <p:spPr>
          <a:xfrm>
            <a:off x="311700" y="1093850"/>
            <a:ext cx="45207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b="1" u="sng">
                <a:solidFill>
                  <a:schemeClr val="hlink"/>
                </a:solidFill>
                <a:hlinkClick r:id="rId3"/>
              </a:rPr>
              <a:t>PTSD Association of Canada</a:t>
            </a:r>
            <a:endParaRPr sz="1200" b="1">
              <a:solidFill>
                <a:srgbClr val="000000"/>
              </a:solidFill>
              <a:highlight>
                <a:srgbClr val="FFFFFF"/>
              </a:highlight>
            </a:endParaRPr>
          </a:p>
          <a:p>
            <a:pPr marL="457200" lvl="0" indent="-304800" algn="l" rtl="0">
              <a:spcBef>
                <a:spcPts val="0"/>
              </a:spcBef>
              <a:spcAft>
                <a:spcPts val="0"/>
              </a:spcAft>
              <a:buSzPts val="1200"/>
              <a:buChar char="➔"/>
            </a:pPr>
            <a:r>
              <a:rPr lang="en-GB" sz="1200" u="sng">
                <a:solidFill>
                  <a:schemeClr val="hlink"/>
                </a:solidFill>
                <a:hlinkClick r:id="rId4"/>
              </a:rPr>
              <a:t>Online screening for PTSD from the Anxiety and Depression Association of America (ADAA)</a:t>
            </a:r>
            <a:endParaRPr sz="1200">
              <a:solidFill>
                <a:srgbClr val="000000"/>
              </a:solidFill>
            </a:endParaRPr>
          </a:p>
          <a:p>
            <a:pPr marL="457200" lvl="0" indent="-304800" algn="l" rtl="0">
              <a:spcBef>
                <a:spcPts val="0"/>
              </a:spcBef>
              <a:spcAft>
                <a:spcPts val="0"/>
              </a:spcAft>
              <a:buSzPts val="1200"/>
              <a:buChar char="➔"/>
            </a:pPr>
            <a:r>
              <a:rPr lang="en-GB" sz="1200" u="sng">
                <a:solidFill>
                  <a:schemeClr val="hlink"/>
                </a:solidFill>
                <a:hlinkClick r:id="rId4"/>
              </a:rPr>
              <a:t>ACE Score </a:t>
            </a:r>
            <a:endParaRPr sz="1200">
              <a:solidFill>
                <a:srgbClr val="000000"/>
              </a:solidFill>
            </a:endParaRPr>
          </a:p>
          <a:p>
            <a:pPr marL="457200" lvl="0" indent="-304800" algn="l" rtl="0">
              <a:spcBef>
                <a:spcPts val="0"/>
              </a:spcBef>
              <a:spcAft>
                <a:spcPts val="0"/>
              </a:spcAft>
              <a:buSzPts val="1200"/>
              <a:buChar char="➔"/>
            </a:pPr>
            <a:r>
              <a:rPr lang="en-GB" sz="1200" u="sng">
                <a:solidFill>
                  <a:schemeClr val="hlink"/>
                </a:solidFill>
                <a:hlinkClick r:id="rId5"/>
              </a:rPr>
              <a:t>Self-Assessment for Veterans</a:t>
            </a:r>
            <a:endParaRPr sz="1200">
              <a:solidFill>
                <a:srgbClr val="000000"/>
              </a:solidFill>
            </a:endParaRPr>
          </a:p>
          <a:p>
            <a:pPr marL="0" lvl="0" indent="0" algn="l" rtl="0">
              <a:spcBef>
                <a:spcPts val="1600"/>
              </a:spcBef>
              <a:spcAft>
                <a:spcPts val="0"/>
              </a:spcAft>
              <a:buNone/>
            </a:pPr>
            <a:r>
              <a:rPr lang="en-GB" sz="1200" b="1" u="sng">
                <a:solidFill>
                  <a:schemeClr val="hlink"/>
                </a:solidFill>
                <a:hlinkClick r:id="rId6"/>
              </a:rPr>
              <a:t>APA PTSD Resources</a:t>
            </a:r>
            <a:endParaRPr sz="1200" b="1">
              <a:solidFill>
                <a:srgbClr val="000000"/>
              </a:solidFill>
            </a:endParaRPr>
          </a:p>
          <a:p>
            <a:pPr marL="0" lvl="0" indent="0" algn="l" rtl="0">
              <a:spcBef>
                <a:spcPts val="0"/>
              </a:spcBef>
              <a:spcAft>
                <a:spcPts val="0"/>
              </a:spcAft>
              <a:buNone/>
            </a:pPr>
            <a:r>
              <a:rPr lang="en-GB" sz="1200" b="1">
                <a:solidFill>
                  <a:srgbClr val="000000"/>
                </a:solidFill>
              </a:rPr>
              <a:t>Self-Administered</a:t>
            </a:r>
            <a:r>
              <a:rPr lang="en-GB" sz="1200">
                <a:solidFill>
                  <a:srgbClr val="000000"/>
                </a:solidFill>
              </a:rPr>
              <a:t>: </a:t>
            </a:r>
            <a:endParaRPr sz="1200">
              <a:solidFill>
                <a:srgbClr val="000000"/>
              </a:solidFill>
            </a:endParaRPr>
          </a:p>
          <a:p>
            <a:pPr marL="457200" lvl="0" indent="-304800" algn="l" rtl="0">
              <a:lnSpc>
                <a:spcPct val="73333"/>
              </a:lnSpc>
              <a:spcBef>
                <a:spcPts val="0"/>
              </a:spcBef>
              <a:spcAft>
                <a:spcPts val="0"/>
              </a:spcAft>
              <a:buSzPts val="1200"/>
              <a:buChar char="➔"/>
            </a:pPr>
            <a:r>
              <a:rPr lang="en-GB" sz="1200"/>
              <a:t>Davidson Trauma Scale (DTS)</a:t>
            </a:r>
            <a:endParaRPr sz="1200"/>
          </a:p>
          <a:p>
            <a:pPr marL="457200" lvl="0" indent="-304800" algn="l" rtl="0">
              <a:lnSpc>
                <a:spcPct val="73333"/>
              </a:lnSpc>
              <a:spcBef>
                <a:spcPts val="0"/>
              </a:spcBef>
              <a:spcAft>
                <a:spcPts val="0"/>
              </a:spcAft>
              <a:buSzPts val="1200"/>
              <a:buChar char="➔"/>
            </a:pPr>
            <a:r>
              <a:rPr lang="en-GB" sz="1200"/>
              <a:t>Impact of Event Scale – Revised (IES-R)</a:t>
            </a:r>
            <a:endParaRPr sz="1200"/>
          </a:p>
          <a:p>
            <a:pPr marL="457200" lvl="0" indent="-304800" algn="l" rtl="0">
              <a:lnSpc>
                <a:spcPct val="73333"/>
              </a:lnSpc>
              <a:spcBef>
                <a:spcPts val="0"/>
              </a:spcBef>
              <a:spcAft>
                <a:spcPts val="0"/>
              </a:spcAft>
              <a:buSzPts val="1200"/>
              <a:buChar char="➔"/>
            </a:pPr>
            <a:r>
              <a:rPr lang="en-GB" sz="1200"/>
              <a:t>Mississippi Scale for Combat-related PTSD (MISS or M-PTSD)</a:t>
            </a:r>
            <a:endParaRPr sz="1200"/>
          </a:p>
          <a:p>
            <a:pPr marL="457200" lvl="0" indent="-304800" algn="l" rtl="0">
              <a:lnSpc>
                <a:spcPct val="73333"/>
              </a:lnSpc>
              <a:spcBef>
                <a:spcPts val="0"/>
              </a:spcBef>
              <a:spcAft>
                <a:spcPts val="0"/>
              </a:spcAft>
              <a:buSzPts val="1200"/>
              <a:buChar char="➔"/>
            </a:pPr>
            <a:r>
              <a:rPr lang="en-GB" sz="1200"/>
              <a:t>Modified PTSD Symptom Scale (MPSS-SR)</a:t>
            </a:r>
            <a:endParaRPr sz="1200"/>
          </a:p>
          <a:p>
            <a:pPr marL="457200" lvl="0" indent="-304800" algn="l" rtl="0">
              <a:lnSpc>
                <a:spcPct val="73333"/>
              </a:lnSpc>
              <a:spcBef>
                <a:spcPts val="0"/>
              </a:spcBef>
              <a:spcAft>
                <a:spcPts val="0"/>
              </a:spcAft>
              <a:buSzPts val="1200"/>
              <a:buChar char="➔"/>
            </a:pPr>
            <a:r>
              <a:rPr lang="en-GB" sz="1200" u="sng">
                <a:solidFill>
                  <a:schemeClr val="accent5"/>
                </a:solidFill>
                <a:hlinkClick r:id="rId7"/>
              </a:rPr>
              <a:t>Post Traumatic Stress Disorders Checklist (PCL-5)</a:t>
            </a:r>
            <a:endParaRPr sz="1200"/>
          </a:p>
          <a:p>
            <a:pPr marL="457200" lvl="0" indent="-304800" algn="l" rtl="0">
              <a:lnSpc>
                <a:spcPct val="73333"/>
              </a:lnSpc>
              <a:spcBef>
                <a:spcPts val="0"/>
              </a:spcBef>
              <a:spcAft>
                <a:spcPts val="0"/>
              </a:spcAft>
              <a:buSzPts val="1200"/>
              <a:buChar char="➔"/>
            </a:pPr>
            <a:r>
              <a:rPr lang="en-GB" sz="1200"/>
              <a:t>PTSD Symptom Scale Self-Report Version (PSS-SR)</a:t>
            </a:r>
            <a:endParaRPr sz="1200"/>
          </a:p>
          <a:p>
            <a:pPr marL="457200" lvl="0" indent="-304800" algn="l" rtl="0">
              <a:lnSpc>
                <a:spcPct val="73333"/>
              </a:lnSpc>
              <a:spcBef>
                <a:spcPts val="0"/>
              </a:spcBef>
              <a:spcAft>
                <a:spcPts val="0"/>
              </a:spcAft>
              <a:buSzPts val="1200"/>
              <a:buChar char="➔"/>
            </a:pPr>
            <a:r>
              <a:rPr lang="en-GB" sz="1200"/>
              <a:t>Short PTSD Rating Interview (SPRINT)</a:t>
            </a:r>
            <a:endParaRPr sz="1200"/>
          </a:p>
          <a:p>
            <a:pPr marL="457200" lvl="0" indent="-304800" algn="l" rtl="0">
              <a:lnSpc>
                <a:spcPct val="73333"/>
              </a:lnSpc>
              <a:spcBef>
                <a:spcPts val="0"/>
              </a:spcBef>
              <a:spcAft>
                <a:spcPts val="0"/>
              </a:spcAft>
              <a:buSzPts val="1200"/>
              <a:buChar char="➔"/>
            </a:pPr>
            <a:r>
              <a:rPr lang="en-GB" sz="1200"/>
              <a:t>Acute Stress Disorder Scale (ASDS)</a:t>
            </a:r>
            <a:endParaRPr sz="1200"/>
          </a:p>
          <a:p>
            <a:pPr marL="0" lvl="0" indent="0" algn="l" rtl="0">
              <a:spcBef>
                <a:spcPts val="0"/>
              </a:spcBef>
              <a:spcAft>
                <a:spcPts val="1600"/>
              </a:spcAft>
              <a:buNone/>
            </a:pPr>
            <a:endParaRPr/>
          </a:p>
        </p:txBody>
      </p:sp>
      <p:sp>
        <p:nvSpPr>
          <p:cNvPr id="283" name="Google Shape;283;p48"/>
          <p:cNvSpPr txBox="1">
            <a:spLocks noGrp="1"/>
          </p:cNvSpPr>
          <p:nvPr>
            <p:ph type="body" idx="2"/>
          </p:nvPr>
        </p:nvSpPr>
        <p:spPr>
          <a:xfrm>
            <a:off x="4669450" y="1093850"/>
            <a:ext cx="44745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GB" sz="1200" b="1"/>
              <a:t>Clinician-Administered Interviews:</a:t>
            </a:r>
            <a:endParaRPr sz="1200" b="1"/>
          </a:p>
          <a:p>
            <a:pPr marL="457200" lvl="0" indent="-304800" algn="l" rtl="0">
              <a:lnSpc>
                <a:spcPct val="120000"/>
              </a:lnSpc>
              <a:spcBef>
                <a:spcPts val="0"/>
              </a:spcBef>
              <a:spcAft>
                <a:spcPts val="0"/>
              </a:spcAft>
              <a:buSzPts val="1200"/>
              <a:buChar char="➔"/>
            </a:pPr>
            <a:r>
              <a:rPr lang="en-GB" sz="1200">
                <a:highlight>
                  <a:srgbClr val="FFFF00"/>
                </a:highlight>
              </a:rPr>
              <a:t>Clinician-Administered PTSD Scale for DSM-5 (CAPS-5)</a:t>
            </a:r>
            <a:endParaRPr sz="1200">
              <a:highlight>
                <a:srgbClr val="FFFF00"/>
              </a:highlight>
            </a:endParaRPr>
          </a:p>
          <a:p>
            <a:pPr marL="457200" lvl="0" indent="-304800" algn="l" rtl="0">
              <a:lnSpc>
                <a:spcPct val="77647"/>
              </a:lnSpc>
              <a:spcBef>
                <a:spcPts val="0"/>
              </a:spcBef>
              <a:spcAft>
                <a:spcPts val="0"/>
              </a:spcAft>
              <a:buSzPts val="1200"/>
              <a:buChar char="➔"/>
            </a:pPr>
            <a:r>
              <a:rPr lang="en-GB" sz="1200">
                <a:highlight>
                  <a:srgbClr val="FFFF00"/>
                </a:highlight>
              </a:rPr>
              <a:t>PTSD Symptom Scale Interview (PSS-I and PSS-I-5)</a:t>
            </a:r>
            <a:endParaRPr sz="1200">
              <a:highlight>
                <a:srgbClr val="FFFF00"/>
              </a:highlight>
            </a:endParaRPr>
          </a:p>
          <a:p>
            <a:pPr marL="457200" lvl="0" indent="-304800" algn="l" rtl="0">
              <a:lnSpc>
                <a:spcPct val="73333"/>
              </a:lnSpc>
              <a:spcBef>
                <a:spcPts val="0"/>
              </a:spcBef>
              <a:spcAft>
                <a:spcPts val="0"/>
              </a:spcAft>
              <a:buSzPts val="1200"/>
              <a:buChar char="➔"/>
            </a:pPr>
            <a:r>
              <a:rPr lang="en-GB" sz="1200">
                <a:highlight>
                  <a:srgbClr val="FFFF00"/>
                </a:highlight>
              </a:rPr>
              <a:t>Structured Clinical Interview; PTSD Module (SCID PTSD Module)</a:t>
            </a:r>
            <a:endParaRPr sz="1200">
              <a:highlight>
                <a:srgbClr val="FFFF00"/>
              </a:highlight>
            </a:endParaRPr>
          </a:p>
          <a:p>
            <a:pPr marL="457200" lvl="0" indent="-304800" algn="l" rtl="0">
              <a:lnSpc>
                <a:spcPct val="73333"/>
              </a:lnSpc>
              <a:spcBef>
                <a:spcPts val="0"/>
              </a:spcBef>
              <a:spcAft>
                <a:spcPts val="0"/>
              </a:spcAft>
              <a:buSzPts val="1200"/>
              <a:buChar char="➔"/>
            </a:pPr>
            <a:r>
              <a:rPr lang="en-GB" sz="1200">
                <a:highlight>
                  <a:srgbClr val="FFFF00"/>
                </a:highlight>
              </a:rPr>
              <a:t>Structured Interview for PTSD (SIP or SI-PTSD)</a:t>
            </a:r>
            <a:endParaRPr sz="1200">
              <a:highlight>
                <a:srgbClr val="FFFF00"/>
              </a:highlight>
            </a:endParaRPr>
          </a:p>
          <a:p>
            <a:pPr marL="457200" lvl="0" indent="-304800" algn="l" rtl="0">
              <a:lnSpc>
                <a:spcPct val="73333"/>
              </a:lnSpc>
              <a:spcBef>
                <a:spcPts val="0"/>
              </a:spcBef>
              <a:spcAft>
                <a:spcPts val="0"/>
              </a:spcAft>
              <a:buSzPts val="1200"/>
              <a:buChar char="➔"/>
            </a:pPr>
            <a:r>
              <a:rPr lang="en-GB" sz="1200"/>
              <a:t>Treatment-Outcome Posttraumatic Stress Disorder Scale (TOP-8)</a:t>
            </a:r>
            <a:endParaRPr sz="1200"/>
          </a:p>
          <a:p>
            <a:pPr marL="457200" lvl="0" indent="-304800" algn="l" rtl="0">
              <a:lnSpc>
                <a:spcPct val="73333"/>
              </a:lnSpc>
              <a:spcBef>
                <a:spcPts val="0"/>
              </a:spcBef>
              <a:spcAft>
                <a:spcPts val="0"/>
              </a:spcAft>
              <a:buSzPts val="1200"/>
              <a:buChar char="➔"/>
            </a:pPr>
            <a:r>
              <a:rPr lang="en-GB" sz="1200"/>
              <a:t>APA Cultural Assessment</a:t>
            </a:r>
            <a:endParaRPr sz="1200"/>
          </a:p>
          <a:p>
            <a:pPr marL="457200" lvl="0" indent="-304800" algn="l" rtl="0">
              <a:lnSpc>
                <a:spcPct val="73333"/>
              </a:lnSpc>
              <a:spcBef>
                <a:spcPts val="0"/>
              </a:spcBef>
              <a:spcAft>
                <a:spcPts val="0"/>
              </a:spcAft>
              <a:buSzPts val="1200"/>
              <a:buChar char="➔"/>
            </a:pPr>
            <a:r>
              <a:rPr lang="en-GB" sz="1200"/>
              <a:t>Acute Stress Disorder Structured Interview (ASDI) </a:t>
            </a:r>
            <a:endParaRPr sz="1200"/>
          </a:p>
          <a:p>
            <a:pPr marL="0" lvl="0" indent="0" algn="l" rtl="0">
              <a:lnSpc>
                <a:spcPct val="73333"/>
              </a:lnSpc>
              <a:spcBef>
                <a:spcPts val="0"/>
              </a:spcBef>
              <a:spcAft>
                <a:spcPts val="0"/>
              </a:spcAft>
              <a:buNone/>
            </a:pPr>
            <a:endParaRPr sz="1200"/>
          </a:p>
          <a:p>
            <a:pPr marL="0" lvl="0" indent="0" algn="l" rtl="0">
              <a:lnSpc>
                <a:spcPct val="73333"/>
              </a:lnSpc>
              <a:spcBef>
                <a:spcPts val="0"/>
              </a:spcBef>
              <a:spcAft>
                <a:spcPts val="0"/>
              </a:spcAft>
              <a:buNone/>
            </a:pPr>
            <a:r>
              <a:rPr lang="en-GB" sz="1200" b="1"/>
              <a:t>Other Resources:</a:t>
            </a:r>
            <a:endParaRPr sz="1200" b="1"/>
          </a:p>
          <a:p>
            <a:pPr marL="457200" lvl="0" indent="-304800" algn="l" rtl="0">
              <a:spcBef>
                <a:spcPts val="0"/>
              </a:spcBef>
              <a:spcAft>
                <a:spcPts val="0"/>
              </a:spcAft>
              <a:buSzPts val="1200"/>
              <a:buChar char="➔"/>
            </a:pPr>
            <a:r>
              <a:rPr lang="en-GB" sz="1200" u="sng">
                <a:solidFill>
                  <a:schemeClr val="hlink"/>
                </a:solidFill>
                <a:hlinkClick r:id="rId8"/>
              </a:rPr>
              <a:t>Trauma Informed Positive Behavior Support</a:t>
            </a:r>
            <a:r>
              <a:rPr lang="en-GB" sz="1200"/>
              <a:t> (trauma course and toolkits) </a:t>
            </a:r>
            <a:endParaRPr sz="1200"/>
          </a:p>
          <a:p>
            <a:pPr marL="457200" lvl="0" indent="-304800" algn="l" rtl="0">
              <a:spcBef>
                <a:spcPts val="0"/>
              </a:spcBef>
              <a:spcAft>
                <a:spcPts val="0"/>
              </a:spcAft>
              <a:buSzPts val="1200"/>
              <a:buChar char="➔"/>
            </a:pPr>
            <a:r>
              <a:rPr lang="en-GB" sz="1200" u="sng">
                <a:solidFill>
                  <a:schemeClr val="hlink"/>
                </a:solidFill>
                <a:hlinkClick r:id="rId9"/>
              </a:rPr>
              <a:t>Language Line</a:t>
            </a:r>
            <a:r>
              <a:rPr lang="en-GB" sz="1200"/>
              <a:t> (translation services)</a:t>
            </a:r>
            <a:endParaRPr sz="1200"/>
          </a:p>
          <a:p>
            <a:pPr marL="457200" lvl="0" indent="-304800" algn="l" rtl="0">
              <a:spcBef>
                <a:spcPts val="0"/>
              </a:spcBef>
              <a:spcAft>
                <a:spcPts val="0"/>
              </a:spcAft>
              <a:buSzPts val="1200"/>
              <a:buChar char="➔"/>
            </a:pPr>
            <a:r>
              <a:rPr lang="en-GB" sz="1200" u="sng">
                <a:solidFill>
                  <a:schemeClr val="accent5"/>
                </a:solidFill>
                <a:hlinkClick r:id="rId10"/>
              </a:rPr>
              <a:t>Canadian Mental Health Association (CMHA)</a:t>
            </a:r>
            <a:endParaRPr sz="1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287"/>
        <p:cNvGrpSpPr/>
        <p:nvPr/>
      </p:nvGrpSpPr>
      <p:grpSpPr>
        <a:xfrm>
          <a:off x="0" y="0"/>
          <a:ext cx="0" cy="0"/>
          <a:chOff x="0" y="0"/>
          <a:chExt cx="0" cy="0"/>
        </a:xfrm>
      </p:grpSpPr>
      <p:sp>
        <p:nvSpPr>
          <p:cNvPr id="288" name="Google Shape;288;p49"/>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Diagnosing PTSD Tedx by Margot Taylor</a:t>
            </a:r>
            <a:endParaRPr/>
          </a:p>
        </p:txBody>
      </p:sp>
      <p:pic>
        <p:nvPicPr>
          <p:cNvPr id="289" name="Google Shape;289;p49" descr="This talk was given at a local TEDx event, produced independently of the TED Conferences. World-renowned researcher Dr. Margot Taylor and her research team were asked by the Canadian Armed Forces to see if they could develop a method to diagnose Post Traumatic Stress Disorder. In this important talk, Dr. Taylor shares her experience in undertaking this groundbreaking discovery while sharing some key insights around the importance of asking difficult questions to challenge our current ways of thinking. &#10;&#10;&#10;Dr. Margot Taylor is the Director for Functional Neuroimaging and Diagnostic Imaging at The Hospital for Sick Children. Her research focus has always been on the brain, with an emphasis on brain function. Her current work investigates the neural bases of cognitive development and frontal lobe functions. Her research determines the temporal and spatial properties of the development of frontal lobe functions, such as working memory, inhibition and mental flexibility, and how these cognitive skills are impacted by neurodevelopmental or traumatic events. &#10;&#10;&#10;About TEDx, x = independently organized event In the spirit of ideas worth spreading, TEDx is a program of local, self-organized events that bring people together to share a TED-like experience. At a TEDx event, TEDTalks video and live speakers combine to spark deep discussion and connection in a small group. These local, self-organized events are branded TEDx, where x = independently organized TED event. The TED Conference provides general guidance for the TEDx program, but individual TEDx events are self-organized.* (*Subject to certain rules and regulations)" title="Seeing invisible injury -- diagnosing PTSD | Margot Taylor | TEDxToronto">
            <a:hlinkClick r:id="rId3"/>
          </p:cNvPr>
          <p:cNvPicPr preferRelativeResize="0"/>
          <p:nvPr/>
        </p:nvPicPr>
        <p:blipFill>
          <a:blip r:embed="rId4">
            <a:alphaModFix/>
          </a:blip>
          <a:stretch>
            <a:fillRect/>
          </a:stretch>
        </p:blipFill>
        <p:spPr>
          <a:xfrm>
            <a:off x="2286000" y="1264650"/>
            <a:ext cx="4572000" cy="3429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293"/>
        <p:cNvGrpSpPr/>
        <p:nvPr/>
      </p:nvGrpSpPr>
      <p:grpSpPr>
        <a:xfrm>
          <a:off x="0" y="0"/>
          <a:ext cx="0" cy="0"/>
          <a:chOff x="0" y="0"/>
          <a:chExt cx="0" cy="0"/>
        </a:xfrm>
      </p:grpSpPr>
      <p:sp>
        <p:nvSpPr>
          <p:cNvPr id="294" name="Google Shape;294;p50"/>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Evidence-Based Treatment Approaches</a:t>
            </a:r>
            <a:endParaRPr/>
          </a:p>
        </p:txBody>
      </p:sp>
      <p:sp>
        <p:nvSpPr>
          <p:cNvPr id="295" name="Google Shape;295;p50"/>
          <p:cNvSpPr txBox="1">
            <a:spLocks noGrp="1"/>
          </p:cNvSpPr>
          <p:nvPr>
            <p:ph type="body" idx="1"/>
          </p:nvPr>
        </p:nvSpPr>
        <p:spPr>
          <a:xfrm>
            <a:off x="311700" y="103472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Prevention of Maltreatment:</a:t>
            </a:r>
            <a:r>
              <a:rPr lang="en-GB"/>
              <a:t> family/social support and child’s temperament (build on protective factors; Duty to Report). </a:t>
            </a:r>
            <a:endParaRPr/>
          </a:p>
          <a:p>
            <a:pPr marL="457200" lvl="0" indent="-317500" algn="l" rtl="0">
              <a:spcBef>
                <a:spcPts val="1600"/>
              </a:spcBef>
              <a:spcAft>
                <a:spcPts val="0"/>
              </a:spcAft>
              <a:buSzPts val="1400"/>
              <a:buChar char="➔"/>
            </a:pPr>
            <a:r>
              <a:rPr lang="en-GB" b="1"/>
              <a:t>Parenting Skills and Training</a:t>
            </a:r>
            <a:r>
              <a:rPr lang="en-GB"/>
              <a:t>: emphasize need for safety, understanding, and emotional expression (Triple P Program and Project SafeCare) </a:t>
            </a:r>
            <a:endParaRPr/>
          </a:p>
          <a:p>
            <a:pPr marL="0" lvl="0" indent="0" algn="l" rtl="0">
              <a:spcBef>
                <a:spcPts val="1600"/>
              </a:spcBef>
              <a:spcAft>
                <a:spcPts val="0"/>
              </a:spcAft>
              <a:buNone/>
            </a:pPr>
            <a:r>
              <a:rPr lang="en-GB" b="1"/>
              <a:t>Trauma-Focused Cognitive Behavioral Therapy (TF-CBT): </a:t>
            </a:r>
            <a:r>
              <a:rPr lang="en-GB"/>
              <a:t>a combination of </a:t>
            </a:r>
            <a:r>
              <a:rPr lang="en-GB" b="1"/>
              <a:t>exposure therapy </a:t>
            </a:r>
            <a:r>
              <a:rPr lang="en-GB"/>
              <a:t>and </a:t>
            </a:r>
            <a:r>
              <a:rPr lang="en-GB" b="1"/>
              <a:t>skill building/coherent narrative building</a:t>
            </a:r>
            <a:r>
              <a:rPr lang="en-GB"/>
              <a:t>. Often used for children who have been sexually abused and their non-abusive caregiver for support. Includes </a:t>
            </a:r>
            <a:r>
              <a:rPr lang="en-GB" b="1"/>
              <a:t>stress management </a:t>
            </a:r>
            <a:r>
              <a:rPr lang="en-GB"/>
              <a:t>and</a:t>
            </a:r>
            <a:r>
              <a:rPr lang="en-GB" b="1"/>
              <a:t> relaxation skills. </a:t>
            </a:r>
            <a:endParaRPr b="1"/>
          </a:p>
          <a:p>
            <a:pPr marL="457200" lvl="0" indent="-317500" algn="l" rtl="0">
              <a:spcBef>
                <a:spcPts val="1600"/>
              </a:spcBef>
              <a:spcAft>
                <a:spcPts val="0"/>
              </a:spcAft>
              <a:buSzPts val="1400"/>
              <a:buChar char="➔"/>
            </a:pPr>
            <a:r>
              <a:rPr lang="en-GB" b="1"/>
              <a:t>Psychological First Aid (PFA): </a:t>
            </a:r>
            <a:r>
              <a:rPr lang="en-GB"/>
              <a:t>secondary victims to address post-disaster reactions </a:t>
            </a:r>
            <a:endParaRPr/>
          </a:p>
          <a:p>
            <a:pPr marL="457200" lvl="0" indent="-317500" algn="l" rtl="0">
              <a:spcBef>
                <a:spcPts val="0"/>
              </a:spcBef>
              <a:spcAft>
                <a:spcPts val="0"/>
              </a:spcAft>
              <a:buSzPts val="1400"/>
              <a:buChar char="➔"/>
            </a:pPr>
            <a:r>
              <a:rPr lang="en-GB" b="1"/>
              <a:t>In-depth Psychological Interventions: </a:t>
            </a:r>
            <a:r>
              <a:rPr lang="en-GB"/>
              <a:t>such as </a:t>
            </a:r>
            <a:r>
              <a:rPr lang="en-GB" b="1"/>
              <a:t>Grief and Trauma Intervention for Children (GTI)</a:t>
            </a:r>
            <a:r>
              <a:rPr lang="en-GB"/>
              <a:t> to discuss, question, and work through anger and guilt via </a:t>
            </a:r>
            <a:r>
              <a:rPr lang="en-GB" b="1"/>
              <a:t>narrative therapy</a:t>
            </a:r>
            <a:r>
              <a:rPr lang="en-GB"/>
              <a:t> (drawing, discussing, writing). </a:t>
            </a:r>
            <a:endParaRPr/>
          </a:p>
          <a:p>
            <a:pPr marL="0" lvl="0" indent="0" algn="l" rtl="0">
              <a:spcBef>
                <a:spcPts val="1600"/>
              </a:spcBef>
              <a:spcAft>
                <a:spcPts val="160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299"/>
        <p:cNvGrpSpPr/>
        <p:nvPr/>
      </p:nvGrpSpPr>
      <p:grpSpPr>
        <a:xfrm>
          <a:off x="0" y="0"/>
          <a:ext cx="0" cy="0"/>
          <a:chOff x="0" y="0"/>
          <a:chExt cx="0" cy="0"/>
        </a:xfrm>
      </p:grpSpPr>
      <p:sp>
        <p:nvSpPr>
          <p:cNvPr id="300" name="Google Shape;300;p51"/>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Evidence-Based Treatment Approaches: TF-CBT</a:t>
            </a:r>
            <a:endParaRPr/>
          </a:p>
        </p:txBody>
      </p:sp>
      <p:sp>
        <p:nvSpPr>
          <p:cNvPr id="301" name="Google Shape;301;p51"/>
          <p:cNvSpPr txBox="1">
            <a:spLocks noGrp="1"/>
          </p:cNvSpPr>
          <p:nvPr>
            <p:ph type="body" idx="1"/>
          </p:nvPr>
        </p:nvSpPr>
        <p:spPr>
          <a:xfrm>
            <a:off x="311700" y="1093850"/>
            <a:ext cx="85206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b="1"/>
              <a:t>Intended for children ages 3-18 with primary trauma symptoms </a:t>
            </a:r>
            <a:r>
              <a:rPr lang="en-GB"/>
              <a:t>(e.g., PTSD, depression, anxiety, shame, cognitive distortions).</a:t>
            </a:r>
            <a:endParaRPr/>
          </a:p>
          <a:p>
            <a:pPr marL="457200" lvl="0" indent="-317500" algn="l" rtl="0">
              <a:spcBef>
                <a:spcPts val="0"/>
              </a:spcBef>
              <a:spcAft>
                <a:spcPts val="0"/>
              </a:spcAft>
              <a:buSzPts val="1400"/>
              <a:buChar char="➔"/>
            </a:pPr>
            <a:r>
              <a:rPr lang="en-GB" b="1"/>
              <a:t>Hybrid model: </a:t>
            </a:r>
            <a:r>
              <a:rPr lang="en-GB"/>
              <a:t>cognitive-behavioral, attachment, family, humanistic, and psychodynamic therapy principles.</a:t>
            </a:r>
            <a:endParaRPr/>
          </a:p>
          <a:p>
            <a:pPr marL="457200" lvl="0" indent="-317500" algn="l" rtl="0">
              <a:spcBef>
                <a:spcPts val="0"/>
              </a:spcBef>
              <a:spcAft>
                <a:spcPts val="0"/>
              </a:spcAft>
              <a:buSzPts val="1400"/>
              <a:buChar char="➔"/>
            </a:pPr>
            <a:r>
              <a:rPr lang="en-GB" b="1"/>
              <a:t>Up to 80-90% remission rates of PTSD diagnoses</a:t>
            </a:r>
            <a:r>
              <a:rPr lang="en-GB"/>
              <a:t> - getting supports due to cost and fidelity to program/parent involvement can be challenges</a:t>
            </a:r>
            <a:endParaRPr/>
          </a:p>
          <a:p>
            <a:pPr marL="457200" lvl="0" indent="-317500" algn="l" rtl="0">
              <a:spcBef>
                <a:spcPts val="0"/>
              </a:spcBef>
              <a:spcAft>
                <a:spcPts val="0"/>
              </a:spcAft>
              <a:buSzPts val="1400"/>
              <a:buChar char="➔"/>
            </a:pPr>
            <a:r>
              <a:rPr lang="en-GB" b="1"/>
              <a:t>P - </a:t>
            </a:r>
            <a:r>
              <a:rPr lang="en-GB"/>
              <a:t>psychoeducational/parenting skills</a:t>
            </a:r>
            <a:endParaRPr/>
          </a:p>
          <a:p>
            <a:pPr marL="457200" lvl="0" indent="-317500" algn="l" rtl="0">
              <a:spcBef>
                <a:spcPts val="0"/>
              </a:spcBef>
              <a:spcAft>
                <a:spcPts val="0"/>
              </a:spcAft>
              <a:buSzPts val="1400"/>
              <a:buChar char="➔"/>
            </a:pPr>
            <a:r>
              <a:rPr lang="en-GB" b="1"/>
              <a:t>R - </a:t>
            </a:r>
            <a:r>
              <a:rPr lang="en-GB"/>
              <a:t>relaxation skills (stress management)</a:t>
            </a:r>
            <a:endParaRPr/>
          </a:p>
          <a:p>
            <a:pPr marL="457200" lvl="0" indent="-317500" algn="l" rtl="0">
              <a:spcBef>
                <a:spcPts val="0"/>
              </a:spcBef>
              <a:spcAft>
                <a:spcPts val="0"/>
              </a:spcAft>
              <a:buSzPts val="1400"/>
              <a:buChar char="➔"/>
            </a:pPr>
            <a:r>
              <a:rPr lang="en-GB" b="1"/>
              <a:t>A - </a:t>
            </a:r>
            <a:r>
              <a:rPr lang="en-GB"/>
              <a:t>affected expression and modulation skills</a:t>
            </a:r>
            <a:endParaRPr/>
          </a:p>
          <a:p>
            <a:pPr marL="457200" lvl="0" indent="-317500" algn="l" rtl="0">
              <a:spcBef>
                <a:spcPts val="0"/>
              </a:spcBef>
              <a:spcAft>
                <a:spcPts val="0"/>
              </a:spcAft>
              <a:buSzPts val="1400"/>
              <a:buChar char="➔"/>
            </a:pPr>
            <a:r>
              <a:rPr lang="en-GB" b="1"/>
              <a:t>C - </a:t>
            </a:r>
            <a:r>
              <a:rPr lang="en-GB"/>
              <a:t>cognitive coping skills (regulation skills)</a:t>
            </a:r>
            <a:endParaRPr/>
          </a:p>
          <a:p>
            <a:pPr marL="457200" lvl="0" indent="-317500" algn="l" rtl="0">
              <a:spcBef>
                <a:spcPts val="0"/>
              </a:spcBef>
              <a:spcAft>
                <a:spcPts val="0"/>
              </a:spcAft>
              <a:buSzPts val="1400"/>
              <a:buChar char="➔"/>
            </a:pPr>
            <a:r>
              <a:rPr lang="en-GB" b="1"/>
              <a:t>T </a:t>
            </a:r>
            <a:r>
              <a:rPr lang="en-GB"/>
              <a:t>- trauma narration and cognitive processing of traumatic experiences</a:t>
            </a:r>
            <a:endParaRPr/>
          </a:p>
          <a:p>
            <a:pPr marL="457200" lvl="0" indent="-317500" algn="l" rtl="0">
              <a:spcBef>
                <a:spcPts val="0"/>
              </a:spcBef>
              <a:spcAft>
                <a:spcPts val="0"/>
              </a:spcAft>
              <a:buSzPts val="1400"/>
              <a:buChar char="➔"/>
            </a:pPr>
            <a:r>
              <a:rPr lang="en-GB" b="1"/>
              <a:t>I - </a:t>
            </a:r>
            <a:r>
              <a:rPr lang="en-GB"/>
              <a:t>in vivo mastery of trauma reminders (work on avoidance)</a:t>
            </a:r>
            <a:endParaRPr/>
          </a:p>
          <a:p>
            <a:pPr marL="457200" lvl="0" indent="-317500" algn="l" rtl="0">
              <a:spcBef>
                <a:spcPts val="0"/>
              </a:spcBef>
              <a:spcAft>
                <a:spcPts val="0"/>
              </a:spcAft>
              <a:buSzPts val="1400"/>
              <a:buChar char="➔"/>
            </a:pPr>
            <a:r>
              <a:rPr lang="en-GB" b="1"/>
              <a:t>C - </a:t>
            </a:r>
            <a:r>
              <a:rPr lang="en-GB"/>
              <a:t>conjoint child-parent sessions</a:t>
            </a:r>
            <a:endParaRPr/>
          </a:p>
          <a:p>
            <a:pPr marL="457200" lvl="0" indent="-317500" algn="l" rtl="0">
              <a:spcBef>
                <a:spcPts val="0"/>
              </a:spcBef>
              <a:spcAft>
                <a:spcPts val="0"/>
              </a:spcAft>
              <a:buSzPts val="1400"/>
              <a:buChar char="➔"/>
            </a:pPr>
            <a:r>
              <a:rPr lang="en-GB" b="1"/>
              <a:t>E - </a:t>
            </a:r>
            <a:r>
              <a:rPr lang="en-GB"/>
              <a:t>enhancing safety and future developmental trajectory (parental support)</a:t>
            </a:r>
            <a:endParaRPr/>
          </a:p>
          <a:p>
            <a:pPr marL="0" lvl="0" indent="0" algn="l" rtl="0">
              <a:spcBef>
                <a:spcPts val="1600"/>
              </a:spcBef>
              <a:spcAft>
                <a:spcPts val="1600"/>
              </a:spcAft>
              <a:buNone/>
            </a:pPr>
            <a:endParaRPr/>
          </a:p>
        </p:txBody>
      </p:sp>
      <p:sp>
        <p:nvSpPr>
          <p:cNvPr id="302" name="Google Shape;302;p51"/>
          <p:cNvSpPr txBox="1"/>
          <p:nvPr/>
        </p:nvSpPr>
        <p:spPr>
          <a:xfrm>
            <a:off x="5385000" y="4703700"/>
            <a:ext cx="3447300" cy="35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2"/>
                </a:solidFill>
                <a:latin typeface="Source Code Pro"/>
                <a:ea typeface="Source Code Pro"/>
                <a:cs typeface="Source Code Pro"/>
                <a:sym typeface="Source Code Pro"/>
              </a:rPr>
              <a:t>Weisz et al., 2017, p. 253-69.</a:t>
            </a:r>
            <a:endParaRPr>
              <a:solidFill>
                <a:schemeClr val="dk2"/>
              </a:solidFill>
              <a:latin typeface="Source Code Pro"/>
              <a:ea typeface="Source Code Pro"/>
              <a:cs typeface="Source Code Pro"/>
              <a:sym typeface="Source Code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Trauma- and Stressor-Related Disorders Overview</a:t>
            </a:r>
            <a:endParaRPr/>
          </a:p>
          <a:p>
            <a:pPr marL="0" lvl="0" indent="0" algn="l" rtl="0">
              <a:lnSpc>
                <a:spcPct val="115000"/>
              </a:lnSpc>
              <a:spcBef>
                <a:spcPts val="0"/>
              </a:spcBef>
              <a:spcAft>
                <a:spcPts val="0"/>
              </a:spcAft>
              <a:buNone/>
            </a:pPr>
            <a:endParaRPr sz="1700">
              <a:solidFill>
                <a:srgbClr val="000000"/>
              </a:solidFill>
              <a:latin typeface="Source Code Pro"/>
              <a:ea typeface="Source Code Pro"/>
              <a:cs typeface="Source Code Pro"/>
              <a:sym typeface="Source Code Pro"/>
            </a:endParaRPr>
          </a:p>
          <a:p>
            <a:pPr marL="0" lvl="0" indent="0" algn="l" rtl="0">
              <a:lnSpc>
                <a:spcPct val="115000"/>
              </a:lnSpc>
              <a:spcBef>
                <a:spcPts val="1600"/>
              </a:spcBef>
              <a:spcAft>
                <a:spcPts val="0"/>
              </a:spcAft>
              <a:buNone/>
            </a:pPr>
            <a:r>
              <a:rPr lang="en-GB" sz="1700" b="0">
                <a:solidFill>
                  <a:srgbClr val="000000"/>
                </a:solidFill>
                <a:latin typeface="Source Code Pro"/>
                <a:ea typeface="Source Code Pro"/>
                <a:cs typeface="Source Code Pro"/>
                <a:sym typeface="Source Code Pro"/>
              </a:rPr>
              <a:t> </a:t>
            </a:r>
            <a:endParaRPr sz="1700" b="0">
              <a:solidFill>
                <a:srgbClr val="000000"/>
              </a:solidFill>
              <a:latin typeface="Source Code Pro"/>
              <a:ea typeface="Source Code Pro"/>
              <a:cs typeface="Source Code Pro"/>
              <a:sym typeface="Source Code Pro"/>
            </a:endParaRPr>
          </a:p>
          <a:p>
            <a:pPr marL="0" lvl="0" indent="0" algn="l" rtl="0">
              <a:spcBef>
                <a:spcPts val="1600"/>
              </a:spcBef>
              <a:spcAft>
                <a:spcPts val="0"/>
              </a:spcAft>
              <a:buNone/>
            </a:pPr>
            <a:endParaRPr/>
          </a:p>
        </p:txBody>
      </p:sp>
      <p:sp>
        <p:nvSpPr>
          <p:cNvPr id="76" name="Google Shape;76;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i="1"/>
              <a:t>Brainstorm potential traumatic events with your partner. </a:t>
            </a:r>
            <a:endParaRPr i="1"/>
          </a:p>
        </p:txBody>
      </p:sp>
      <p:pic>
        <p:nvPicPr>
          <p:cNvPr id="77" name="Google Shape;77;p16"/>
          <p:cNvPicPr preferRelativeResize="0"/>
          <p:nvPr/>
        </p:nvPicPr>
        <p:blipFill>
          <a:blip r:embed="rId3">
            <a:alphaModFix/>
          </a:blip>
          <a:stretch>
            <a:fillRect/>
          </a:stretch>
        </p:blipFill>
        <p:spPr>
          <a:xfrm>
            <a:off x="2358582" y="2089725"/>
            <a:ext cx="4426824" cy="26883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306"/>
        <p:cNvGrpSpPr/>
        <p:nvPr/>
      </p:nvGrpSpPr>
      <p:grpSpPr>
        <a:xfrm>
          <a:off x="0" y="0"/>
          <a:ext cx="0" cy="0"/>
          <a:chOff x="0" y="0"/>
          <a:chExt cx="0" cy="0"/>
        </a:xfrm>
      </p:grpSpPr>
      <p:sp>
        <p:nvSpPr>
          <p:cNvPr id="307" name="Google Shape;307;p5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Evidence-Based Treatment Approaches</a:t>
            </a:r>
            <a:endParaRPr/>
          </a:p>
        </p:txBody>
      </p:sp>
      <p:sp>
        <p:nvSpPr>
          <p:cNvPr id="308" name="Google Shape;308;p5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09" name="Google Shape;309;p52"/>
          <p:cNvPicPr preferRelativeResize="0"/>
          <p:nvPr/>
        </p:nvPicPr>
        <p:blipFill>
          <a:blip r:embed="rId3">
            <a:alphaModFix/>
          </a:blip>
          <a:stretch>
            <a:fillRect/>
          </a:stretch>
        </p:blipFill>
        <p:spPr>
          <a:xfrm>
            <a:off x="0" y="1258"/>
            <a:ext cx="9144001" cy="5140990"/>
          </a:xfrm>
          <a:prstGeom prst="rect">
            <a:avLst/>
          </a:prstGeom>
          <a:noFill/>
          <a:ln>
            <a:noFill/>
          </a:ln>
        </p:spPr>
      </p:pic>
      <p:sp>
        <p:nvSpPr>
          <p:cNvPr id="310" name="Google Shape;310;p52"/>
          <p:cNvSpPr txBox="1"/>
          <p:nvPr/>
        </p:nvSpPr>
        <p:spPr>
          <a:xfrm>
            <a:off x="7118450" y="4703700"/>
            <a:ext cx="1685700" cy="2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Source Code Pro"/>
                <a:ea typeface="Source Code Pro"/>
                <a:cs typeface="Source Code Pro"/>
                <a:sym typeface="Source Code Pro"/>
              </a:rPr>
              <a:t>(Osmosis.org)</a:t>
            </a:r>
            <a:endParaRPr>
              <a:latin typeface="Source Code Pro"/>
              <a:ea typeface="Source Code Pro"/>
              <a:cs typeface="Source Code Pro"/>
              <a:sym typeface="Source Code Pr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0011"/>
        </a:solidFill>
        <a:effectLst/>
      </p:bgPr>
    </p:bg>
    <p:spTree>
      <p:nvGrpSpPr>
        <p:cNvPr id="1" name="Shape 334"/>
        <p:cNvGrpSpPr/>
        <p:nvPr/>
      </p:nvGrpSpPr>
      <p:grpSpPr>
        <a:xfrm>
          <a:off x="0" y="0"/>
          <a:ext cx="0" cy="0"/>
          <a:chOff x="0" y="0"/>
          <a:chExt cx="0" cy="0"/>
        </a:xfrm>
      </p:grpSpPr>
      <p:sp>
        <p:nvSpPr>
          <p:cNvPr id="335" name="Google Shape;335;p56"/>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600"/>
              <a:t>“No child - no matter how difficult to manage or how challenging to teach - ever deserves to be mistreated” - Mash &amp; Wolfe (2019, p. 418).</a:t>
            </a:r>
            <a:endParaRPr sz="3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339"/>
        <p:cNvGrpSpPr/>
        <p:nvPr/>
      </p:nvGrpSpPr>
      <p:grpSpPr>
        <a:xfrm>
          <a:off x="0" y="0"/>
          <a:ext cx="0" cy="0"/>
          <a:chOff x="0" y="0"/>
          <a:chExt cx="0" cy="0"/>
        </a:xfrm>
      </p:grpSpPr>
      <p:sp>
        <p:nvSpPr>
          <p:cNvPr id="340" name="Google Shape;340;p57"/>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Works Referenced</a:t>
            </a:r>
            <a:endParaRPr/>
          </a:p>
        </p:txBody>
      </p:sp>
      <p:sp>
        <p:nvSpPr>
          <p:cNvPr id="341" name="Google Shape;341;p57"/>
          <p:cNvSpPr txBox="1">
            <a:spLocks noGrp="1"/>
          </p:cNvSpPr>
          <p:nvPr>
            <p:ph type="body" idx="1"/>
          </p:nvPr>
        </p:nvSpPr>
        <p:spPr>
          <a:xfrm>
            <a:off x="311700" y="1208450"/>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GB" sz="1200"/>
              <a:t>American Psychological Association. (2009). Publication manual of the American Psychological Association (6th ed.). Washington, DC: Author.</a:t>
            </a:r>
            <a:endParaRPr sz="1200"/>
          </a:p>
          <a:p>
            <a:pPr marL="0" lvl="0" indent="0" algn="l" rtl="0">
              <a:lnSpc>
                <a:spcPct val="100000"/>
              </a:lnSpc>
              <a:spcBef>
                <a:spcPts val="1000"/>
              </a:spcBef>
              <a:spcAft>
                <a:spcPts val="0"/>
              </a:spcAft>
              <a:buNone/>
            </a:pPr>
            <a:r>
              <a:rPr lang="en-GB" sz="1200"/>
              <a:t>American Psychiatric Association. (2013). Diagnostic and statistical manual of mental disorders (5th ed.). Washington, DC: Author.</a:t>
            </a:r>
            <a:endParaRPr sz="1200"/>
          </a:p>
          <a:p>
            <a:pPr marL="0" lvl="0" indent="0" algn="l" rtl="0">
              <a:lnSpc>
                <a:spcPct val="100000"/>
              </a:lnSpc>
              <a:spcBef>
                <a:spcPts val="1000"/>
              </a:spcBef>
              <a:spcAft>
                <a:spcPts val="0"/>
              </a:spcAft>
              <a:buNone/>
            </a:pPr>
            <a:r>
              <a:rPr lang="en-GB" sz="1200"/>
              <a:t>Mash, E.J. &amp; Wolfe, D. A. (2019). Abnormal Child Psychology (7th Ed.). Belmont, CA: Wadsworth, Cengage Learning. </a:t>
            </a:r>
            <a:endParaRPr sz="1200"/>
          </a:p>
          <a:p>
            <a:pPr marL="0" lvl="0" indent="0" algn="l" rtl="0">
              <a:lnSpc>
                <a:spcPct val="100000"/>
              </a:lnSpc>
              <a:spcBef>
                <a:spcPts val="1000"/>
              </a:spcBef>
              <a:spcAft>
                <a:spcPts val="0"/>
              </a:spcAft>
              <a:buNone/>
            </a:pPr>
            <a:r>
              <a:rPr lang="en-GB" sz="1200"/>
              <a:t>Osmosis.org. (2016). Posttraumatic stress disorder (PTSD): Causes, symptoms, treatment &amp; pathology. Retrieved from: https://www.youtube.com/watch?v=hzSx4rMyVjI</a:t>
            </a:r>
            <a:endParaRPr sz="1200"/>
          </a:p>
          <a:p>
            <a:pPr marL="0" lvl="0" indent="0" algn="l" rtl="0">
              <a:lnSpc>
                <a:spcPct val="100000"/>
              </a:lnSpc>
              <a:spcBef>
                <a:spcPts val="1000"/>
              </a:spcBef>
              <a:spcAft>
                <a:spcPts val="0"/>
              </a:spcAft>
              <a:buNone/>
            </a:pPr>
            <a:r>
              <a:rPr lang="en-GB" sz="1200"/>
              <a:t>Weisz, J. &amp; Kazdin, A. (2017). Evidence-based Psychotherapies for Children and Adolescents (3rd ed.) New York, NY: The Guilford Press.</a:t>
            </a:r>
            <a:endParaRPr sz="1200"/>
          </a:p>
          <a:p>
            <a:pPr marL="0" marR="152400" lvl="0" indent="0" algn="l" rtl="0">
              <a:lnSpc>
                <a:spcPct val="100000"/>
              </a:lnSpc>
              <a:spcBef>
                <a:spcPts val="1000"/>
              </a:spcBef>
              <a:spcAft>
                <a:spcPts val="0"/>
              </a:spcAft>
              <a:buNone/>
            </a:pPr>
            <a:r>
              <a:rPr lang="en-GB" sz="1200"/>
              <a:t>Wilson, S., Guliani, H., Boichev, G. (2016). On the economics of post-traumatic stress disorder among first responders in Canada. </a:t>
            </a:r>
            <a:r>
              <a:rPr lang="en-GB" sz="1200" i="1"/>
              <a:t>Journal of Community Safety and Wellbeing, </a:t>
            </a:r>
            <a:r>
              <a:rPr lang="en-GB" sz="1200"/>
              <a:t>1(2), n.p. Retrieved from: https://journalcswb.ca/index.php/cswb/article/view/6/30</a:t>
            </a:r>
            <a:endParaRPr sz="1200"/>
          </a:p>
          <a:p>
            <a:pPr marL="0" lvl="0" indent="0" algn="l" rtl="0">
              <a:lnSpc>
                <a:spcPct val="100000"/>
              </a:lnSpc>
              <a:spcBef>
                <a:spcPts val="1000"/>
              </a:spcBef>
              <a:spcAft>
                <a:spcPts val="0"/>
              </a:spcAft>
              <a:buClr>
                <a:srgbClr val="000000"/>
              </a:buClr>
              <a:buSzPts val="1100"/>
              <a:buFont typeface="Arial"/>
              <a:buNone/>
            </a:pPr>
            <a:endParaRPr sz="1100">
              <a:solidFill>
                <a:srgbClr val="000000"/>
              </a:solidFill>
              <a:latin typeface="Arial"/>
              <a:ea typeface="Arial"/>
              <a:cs typeface="Arial"/>
              <a:sym typeface="Arial"/>
            </a:endParaRPr>
          </a:p>
          <a:p>
            <a:pPr marL="0" lvl="0" indent="0" algn="l" rtl="0">
              <a:spcBef>
                <a:spcPts val="0"/>
              </a:spcBef>
              <a:spcAft>
                <a:spcPts val="1600"/>
              </a:spcAft>
              <a:buNone/>
            </a:pPr>
            <a:r>
              <a:rPr lang="en-GB"/>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345"/>
        <p:cNvGrpSpPr/>
        <p:nvPr/>
      </p:nvGrpSpPr>
      <p:grpSpPr>
        <a:xfrm>
          <a:off x="0" y="0"/>
          <a:ext cx="0" cy="0"/>
          <a:chOff x="0" y="0"/>
          <a:chExt cx="0" cy="0"/>
        </a:xfrm>
      </p:grpSpPr>
      <p:pic>
        <p:nvPicPr>
          <p:cNvPr id="346" name="Google Shape;346;p5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1250750" y="802500"/>
            <a:ext cx="6843900" cy="36183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700">
              <a:solidFill>
                <a:srgbClr val="000000"/>
              </a:solidFill>
              <a:latin typeface="Source Code Pro"/>
              <a:ea typeface="Source Code Pro"/>
              <a:cs typeface="Source Code Pro"/>
              <a:sym typeface="Source Code Pro"/>
            </a:endParaRPr>
          </a:p>
          <a:p>
            <a:pPr marL="0" lvl="0" indent="0" algn="ctr" rtl="0">
              <a:lnSpc>
                <a:spcPct val="115000"/>
              </a:lnSpc>
              <a:spcBef>
                <a:spcPts val="1600"/>
              </a:spcBef>
              <a:spcAft>
                <a:spcPts val="0"/>
              </a:spcAft>
              <a:buNone/>
            </a:pPr>
            <a:endParaRPr sz="1700">
              <a:solidFill>
                <a:srgbClr val="000000"/>
              </a:solidFill>
              <a:latin typeface="Source Code Pro"/>
              <a:ea typeface="Source Code Pro"/>
              <a:cs typeface="Source Code Pro"/>
              <a:sym typeface="Source Code Pro"/>
            </a:endParaRPr>
          </a:p>
          <a:p>
            <a:pPr marL="0" lvl="0" indent="0" algn="ctr" rtl="0">
              <a:lnSpc>
                <a:spcPct val="115000"/>
              </a:lnSpc>
              <a:spcBef>
                <a:spcPts val="1600"/>
              </a:spcBef>
              <a:spcAft>
                <a:spcPts val="0"/>
              </a:spcAft>
              <a:buNone/>
            </a:pPr>
            <a:r>
              <a:rPr lang="en-GB" sz="1800">
                <a:solidFill>
                  <a:srgbClr val="000000"/>
                </a:solidFill>
                <a:latin typeface="Source Code Pro"/>
                <a:ea typeface="Source Code Pro"/>
                <a:cs typeface="Source Code Pro"/>
                <a:sym typeface="Source Code Pro"/>
              </a:rPr>
              <a:t>Trauma does not discriminate: </a:t>
            </a:r>
            <a:r>
              <a:rPr lang="en-GB" sz="1800" b="0">
                <a:solidFill>
                  <a:srgbClr val="000000"/>
                </a:solidFill>
                <a:latin typeface="Source Code Pro"/>
                <a:ea typeface="Source Code Pro"/>
                <a:cs typeface="Source Code Pro"/>
                <a:sym typeface="Source Code Pro"/>
              </a:rPr>
              <a:t>“in North America, before they reach adulthood, 1 in 4 girls and 1 in 20 boys experience sexual abuse or assault by an adult or peer... [and] each year about 1 in 10 children receives physical punishment by a parent or other caregiver harsh enough to put the child at risk of injury or harm. Each day in the United States more than 4 children - most of whom are under 4 years old - die at hands of their parents or caregivers.” </a:t>
            </a:r>
            <a:endParaRPr sz="1800" b="0">
              <a:solidFill>
                <a:srgbClr val="000000"/>
              </a:solidFill>
              <a:latin typeface="Source Code Pro"/>
              <a:ea typeface="Source Code Pro"/>
              <a:cs typeface="Source Code Pro"/>
              <a:sym typeface="Source Code Pro"/>
            </a:endParaRPr>
          </a:p>
          <a:p>
            <a:pPr marL="0" lvl="0" indent="0" algn="ctr" rtl="0">
              <a:lnSpc>
                <a:spcPct val="115000"/>
              </a:lnSpc>
              <a:spcBef>
                <a:spcPts val="1600"/>
              </a:spcBef>
              <a:spcAft>
                <a:spcPts val="0"/>
              </a:spcAft>
              <a:buNone/>
            </a:pPr>
            <a:r>
              <a:rPr lang="en-GB" sz="1700" b="0">
                <a:solidFill>
                  <a:srgbClr val="000000"/>
                </a:solidFill>
                <a:latin typeface="Source Code Pro"/>
                <a:ea typeface="Source Code Pro"/>
                <a:cs typeface="Source Code Pro"/>
                <a:sym typeface="Source Code Pro"/>
              </a:rPr>
              <a:t>                      (Mash &amp; Wolfe, 2019, p. 404). </a:t>
            </a:r>
            <a:endParaRPr sz="1700" b="0">
              <a:solidFill>
                <a:srgbClr val="000000"/>
              </a:solidFill>
              <a:latin typeface="Source Code Pro"/>
              <a:ea typeface="Source Code Pro"/>
              <a:cs typeface="Source Code Pro"/>
              <a:sym typeface="Source Code Pro"/>
            </a:endParaRPr>
          </a:p>
          <a:p>
            <a:pPr marL="0" lvl="0" indent="0" algn="ctr" rtl="0">
              <a:spcBef>
                <a:spcPts val="16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Posttraumatic Stress Disorder (PTSD) Video by Osmosis</a:t>
            </a:r>
            <a:endParaRPr/>
          </a:p>
        </p:txBody>
      </p:sp>
      <p:pic>
        <p:nvPicPr>
          <p:cNvPr id="88" name="Google Shape;88;p18" descr="What is posttraumatic stress disorder (PTSD)? PTSD's a type of mental health condition that can happen after experiencing a traumatic event. This video covers the definition, diagnostic criteria, associated biological factors, and symptoms of PTSD. Find more videos at http://osms.it/more.&#10;&#10;Hundreds of thousands of current &amp; future clinicians learn by Osmosis. We have unparalleled tools and materials to prepare you to succeed in school, on board exams, and as a future clinician. Sign up for a free trial at http://osms.it/more.&#10;&#10;Subscribe to our Youtube channel at http://osms.it/subscribe.  &#10;&#10;Get early access to our upcoming video releases, practice questions, giveaways, and more when you follow us on social media:&#10;Facebook: http://osms.it/facebook&#10;Twitter: http://osms.it/twitter&#10;Instagram: http://osms.it/instagram&#10;&#10;Our Vision: Everyone who cares for someone will learn by Osmosis.&#10;Our Mission: To empower the world’s clinicians and caregivers with the best learning experience possible. Learn more here: http://osms.it/mission&#10;&#10;Medical disclaimer: Knowledge Diffusion Inc (DBA Osmosis) does not provide medical advice. Osmosis and the content available on Osmosis's properties (Osmosis.org, YouTube, and other channels) do not provide a diagnosis or other recommendation for treatment and are not a substitute for the professional judgment of a healthcare professional in diagnosis and treatment of any person or animal. The determination of the need for medical services and the types of healthcare to be provided to a patient are decisions that should be made only by a physician or other licensed health care provider. Always seek the advice of a physician or other qualified healthcare provider with any questions you have regarding a medical condition." title="Posttraumatic stress disorder (PTSD) - causes, symptoms, treatment &amp; pathology">
            <a:hlinkClick r:id="rId3"/>
          </p:cNvPr>
          <p:cNvPicPr preferRelativeResize="0"/>
          <p:nvPr/>
        </p:nvPicPr>
        <p:blipFill>
          <a:blip r:embed="rId4">
            <a:alphaModFix/>
          </a:blip>
          <a:stretch>
            <a:fillRect/>
          </a:stretch>
        </p:blipFill>
        <p:spPr>
          <a:xfrm>
            <a:off x="2286000" y="1349100"/>
            <a:ext cx="4572000"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DSM-5 Criterion A: Posttraumatic Stress Disorder </a:t>
            </a:r>
            <a:endParaRPr/>
          </a:p>
        </p:txBody>
      </p:sp>
      <p:sp>
        <p:nvSpPr>
          <p:cNvPr id="94" name="Google Shape;94;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Criterion A: </a:t>
            </a:r>
            <a:r>
              <a:rPr lang="en-GB"/>
              <a:t>Exposure to actual or threatened death, serious injury, or sexual violence in </a:t>
            </a:r>
            <a:r>
              <a:rPr lang="en-GB" b="1"/>
              <a:t>one (or more) </a:t>
            </a:r>
            <a:r>
              <a:rPr lang="en-GB"/>
              <a:t>of the following ways:</a:t>
            </a:r>
            <a:endParaRPr/>
          </a:p>
          <a:p>
            <a:pPr marL="457200" lvl="0" indent="-317500" algn="l" rtl="0">
              <a:spcBef>
                <a:spcPts val="1600"/>
              </a:spcBef>
              <a:spcAft>
                <a:spcPts val="0"/>
              </a:spcAft>
              <a:buSzPts val="1400"/>
              <a:buAutoNum type="arabicPeriod"/>
            </a:pPr>
            <a:r>
              <a:rPr lang="en-GB" b="1"/>
              <a:t>Directly experiencing</a:t>
            </a:r>
            <a:r>
              <a:rPr lang="en-GB"/>
              <a:t> the traumatic event(s). </a:t>
            </a:r>
            <a:endParaRPr/>
          </a:p>
          <a:p>
            <a:pPr marL="457200" lvl="0" indent="-317500" algn="l" rtl="0">
              <a:spcBef>
                <a:spcPts val="0"/>
              </a:spcBef>
              <a:spcAft>
                <a:spcPts val="0"/>
              </a:spcAft>
              <a:buSzPts val="1400"/>
              <a:buAutoNum type="arabicPeriod"/>
            </a:pPr>
            <a:r>
              <a:rPr lang="en-GB" b="1"/>
              <a:t>Witnessing, in person,</a:t>
            </a:r>
            <a:r>
              <a:rPr lang="en-GB"/>
              <a:t> the event(s) as it occurred to others.          </a:t>
            </a:r>
            <a:r>
              <a:rPr lang="en-GB" b="1" i="1">
                <a:solidFill>
                  <a:srgbClr val="FF0011"/>
                </a:solidFill>
              </a:rPr>
              <a:t>Note: In ages 6 and under, focus is on primary caregivers and does not include events only witnessed electronically. </a:t>
            </a:r>
            <a:endParaRPr b="1" i="1">
              <a:solidFill>
                <a:srgbClr val="FF0011"/>
              </a:solidFill>
            </a:endParaRPr>
          </a:p>
          <a:p>
            <a:pPr marL="457200" lvl="0" indent="-317500" algn="l" rtl="0">
              <a:spcBef>
                <a:spcPts val="0"/>
              </a:spcBef>
              <a:spcAft>
                <a:spcPts val="0"/>
              </a:spcAft>
              <a:buSzPts val="1400"/>
              <a:buAutoNum type="arabicPeriod"/>
            </a:pPr>
            <a:r>
              <a:rPr lang="en-GB" b="1"/>
              <a:t>Learning</a:t>
            </a:r>
            <a:r>
              <a:rPr lang="en-GB"/>
              <a:t> </a:t>
            </a:r>
            <a:r>
              <a:rPr lang="en-GB" b="1"/>
              <a:t>that the traumatic event(s) occurred</a:t>
            </a:r>
            <a:r>
              <a:rPr lang="en-GB"/>
              <a:t> to a close family member or friend. In cases of actual or threatened death of a family member or friend, the event(s) must have been violent or accidental.            </a:t>
            </a:r>
            <a:r>
              <a:rPr lang="en-GB" b="1" i="1">
                <a:solidFill>
                  <a:srgbClr val="FF0011"/>
                </a:solidFill>
              </a:rPr>
              <a:t>Note: In ages 6 and under, focus is on primary caregivers.</a:t>
            </a:r>
            <a:endParaRPr>
              <a:solidFill>
                <a:srgbClr val="FF0011"/>
              </a:solidFill>
            </a:endParaRPr>
          </a:p>
          <a:p>
            <a:pPr marL="457200" lvl="0" indent="-317500" algn="l" rtl="0">
              <a:spcBef>
                <a:spcPts val="0"/>
              </a:spcBef>
              <a:spcAft>
                <a:spcPts val="0"/>
              </a:spcAft>
              <a:buSzPts val="1400"/>
              <a:buAutoNum type="arabicPeriod"/>
            </a:pPr>
            <a:r>
              <a:rPr lang="en-GB" b="1"/>
              <a:t>Experiencing repeated or extreme exposure</a:t>
            </a:r>
            <a:r>
              <a:rPr lang="en-GB"/>
              <a:t> to aversive details of the traumatic event(s). </a:t>
            </a:r>
            <a:r>
              <a:rPr lang="en-GB" b="1" i="1">
                <a:solidFill>
                  <a:srgbClr val="FF0011"/>
                </a:solidFill>
              </a:rPr>
              <a:t>Note: In ages 6 and older only.</a:t>
            </a:r>
            <a:endParaRPr b="1">
              <a:solidFill>
                <a:srgbClr val="FF001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t>DSM-5 Criterion B: Posttraumatic Stress Disorder </a:t>
            </a:r>
            <a:endParaRPr/>
          </a:p>
          <a:p>
            <a:pPr marL="0" lvl="0" indent="0" algn="l" rtl="0">
              <a:spcBef>
                <a:spcPts val="0"/>
              </a:spcBef>
              <a:spcAft>
                <a:spcPts val="0"/>
              </a:spcAft>
              <a:buNone/>
            </a:pPr>
            <a:endParaRPr/>
          </a:p>
        </p:txBody>
      </p:sp>
      <p:sp>
        <p:nvSpPr>
          <p:cNvPr id="100" name="Google Shape;100;p20"/>
          <p:cNvSpPr txBox="1">
            <a:spLocks noGrp="1"/>
          </p:cNvSpPr>
          <p:nvPr>
            <p:ph type="body" idx="1"/>
          </p:nvPr>
        </p:nvSpPr>
        <p:spPr>
          <a:xfrm>
            <a:off x="311700" y="1093850"/>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b="1"/>
              <a:t>Criterion B: </a:t>
            </a:r>
            <a:r>
              <a:rPr lang="en-GB"/>
              <a:t>Presence of </a:t>
            </a:r>
            <a:r>
              <a:rPr lang="en-GB" b="1"/>
              <a:t>one (or more) </a:t>
            </a:r>
            <a:r>
              <a:rPr lang="en-GB"/>
              <a:t>of the following </a:t>
            </a:r>
            <a:r>
              <a:rPr lang="en-GB" b="1"/>
              <a:t>intrusion symptoms </a:t>
            </a:r>
            <a:r>
              <a:rPr lang="en-GB"/>
              <a:t>associated with the traumatic event(s), </a:t>
            </a:r>
            <a:r>
              <a:rPr lang="en-GB" b="1"/>
              <a:t>beginning after</a:t>
            </a:r>
            <a:r>
              <a:rPr lang="en-GB"/>
              <a:t> the traumatic event(s) occurred: </a:t>
            </a:r>
            <a:endParaRPr/>
          </a:p>
          <a:p>
            <a:pPr marL="0" lvl="0" indent="0" algn="l" rtl="0">
              <a:lnSpc>
                <a:spcPct val="100000"/>
              </a:lnSpc>
              <a:spcBef>
                <a:spcPts val="0"/>
              </a:spcBef>
              <a:spcAft>
                <a:spcPts val="0"/>
              </a:spcAft>
              <a:buNone/>
            </a:pPr>
            <a:endParaRPr/>
          </a:p>
          <a:p>
            <a:pPr marL="457200" lvl="0" indent="-317500" algn="l" rtl="0">
              <a:lnSpc>
                <a:spcPct val="100000"/>
              </a:lnSpc>
              <a:spcBef>
                <a:spcPts val="0"/>
              </a:spcBef>
              <a:spcAft>
                <a:spcPts val="0"/>
              </a:spcAft>
              <a:buSzPts val="1400"/>
              <a:buAutoNum type="arabicPeriod"/>
            </a:pPr>
            <a:r>
              <a:rPr lang="en-GB" b="1"/>
              <a:t>Recurrent, involuntary, and intrusive distressing memories</a:t>
            </a:r>
            <a:r>
              <a:rPr lang="en-GB"/>
              <a:t> of the traumatic event(s). </a:t>
            </a:r>
            <a:r>
              <a:rPr lang="en-GB" b="1" i="1">
                <a:solidFill>
                  <a:srgbClr val="FF0011"/>
                </a:solidFill>
              </a:rPr>
              <a:t>Note: In ages 6 and under, may not appear distressing and may be expressed through play. </a:t>
            </a:r>
            <a:endParaRPr/>
          </a:p>
          <a:p>
            <a:pPr marL="457200" lvl="0" indent="-317500" algn="l" rtl="0">
              <a:lnSpc>
                <a:spcPct val="100000"/>
              </a:lnSpc>
              <a:spcBef>
                <a:spcPts val="0"/>
              </a:spcBef>
              <a:spcAft>
                <a:spcPts val="0"/>
              </a:spcAft>
              <a:buSzPts val="1400"/>
              <a:buAutoNum type="arabicPeriod"/>
            </a:pPr>
            <a:r>
              <a:rPr lang="en-GB" b="1"/>
              <a:t>Recurrent distressing dreams</a:t>
            </a:r>
            <a:r>
              <a:rPr lang="en-GB"/>
              <a:t> in which the content and/or affect of the dream are related to the traumatic event(s). </a:t>
            </a:r>
            <a:r>
              <a:rPr lang="en-GB" b="1" i="1">
                <a:solidFill>
                  <a:srgbClr val="FF0011"/>
                </a:solidFill>
              </a:rPr>
              <a:t>Note: In ages 6 and under, it may not be possible to ascertain that the frightening content is related to the traumatic events. </a:t>
            </a:r>
            <a:endParaRPr/>
          </a:p>
          <a:p>
            <a:pPr marL="457200" lvl="0" indent="-317500" algn="l" rtl="0">
              <a:lnSpc>
                <a:spcPct val="100000"/>
              </a:lnSpc>
              <a:spcBef>
                <a:spcPts val="0"/>
              </a:spcBef>
              <a:spcAft>
                <a:spcPts val="0"/>
              </a:spcAft>
              <a:buSzPts val="1400"/>
              <a:buAutoNum type="arabicPeriod"/>
            </a:pPr>
            <a:r>
              <a:rPr lang="en-GB" b="1"/>
              <a:t>Dissociative reactions </a:t>
            </a:r>
            <a:r>
              <a:rPr lang="en-GB"/>
              <a:t>(e.g., flashbacks) in which the individual feels or acts as if the traumatic event(s) were recurring. </a:t>
            </a:r>
            <a:endParaRPr/>
          </a:p>
          <a:p>
            <a:pPr marL="457200" lvl="0" indent="-317500" algn="l" rtl="0">
              <a:lnSpc>
                <a:spcPct val="100000"/>
              </a:lnSpc>
              <a:spcBef>
                <a:spcPts val="0"/>
              </a:spcBef>
              <a:spcAft>
                <a:spcPts val="0"/>
              </a:spcAft>
              <a:buSzPts val="1400"/>
              <a:buAutoNum type="arabicPeriod"/>
            </a:pPr>
            <a:r>
              <a:rPr lang="en-GB" b="1"/>
              <a:t>Intense or prolonged psychological distress at exposure to internal or external cues</a:t>
            </a:r>
            <a:r>
              <a:rPr lang="en-GB"/>
              <a:t> that symbolize or resemble an aspect of the traumatic event(s). </a:t>
            </a:r>
            <a:endParaRPr/>
          </a:p>
          <a:p>
            <a:pPr marL="457200" lvl="0" indent="-317500" algn="l" rtl="0">
              <a:lnSpc>
                <a:spcPct val="100000"/>
              </a:lnSpc>
              <a:spcBef>
                <a:spcPts val="0"/>
              </a:spcBef>
              <a:spcAft>
                <a:spcPts val="0"/>
              </a:spcAft>
              <a:buSzPts val="1400"/>
              <a:buAutoNum type="arabicPeriod"/>
            </a:pPr>
            <a:r>
              <a:rPr lang="en-GB" b="1"/>
              <a:t>Marked physiological reactions</a:t>
            </a:r>
            <a:r>
              <a:rPr lang="en-GB"/>
              <a:t> to internal or external cues that symbolize or resemble an aspect of the traumatic event(s). </a:t>
            </a:r>
            <a:endParaRPr/>
          </a:p>
          <a:p>
            <a:pPr marL="0" lvl="0" indent="0" algn="l" rtl="0">
              <a:spcBef>
                <a:spcPts val="0"/>
              </a:spcBef>
              <a:spcAft>
                <a:spcPts val="1600"/>
              </a:spcAft>
              <a:buNone/>
            </a:pPr>
            <a:r>
              <a:rPr lang="en-GB" sz="1300"/>
              <a:t> </a:t>
            </a:r>
            <a:endParaRPr sz="13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292850"/>
            <a:ext cx="8520600" cy="801000"/>
          </a:xfrm>
          <a:prstGeom prst="rect">
            <a:avLst/>
          </a:prstGeom>
          <a:ln w="9525" cap="flat" cmpd="sng">
            <a:solidFill>
              <a:srgbClr val="FF001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GB"/>
              <a:t>DSM-5 Criterion C: PTSD (Ages 6+) </a:t>
            </a:r>
            <a:endParaRPr/>
          </a:p>
          <a:p>
            <a:pPr marL="0" lvl="0" indent="0" algn="l" rtl="0">
              <a:spcBef>
                <a:spcPts val="0"/>
              </a:spcBef>
              <a:spcAft>
                <a:spcPts val="0"/>
              </a:spcAft>
              <a:buNone/>
            </a:pPr>
            <a:endParaRPr/>
          </a:p>
        </p:txBody>
      </p:sp>
      <p:sp>
        <p:nvSpPr>
          <p:cNvPr id="106" name="Google Shape;106;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Criterion C: Persistent avoidance of stimuli</a:t>
            </a:r>
            <a:r>
              <a:rPr lang="en-GB"/>
              <a:t> associated with the traumatic event(s), </a:t>
            </a:r>
            <a:r>
              <a:rPr lang="en-GB" b="1"/>
              <a:t>beginning after</a:t>
            </a:r>
            <a:r>
              <a:rPr lang="en-GB"/>
              <a:t> the traumatic event(s) occurred, as evidence by </a:t>
            </a:r>
            <a:r>
              <a:rPr lang="en-GB" b="1"/>
              <a:t>one or both</a:t>
            </a:r>
            <a:r>
              <a:rPr lang="en-GB"/>
              <a:t> of the following:</a:t>
            </a:r>
            <a:endParaRPr/>
          </a:p>
          <a:p>
            <a:pPr marL="457200" lvl="0" indent="-317500" algn="l" rtl="0">
              <a:spcBef>
                <a:spcPts val="1600"/>
              </a:spcBef>
              <a:spcAft>
                <a:spcPts val="0"/>
              </a:spcAft>
              <a:buSzPts val="1400"/>
              <a:buAutoNum type="arabicPeriod"/>
            </a:pPr>
            <a:r>
              <a:rPr lang="en-GB" b="1"/>
              <a:t>Avoidance of or efforts to avoid distressing memories, thoughts, or feelings </a:t>
            </a:r>
            <a:r>
              <a:rPr lang="en-GB"/>
              <a:t>about or closely associated with the traumatic event(s). </a:t>
            </a:r>
            <a:endParaRPr/>
          </a:p>
          <a:p>
            <a:pPr marL="457200" lvl="0" indent="-317500" algn="l" rtl="0">
              <a:spcBef>
                <a:spcPts val="0"/>
              </a:spcBef>
              <a:spcAft>
                <a:spcPts val="0"/>
              </a:spcAft>
              <a:buSzPts val="1400"/>
              <a:buAutoNum type="arabicPeriod"/>
            </a:pPr>
            <a:r>
              <a:rPr lang="en-GB" b="1"/>
              <a:t>Avoidance of or efforts to avoid external reminders</a:t>
            </a:r>
            <a:r>
              <a:rPr lang="en-GB"/>
              <a:t> (people, places, conversations, activities, objects, situations) that arouse distressing memories, thoughts, or feelings about or closely associated with the traumatic event(s). </a:t>
            </a:r>
            <a:endParaRPr/>
          </a:p>
          <a:p>
            <a:pPr marL="0" lvl="0" indent="0" algn="l" rtl="0">
              <a:spcBef>
                <a:spcPts val="1600"/>
              </a:spcBef>
              <a:spcAft>
                <a:spcPts val="0"/>
              </a:spcAft>
              <a:buNone/>
            </a:pPr>
            <a:endParaRPr/>
          </a:p>
          <a:p>
            <a:pPr marL="0" lvl="0" indent="0" algn="l" rtl="0">
              <a:spcBef>
                <a:spcPts val="1600"/>
              </a:spcBef>
              <a:spcAft>
                <a:spcPts val="1600"/>
              </a:spcAft>
              <a:buNone/>
            </a:pPr>
            <a:r>
              <a:rPr lang="en-GB"/>
              <a:t> </a:t>
            </a:r>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5590</Words>
  <Application>Microsoft Office PowerPoint</Application>
  <PresentationFormat>On-screen Show (16:9)</PresentationFormat>
  <Paragraphs>469</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Roboto</vt:lpstr>
      <vt:lpstr>Lato</vt:lpstr>
      <vt:lpstr>Source Code Pro</vt:lpstr>
      <vt:lpstr>Amatic SC</vt:lpstr>
      <vt:lpstr>Arial</vt:lpstr>
      <vt:lpstr>Beach Day</vt:lpstr>
      <vt:lpstr>Trauma and Stressor Related Disorders: Posttraumatic Stress Disorder and Acute Stress Disorder</vt:lpstr>
      <vt:lpstr>Presentation Overview</vt:lpstr>
      <vt:lpstr>Trauma- and Stressor-Related Disorders Overview</vt:lpstr>
      <vt:lpstr>Trauma- and Stressor-Related Disorders Overview    </vt:lpstr>
      <vt:lpstr>  Trauma does not discriminate: “in North America, before they reach adulthood, 1 in 4 girls and 1 in 20 boys experience sexual abuse or assault by an adult or peer... [and] each year about 1 in 10 children receives physical punishment by a parent or other caregiver harsh enough to put the child at risk of injury or harm. Each day in the United States more than 4 children - most of whom are under 4 years old - die at hands of their parents or caregivers.”                        (Mash &amp; Wolfe, 2019, p. 404).  </vt:lpstr>
      <vt:lpstr>Posttraumatic Stress Disorder (PTSD) Video by Osmosis</vt:lpstr>
      <vt:lpstr>DSM-5 Criterion A: Posttraumatic Stress Disorder </vt:lpstr>
      <vt:lpstr>DSM-5 Criterion B: Posttraumatic Stress Disorder  </vt:lpstr>
      <vt:lpstr>DSM-5 Criterion C: PTSD (Ages 6+)  </vt:lpstr>
      <vt:lpstr>DSM-5 Criterion D: PTSD (Ages 6+)</vt:lpstr>
      <vt:lpstr>DSM-5 Criterion C: PTSD (Ages 6 and Under)  </vt:lpstr>
      <vt:lpstr>DSM-5 Criterion E: Posttraumatic Stress Disorder  </vt:lpstr>
      <vt:lpstr>DSM-5 Criterion F-H: Posttraumatic Stress Disorder  </vt:lpstr>
      <vt:lpstr>DSM-5 Specifiers: Posttraumatic Stress Disorder</vt:lpstr>
      <vt:lpstr>PowerPoint Presentation</vt:lpstr>
      <vt:lpstr>Diagnostic Features: Posttraumatic Stress Disorder</vt:lpstr>
      <vt:lpstr>Prevalence: Posttraumatic Stress Disorder</vt:lpstr>
      <vt:lpstr>Prevalence: Posttraumatic Stress Disorder</vt:lpstr>
      <vt:lpstr>Developmental Course: Posttraumatic Stress Disorder</vt:lpstr>
      <vt:lpstr>Developmental Course: Posttraumatic Stress Disorder</vt:lpstr>
      <vt:lpstr>PowerPoint Presentation</vt:lpstr>
      <vt:lpstr>Functional Consequences: PTSD</vt:lpstr>
      <vt:lpstr>DSM-5 Etiology: Posttraumatic Stress Disorder</vt:lpstr>
      <vt:lpstr>DSM-5 Etiology: Posttraumatic Stress Disorder</vt:lpstr>
      <vt:lpstr>PTSD Brains of Soldiers v.s. Children from BBC News</vt:lpstr>
      <vt:lpstr>Culture- and Gender-Related Diagnostic Issues</vt:lpstr>
      <vt:lpstr>Differential Diagnosis: Posttraumatic Stress Disorder</vt:lpstr>
      <vt:lpstr>CoMorbidity: Posttraumatic Stress Disorder</vt:lpstr>
      <vt:lpstr>Acute Stress Disorder</vt:lpstr>
      <vt:lpstr>DSM-5 Criterion A and B: Acute Stress Disorder</vt:lpstr>
      <vt:lpstr>DSM-5 Criterion B: Acute Stress Disorder</vt:lpstr>
      <vt:lpstr>DSM-5 Criterion C, D, and E: Acute Stress Disorder</vt:lpstr>
      <vt:lpstr>Features and Prevalence: Acute Stress Disorder</vt:lpstr>
      <vt:lpstr>Course and Factors: Acute Stress Disorder</vt:lpstr>
      <vt:lpstr>Differential Diagnosis: Acute Stress Disorder</vt:lpstr>
      <vt:lpstr>Diagnostic Questions and Assessment Approaches</vt:lpstr>
      <vt:lpstr>Diagnosing PTSD Tedx by Margot Taylor</vt:lpstr>
      <vt:lpstr>Evidence-Based Treatment Approaches</vt:lpstr>
      <vt:lpstr>Evidence-Based Treatment Approaches: TF-CBT</vt:lpstr>
      <vt:lpstr>Evidence-Based Treatment Approaches</vt:lpstr>
      <vt:lpstr>“No child - no matter how difficult to manage or how challenging to teach - ever deserves to be mistreated” - Mash &amp; Wolfe (2019, p. 418).</vt:lpstr>
      <vt:lpstr>Works Referenced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and Stressor Related Disorders: Posttraumatic Stress Disorder and Acute Stress Disorder</dc:title>
  <dc:creator>Gorham, Kourtney</dc:creator>
  <cp:lastModifiedBy>gorham.kourtney</cp:lastModifiedBy>
  <cp:revision>2</cp:revision>
  <dcterms:modified xsi:type="dcterms:W3CDTF">2019-04-11T17:41:30Z</dcterms:modified>
</cp:coreProperties>
</file>