
<file path=[Content_Types].xml><?xml version="1.0" encoding="utf-8"?>
<Types xmlns="http://schemas.openxmlformats.org/package/2006/content-types">
  <Default ContentType="image/jpeg" Extension="jpg"/>
  <Default ContentType="application/x-fontdata" Extension="fntdata"/>
  <Default ContentType="image/gif" Extension="gif"/>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7.xml"/>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68.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73.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69.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61.xml"/>
  <Override ContentType="application/vnd.openxmlformats-officedocument.presentationml.notesSlide+xml" PartName="/ppt/notesSlides/notesSlide74.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75.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62.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70.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63.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72.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60.xml"/>
  <Override ContentType="application/vnd.openxmlformats-officedocument.presentationml.notesSlide+xml" PartName="/ppt/notesSlides/notesSlide38.xml"/>
  <Override ContentType="application/vnd.openxmlformats-officedocument.presentationml.notesSlide+xml" PartName="/ppt/notesSlides/notesSlide64.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6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71.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66.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60.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69.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6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71.xml"/>
  <Override ContentType="application/vnd.openxmlformats-officedocument.presentationml.slide+xml" PartName="/ppt/slides/slide41.xml"/>
  <Override ContentType="application/vnd.openxmlformats-officedocument.presentationml.slide+xml" PartName="/ppt/slides/slide67.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6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7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7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65.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72.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64.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32.xml"/>
  <Override ContentType="application/vnd.openxmlformats-officedocument.presentationml.slide+xml" PartName="/ppt/slides/slide62.xml"/>
  <Override ContentType="application/vnd.openxmlformats-officedocument.presentationml.slide+xml" PartName="/ppt/slides/slide75.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63.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61.xml"/>
  <Override ContentType="application/vnd.openxmlformats-officedocument.presentationml.slide+xml" PartName="/ppt/slides/slide31.xml"/>
  <Override ContentType="application/vnd.openxmlformats-officedocument.presentationml.slide+xml" PartName="/ppt/slides/slide74.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 id="306" r:id="rId57"/>
    <p:sldId id="307" r:id="rId58"/>
    <p:sldId id="308" r:id="rId59"/>
    <p:sldId id="309" r:id="rId60"/>
    <p:sldId id="310" r:id="rId61"/>
    <p:sldId id="311" r:id="rId62"/>
    <p:sldId id="312" r:id="rId63"/>
    <p:sldId id="313" r:id="rId64"/>
    <p:sldId id="314" r:id="rId65"/>
    <p:sldId id="315" r:id="rId66"/>
    <p:sldId id="316" r:id="rId67"/>
    <p:sldId id="317" r:id="rId68"/>
    <p:sldId id="318" r:id="rId69"/>
    <p:sldId id="319" r:id="rId70"/>
    <p:sldId id="320" r:id="rId71"/>
    <p:sldId id="321" r:id="rId72"/>
    <p:sldId id="322" r:id="rId73"/>
    <p:sldId id="323" r:id="rId74"/>
    <p:sldId id="324" r:id="rId75"/>
    <p:sldId id="325" r:id="rId76"/>
    <p:sldId id="326" r:id="rId77"/>
    <p:sldId id="327" r:id="rId78"/>
    <p:sldId id="328" r:id="rId79"/>
    <p:sldId id="329" r:id="rId80"/>
    <p:sldId id="330" r:id="rId81"/>
  </p:sldIdLst>
  <p:sldSz cy="5143500" cx="9144000"/>
  <p:notesSz cx="6858000" cy="9144000"/>
  <p:embeddedFontLst>
    <p:embeddedFont>
      <p:font typeface="Proxima Nova"/>
      <p:regular r:id="rId82"/>
      <p:bold r:id="rId83"/>
      <p:italic r:id="rId84"/>
      <p:boldItalic r:id="rId85"/>
    </p:embeddedFont>
    <p:embeddedFont>
      <p:font typeface="Alfa Slab One"/>
      <p:regular r:id="rId86"/>
    </p:embeddedFont>
    <p:embeddedFont>
      <p:font typeface="Handlee"/>
      <p:regular r:id="rId8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75FBD356-B75B-4BA9-BB23-71BDAF020D2C}">
  <a:tblStyle styleId="{75FBD356-B75B-4BA9-BB23-71BDAF020D2C}"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84" Type="http://schemas.openxmlformats.org/officeDocument/2006/relationships/font" Target="fonts/ProximaNova-italic.fntdata"/><Relationship Id="rId83" Type="http://schemas.openxmlformats.org/officeDocument/2006/relationships/font" Target="fonts/ProximaNova-bold.fntdata"/><Relationship Id="rId42" Type="http://schemas.openxmlformats.org/officeDocument/2006/relationships/slide" Target="slides/slide36.xml"/><Relationship Id="rId86" Type="http://schemas.openxmlformats.org/officeDocument/2006/relationships/font" Target="fonts/AlfaSlabOne-regular.fntdata"/><Relationship Id="rId41" Type="http://schemas.openxmlformats.org/officeDocument/2006/relationships/slide" Target="slides/slide35.xml"/><Relationship Id="rId85" Type="http://schemas.openxmlformats.org/officeDocument/2006/relationships/font" Target="fonts/ProximaNova-boldItalic.fntdata"/><Relationship Id="rId44" Type="http://schemas.openxmlformats.org/officeDocument/2006/relationships/slide" Target="slides/slide38.xml"/><Relationship Id="rId43" Type="http://schemas.openxmlformats.org/officeDocument/2006/relationships/slide" Target="slides/slide37.xml"/><Relationship Id="rId87" Type="http://schemas.openxmlformats.org/officeDocument/2006/relationships/font" Target="fonts/Handlee-regular.fntdata"/><Relationship Id="rId46" Type="http://schemas.openxmlformats.org/officeDocument/2006/relationships/slide" Target="slides/slide40.xml"/><Relationship Id="rId45" Type="http://schemas.openxmlformats.org/officeDocument/2006/relationships/slide" Target="slides/slide39.xml"/><Relationship Id="rId80" Type="http://schemas.openxmlformats.org/officeDocument/2006/relationships/slide" Target="slides/slide74.xml"/><Relationship Id="rId82" Type="http://schemas.openxmlformats.org/officeDocument/2006/relationships/font" Target="fonts/ProximaNova-regular.fntdata"/><Relationship Id="rId81" Type="http://schemas.openxmlformats.org/officeDocument/2006/relationships/slide" Target="slides/slide75.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73" Type="http://schemas.openxmlformats.org/officeDocument/2006/relationships/slide" Target="slides/slide67.xml"/><Relationship Id="rId72" Type="http://schemas.openxmlformats.org/officeDocument/2006/relationships/slide" Target="slides/slide66.xml"/><Relationship Id="rId31" Type="http://schemas.openxmlformats.org/officeDocument/2006/relationships/slide" Target="slides/slide25.xml"/><Relationship Id="rId75" Type="http://schemas.openxmlformats.org/officeDocument/2006/relationships/slide" Target="slides/slide69.xml"/><Relationship Id="rId30" Type="http://schemas.openxmlformats.org/officeDocument/2006/relationships/slide" Target="slides/slide24.xml"/><Relationship Id="rId74" Type="http://schemas.openxmlformats.org/officeDocument/2006/relationships/slide" Target="slides/slide68.xml"/><Relationship Id="rId33" Type="http://schemas.openxmlformats.org/officeDocument/2006/relationships/slide" Target="slides/slide27.xml"/><Relationship Id="rId77" Type="http://schemas.openxmlformats.org/officeDocument/2006/relationships/slide" Target="slides/slide71.xml"/><Relationship Id="rId32" Type="http://schemas.openxmlformats.org/officeDocument/2006/relationships/slide" Target="slides/slide26.xml"/><Relationship Id="rId76" Type="http://schemas.openxmlformats.org/officeDocument/2006/relationships/slide" Target="slides/slide70.xml"/><Relationship Id="rId35" Type="http://schemas.openxmlformats.org/officeDocument/2006/relationships/slide" Target="slides/slide29.xml"/><Relationship Id="rId79" Type="http://schemas.openxmlformats.org/officeDocument/2006/relationships/slide" Target="slides/slide73.xml"/><Relationship Id="rId34" Type="http://schemas.openxmlformats.org/officeDocument/2006/relationships/slide" Target="slides/slide28.xml"/><Relationship Id="rId78" Type="http://schemas.openxmlformats.org/officeDocument/2006/relationships/slide" Target="slides/slide72.xml"/><Relationship Id="rId71" Type="http://schemas.openxmlformats.org/officeDocument/2006/relationships/slide" Target="slides/slide65.xml"/><Relationship Id="rId70" Type="http://schemas.openxmlformats.org/officeDocument/2006/relationships/slide" Target="slides/slide64.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62" Type="http://schemas.openxmlformats.org/officeDocument/2006/relationships/slide" Target="slides/slide56.xml"/><Relationship Id="rId61" Type="http://schemas.openxmlformats.org/officeDocument/2006/relationships/slide" Target="slides/slide55.xml"/><Relationship Id="rId20" Type="http://schemas.openxmlformats.org/officeDocument/2006/relationships/slide" Target="slides/slide14.xml"/><Relationship Id="rId64" Type="http://schemas.openxmlformats.org/officeDocument/2006/relationships/slide" Target="slides/slide58.xml"/><Relationship Id="rId63" Type="http://schemas.openxmlformats.org/officeDocument/2006/relationships/slide" Target="slides/slide57.xml"/><Relationship Id="rId22" Type="http://schemas.openxmlformats.org/officeDocument/2006/relationships/slide" Target="slides/slide16.xml"/><Relationship Id="rId66" Type="http://schemas.openxmlformats.org/officeDocument/2006/relationships/slide" Target="slides/slide60.xml"/><Relationship Id="rId21" Type="http://schemas.openxmlformats.org/officeDocument/2006/relationships/slide" Target="slides/slide15.xml"/><Relationship Id="rId65" Type="http://schemas.openxmlformats.org/officeDocument/2006/relationships/slide" Target="slides/slide59.xml"/><Relationship Id="rId24" Type="http://schemas.openxmlformats.org/officeDocument/2006/relationships/slide" Target="slides/slide18.xml"/><Relationship Id="rId68" Type="http://schemas.openxmlformats.org/officeDocument/2006/relationships/slide" Target="slides/slide62.xml"/><Relationship Id="rId23" Type="http://schemas.openxmlformats.org/officeDocument/2006/relationships/slide" Target="slides/slide17.xml"/><Relationship Id="rId67" Type="http://schemas.openxmlformats.org/officeDocument/2006/relationships/slide" Target="slides/slide61.xml"/><Relationship Id="rId60" Type="http://schemas.openxmlformats.org/officeDocument/2006/relationships/slide" Target="slides/slide54.xml"/><Relationship Id="rId26" Type="http://schemas.openxmlformats.org/officeDocument/2006/relationships/slide" Target="slides/slide20.xml"/><Relationship Id="rId25" Type="http://schemas.openxmlformats.org/officeDocument/2006/relationships/slide" Target="slides/slide19.xml"/><Relationship Id="rId69" Type="http://schemas.openxmlformats.org/officeDocument/2006/relationships/slide" Target="slides/slide63.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slide" Target="slides/slide45.xml"/><Relationship Id="rId50" Type="http://schemas.openxmlformats.org/officeDocument/2006/relationships/slide" Target="slides/slide44.xml"/><Relationship Id="rId53" Type="http://schemas.openxmlformats.org/officeDocument/2006/relationships/slide" Target="slides/slide47.xml"/><Relationship Id="rId52" Type="http://schemas.openxmlformats.org/officeDocument/2006/relationships/slide" Target="slides/slide46.xml"/><Relationship Id="rId11" Type="http://schemas.openxmlformats.org/officeDocument/2006/relationships/slide" Target="slides/slide5.xml"/><Relationship Id="rId55" Type="http://schemas.openxmlformats.org/officeDocument/2006/relationships/slide" Target="slides/slide49.xml"/><Relationship Id="rId10" Type="http://schemas.openxmlformats.org/officeDocument/2006/relationships/slide" Target="slides/slide4.xml"/><Relationship Id="rId54" Type="http://schemas.openxmlformats.org/officeDocument/2006/relationships/slide" Target="slides/slide48.xml"/><Relationship Id="rId13" Type="http://schemas.openxmlformats.org/officeDocument/2006/relationships/slide" Target="slides/slide7.xml"/><Relationship Id="rId57" Type="http://schemas.openxmlformats.org/officeDocument/2006/relationships/slide" Target="slides/slide51.xml"/><Relationship Id="rId12" Type="http://schemas.openxmlformats.org/officeDocument/2006/relationships/slide" Target="slides/slide6.xml"/><Relationship Id="rId56" Type="http://schemas.openxmlformats.org/officeDocument/2006/relationships/slide" Target="slides/slide50.xml"/><Relationship Id="rId15" Type="http://schemas.openxmlformats.org/officeDocument/2006/relationships/slide" Target="slides/slide9.xml"/><Relationship Id="rId59" Type="http://schemas.openxmlformats.org/officeDocument/2006/relationships/slide" Target="slides/slide53.xml"/><Relationship Id="rId14" Type="http://schemas.openxmlformats.org/officeDocument/2006/relationships/slide" Target="slides/slide8.xml"/><Relationship Id="rId58" Type="http://schemas.openxmlformats.org/officeDocument/2006/relationships/slide" Target="slides/slide52.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healthline.com/health/autism/stimming" TargetMode="External"/><Relationship Id="rId3" Type="http://schemas.openxmlformats.org/officeDocument/2006/relationships/hyperlink" Target="https://www.healthline.com/health/autism/autism-masking#effects" TargetMode="Externa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www.edu.gov.mb.ca/k12/specedu/aut/" TargetMode="External"/><Relationship Id="rId3" Type="http://schemas.openxmlformats.org/officeDocument/2006/relationships/hyperlink" Target="http://www.edu.gov.mb.ca/k12/specedu/aut/" TargetMode="Externa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asd.yourschools.ca/hearing%E2%80%90loss/" TargetMode="Externa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aucd.org/" TargetMode="External"/><Relationship Id="rId3" Type="http://schemas.openxmlformats.org/officeDocument/2006/relationships/hyperlink" Target="https://www.healthline.com/health/autism/autism-masking#effects" TargetMode="External"/><Relationship Id="rId4" Type="http://schemas.openxmlformats.org/officeDocument/2006/relationships/hyperlink" Target="https://www.psychologytoday.com/gb/blog/inspectrum/202308/tiktok-videos-on-autism-largely-inaccurate" TargetMode="External"/></Relationships>
</file>

<file path=ppt/notesSlides/_rels/notesSlide7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 name="Shape 76"/>
        <p:cNvGrpSpPr/>
        <p:nvPr/>
      </p:nvGrpSpPr>
      <p:grpSpPr>
        <a:xfrm>
          <a:off x="0" y="0"/>
          <a:ext cx="0" cy="0"/>
          <a:chOff x="0" y="0"/>
          <a:chExt cx="0" cy="0"/>
        </a:xfrm>
      </p:grpSpPr>
      <p:sp>
        <p:nvSpPr>
          <p:cNvPr id="77" name="Google Shape;77;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78" name="Google Shape;78;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1300">
                <a:latin typeface="Handlee"/>
                <a:ea typeface="Handlee"/>
                <a:cs typeface="Handlee"/>
                <a:sym typeface="Handlee"/>
              </a:rPr>
              <a:t>Jen (Introductions from 9:00 to 9:20)</a:t>
            </a:r>
            <a:endParaRPr b="1" sz="1300">
              <a:latin typeface="Handlee"/>
              <a:ea typeface="Handlee"/>
              <a:cs typeface="Handlee"/>
              <a:sym typeface="Handlee"/>
            </a:endParaRPr>
          </a:p>
          <a:p>
            <a:pPr indent="0" lvl="0" marL="0" rtl="0" algn="l">
              <a:spcBef>
                <a:spcPts val="0"/>
              </a:spcBef>
              <a:spcAft>
                <a:spcPts val="0"/>
              </a:spcAft>
              <a:buNone/>
            </a:pPr>
            <a:r>
              <a:rPr b="1" lang="en" sz="1300">
                <a:latin typeface="Handlee"/>
                <a:ea typeface="Handlee"/>
                <a:cs typeface="Handlee"/>
                <a:sym typeface="Handlee"/>
              </a:rPr>
              <a:t>Write Up: </a:t>
            </a:r>
            <a:r>
              <a:rPr lang="en" sz="1300">
                <a:latin typeface="Handlee"/>
                <a:ea typeface="Handlee"/>
                <a:cs typeface="Handlee"/>
                <a:sym typeface="Handlee"/>
              </a:rPr>
              <a:t>Discover the world of Autism, a unique neurodevelopmental condition that affects communication, behaviour, and sensory processing. Join us in exploring the diverse experiences and strengths of individuals on the spectrum and gain a deeper understanding of how to foster inclusive and supportive environments.  </a:t>
            </a:r>
            <a:endParaRPr sz="1300">
              <a:latin typeface="Handlee"/>
              <a:ea typeface="Handlee"/>
              <a:cs typeface="Handlee"/>
              <a:sym typeface="Handlee"/>
            </a:endParaRPr>
          </a:p>
          <a:p>
            <a:pPr indent="0" lvl="0" marL="0" rtl="0" algn="l">
              <a:spcBef>
                <a:spcPts val="0"/>
              </a:spcBef>
              <a:spcAft>
                <a:spcPts val="0"/>
              </a:spcAft>
              <a:buNone/>
            </a:pPr>
            <a:r>
              <a:t/>
            </a:r>
            <a:endParaRPr sz="1300">
              <a:latin typeface="Handlee"/>
              <a:ea typeface="Handlee"/>
              <a:cs typeface="Handlee"/>
              <a:sym typeface="Handlee"/>
            </a:endParaRPr>
          </a:p>
          <a:p>
            <a:pPr indent="0" lvl="0" marL="0" rtl="0" algn="l">
              <a:spcBef>
                <a:spcPts val="0"/>
              </a:spcBef>
              <a:spcAft>
                <a:spcPts val="0"/>
              </a:spcAft>
              <a:buNone/>
            </a:pPr>
            <a:r>
              <a:rPr b="1" lang="en" sz="1300">
                <a:latin typeface="Handlee"/>
                <a:ea typeface="Handlee"/>
                <a:cs typeface="Handlee"/>
                <a:sym typeface="Handlee"/>
              </a:rPr>
              <a:t>Bring/To-Do:</a:t>
            </a:r>
            <a:endParaRPr b="1" sz="1300">
              <a:latin typeface="Handlee"/>
              <a:ea typeface="Handlee"/>
              <a:cs typeface="Handlee"/>
              <a:sym typeface="Handlee"/>
            </a:endParaRPr>
          </a:p>
          <a:p>
            <a:pPr indent="-311150" lvl="0" marL="457200" rtl="0" algn="l">
              <a:spcBef>
                <a:spcPts val="0"/>
              </a:spcBef>
              <a:spcAft>
                <a:spcPts val="0"/>
              </a:spcAft>
              <a:buSzPts val="1300"/>
              <a:buFont typeface="Handlee"/>
              <a:buChar char="-"/>
            </a:pPr>
            <a:r>
              <a:rPr lang="en" sz="1300">
                <a:latin typeface="Handlee"/>
                <a:ea typeface="Handlee"/>
                <a:cs typeface="Handlee"/>
                <a:sym typeface="Handlee"/>
              </a:rPr>
              <a:t>Sticky Notes - at 9th </a:t>
            </a:r>
            <a:endParaRPr sz="1300">
              <a:latin typeface="Handlee"/>
              <a:ea typeface="Handlee"/>
              <a:cs typeface="Handlee"/>
              <a:sym typeface="Handlee"/>
            </a:endParaRPr>
          </a:p>
          <a:p>
            <a:pPr indent="-311150" lvl="0" marL="457200" rtl="0" algn="l">
              <a:spcBef>
                <a:spcPts val="0"/>
              </a:spcBef>
              <a:spcAft>
                <a:spcPts val="0"/>
              </a:spcAft>
              <a:buSzPts val="1300"/>
              <a:buFont typeface="Handlee"/>
              <a:buChar char="-"/>
            </a:pPr>
            <a:r>
              <a:rPr lang="en" sz="1300">
                <a:latin typeface="Handlee"/>
                <a:ea typeface="Handlee"/>
                <a:cs typeface="Handlee"/>
                <a:sym typeface="Handlee"/>
              </a:rPr>
              <a:t>Large Paper for Circles Activity (Jen)</a:t>
            </a:r>
            <a:endParaRPr sz="1300">
              <a:latin typeface="Handlee"/>
              <a:ea typeface="Handlee"/>
              <a:cs typeface="Handlee"/>
              <a:sym typeface="Handlee"/>
            </a:endParaRPr>
          </a:p>
          <a:p>
            <a:pPr indent="-311150" lvl="0" marL="457200" rtl="0" algn="l">
              <a:spcBef>
                <a:spcPts val="0"/>
              </a:spcBef>
              <a:spcAft>
                <a:spcPts val="0"/>
              </a:spcAft>
              <a:buSzPts val="1300"/>
              <a:buFont typeface="Handlee"/>
              <a:buChar char="-"/>
            </a:pPr>
            <a:r>
              <a:rPr lang="en" sz="1300">
                <a:latin typeface="Handlee"/>
                <a:ea typeface="Handlee"/>
                <a:cs typeface="Handlee"/>
                <a:sym typeface="Handlee"/>
              </a:rPr>
              <a:t>Microphone (set-up) and test sound</a:t>
            </a:r>
            <a:endParaRPr sz="1300">
              <a:latin typeface="Handlee"/>
              <a:ea typeface="Handlee"/>
              <a:cs typeface="Handlee"/>
              <a:sym typeface="Handlee"/>
            </a:endParaRPr>
          </a:p>
          <a:p>
            <a:pPr indent="-311150" lvl="0" marL="457200" rtl="0" algn="l">
              <a:spcBef>
                <a:spcPts val="0"/>
              </a:spcBef>
              <a:spcAft>
                <a:spcPts val="0"/>
              </a:spcAft>
              <a:buSzPts val="1300"/>
              <a:buFont typeface="Handlee"/>
              <a:buChar char="-"/>
            </a:pPr>
            <a:r>
              <a:rPr lang="en" sz="1300">
                <a:latin typeface="Handlee"/>
                <a:ea typeface="Handlee"/>
                <a:cs typeface="Handlee"/>
                <a:sym typeface="Handlee"/>
              </a:rPr>
              <a:t>Sign-In Sheet (Jen)</a:t>
            </a:r>
            <a:endParaRPr sz="1300">
              <a:latin typeface="Handlee"/>
              <a:ea typeface="Handlee"/>
              <a:cs typeface="Handlee"/>
              <a:sym typeface="Handlee"/>
            </a:endParaRPr>
          </a:p>
          <a:p>
            <a:pPr indent="-311150" lvl="0" marL="457200" rtl="0" algn="l">
              <a:spcBef>
                <a:spcPts val="0"/>
              </a:spcBef>
              <a:spcAft>
                <a:spcPts val="0"/>
              </a:spcAft>
              <a:buSzPts val="1300"/>
              <a:buFont typeface="Handlee"/>
              <a:buChar char="-"/>
            </a:pPr>
            <a:r>
              <a:rPr lang="en" sz="1300">
                <a:latin typeface="Handlee"/>
                <a:ea typeface="Handlee"/>
                <a:cs typeface="Handlee"/>
                <a:sym typeface="Handlee"/>
              </a:rPr>
              <a:t>Let them know lots of people and hallway activity. </a:t>
            </a:r>
            <a:endParaRPr sz="1300">
              <a:latin typeface="Handlee"/>
              <a:ea typeface="Handlee"/>
              <a:cs typeface="Handlee"/>
              <a:sym typeface="Handlee"/>
            </a:endParaRPr>
          </a:p>
          <a:p>
            <a:pPr indent="-311150" lvl="0" marL="457200" rtl="0" algn="l">
              <a:spcBef>
                <a:spcPts val="0"/>
              </a:spcBef>
              <a:spcAft>
                <a:spcPts val="0"/>
              </a:spcAft>
              <a:buSzPts val="1300"/>
              <a:buFont typeface="Handlee"/>
              <a:buChar char="-"/>
            </a:pPr>
            <a:r>
              <a:rPr lang="en" sz="1300">
                <a:latin typeface="Handlee"/>
                <a:ea typeface="Handlee"/>
                <a:cs typeface="Handlee"/>
                <a:sym typeface="Handlee"/>
              </a:rPr>
              <a:t>DSM-5-TR (Kourtney)</a:t>
            </a:r>
            <a:endParaRPr sz="1300">
              <a:latin typeface="Handlee"/>
              <a:ea typeface="Handlee"/>
              <a:cs typeface="Handlee"/>
              <a:sym typeface="Handlee"/>
            </a:endParaRPr>
          </a:p>
          <a:p>
            <a:pPr indent="-311150" lvl="0" marL="457200" rtl="0" algn="l">
              <a:spcBef>
                <a:spcPts val="0"/>
              </a:spcBef>
              <a:spcAft>
                <a:spcPts val="0"/>
              </a:spcAft>
              <a:buSzPts val="1300"/>
              <a:buFont typeface="Handlee"/>
              <a:buChar char="-"/>
            </a:pPr>
            <a:r>
              <a:rPr lang="en" sz="1300">
                <a:latin typeface="Handlee"/>
                <a:ea typeface="Handlee"/>
                <a:cs typeface="Handlee"/>
                <a:sym typeface="Handlee"/>
              </a:rPr>
              <a:t>ASD EA Booklets (Tammy)</a:t>
            </a:r>
            <a:endParaRPr sz="1300">
              <a:latin typeface="Handlee"/>
              <a:ea typeface="Handlee"/>
              <a:cs typeface="Handlee"/>
              <a:sym typeface="Handlee"/>
            </a:endParaRPr>
          </a:p>
          <a:p>
            <a:pPr indent="-311150" lvl="0" marL="457200" rtl="0" algn="l">
              <a:spcBef>
                <a:spcPts val="0"/>
              </a:spcBef>
              <a:spcAft>
                <a:spcPts val="0"/>
              </a:spcAft>
              <a:buSzPts val="1300"/>
              <a:buFont typeface="Handlee"/>
              <a:buChar char="-"/>
            </a:pPr>
            <a:r>
              <a:rPr lang="en" sz="1300">
                <a:latin typeface="Handlee"/>
                <a:ea typeface="Handlee"/>
                <a:cs typeface="Handlee"/>
                <a:sym typeface="Handlee"/>
              </a:rPr>
              <a:t>Myths Activity (Amanda)</a:t>
            </a:r>
            <a:endParaRPr sz="1300">
              <a:latin typeface="Handlee"/>
              <a:ea typeface="Handlee"/>
              <a:cs typeface="Handlee"/>
              <a:sym typeface="Handlee"/>
            </a:endParaRPr>
          </a:p>
          <a:p>
            <a:pPr indent="-311150" lvl="0" marL="457200" rtl="0" algn="l">
              <a:spcBef>
                <a:spcPts val="0"/>
              </a:spcBef>
              <a:spcAft>
                <a:spcPts val="0"/>
              </a:spcAft>
              <a:buSzPts val="1300"/>
              <a:buFont typeface="Handlee"/>
              <a:buChar char="-"/>
            </a:pPr>
            <a:r>
              <a:rPr lang="en" sz="1300">
                <a:latin typeface="Handlee"/>
                <a:ea typeface="Handlee"/>
                <a:cs typeface="Handlee"/>
                <a:sym typeface="Handlee"/>
              </a:rPr>
              <a:t>Table Fidgets (Shelby and Jen)</a:t>
            </a:r>
            <a:endParaRPr sz="1300">
              <a:latin typeface="Handlee"/>
              <a:ea typeface="Handlee"/>
              <a:cs typeface="Handlee"/>
              <a:sym typeface="Handlee"/>
            </a:endParaRPr>
          </a:p>
          <a:p>
            <a:pPr indent="-311150" lvl="0" marL="457200" rtl="0" algn="l">
              <a:spcBef>
                <a:spcPts val="0"/>
              </a:spcBef>
              <a:spcAft>
                <a:spcPts val="0"/>
              </a:spcAft>
              <a:buSzPts val="1300"/>
              <a:buFont typeface="Handlee"/>
              <a:buChar char="-"/>
            </a:pPr>
            <a:r>
              <a:rPr lang="en" sz="1300">
                <a:latin typeface="Handlee"/>
                <a:ea typeface="Handlee"/>
                <a:cs typeface="Handlee"/>
                <a:sym typeface="Handlee"/>
              </a:rPr>
              <a:t>Hallway/Breakout Activity Items? (Shelby)</a:t>
            </a:r>
            <a:endParaRPr sz="1300">
              <a:latin typeface="Handlee"/>
              <a:ea typeface="Handlee"/>
              <a:cs typeface="Handlee"/>
              <a:sym typeface="Handlee"/>
            </a:endParaRPr>
          </a:p>
          <a:p>
            <a:pPr indent="-311150" lvl="0" marL="457200" rtl="0" algn="l">
              <a:spcBef>
                <a:spcPts val="0"/>
              </a:spcBef>
              <a:spcAft>
                <a:spcPts val="0"/>
              </a:spcAft>
              <a:buSzPts val="1300"/>
              <a:buFont typeface="Handlee"/>
              <a:buChar char="-"/>
            </a:pPr>
            <a:r>
              <a:rPr lang="en" sz="1300">
                <a:latin typeface="Handlee"/>
                <a:ea typeface="Handlee"/>
                <a:cs typeface="Handlee"/>
                <a:sym typeface="Handlee"/>
              </a:rPr>
              <a:t>Handouts for your slides (i.e. Regulation or Speech Sheets, Prompting Triangles, etc.) </a:t>
            </a:r>
            <a:endParaRPr sz="1300">
              <a:latin typeface="Handlee"/>
              <a:ea typeface="Handlee"/>
              <a:cs typeface="Handlee"/>
              <a:sym typeface="Handlee"/>
            </a:endParaRPr>
          </a:p>
          <a:p>
            <a:pPr indent="-311150" lvl="0" marL="457200" rtl="0" algn="l">
              <a:spcBef>
                <a:spcPts val="0"/>
              </a:spcBef>
              <a:spcAft>
                <a:spcPts val="0"/>
              </a:spcAft>
              <a:buSzPts val="1300"/>
              <a:buFont typeface="Handlee"/>
              <a:buChar char="-"/>
            </a:pPr>
            <a:r>
              <a:rPr lang="en" sz="1300">
                <a:latin typeface="Handlee"/>
                <a:ea typeface="Handlee"/>
                <a:cs typeface="Handlee"/>
                <a:sym typeface="Handlee"/>
              </a:rPr>
              <a:t>Reflection Activity (Tammy) </a:t>
            </a:r>
            <a:endParaRPr sz="1300">
              <a:latin typeface="Handlee"/>
              <a:ea typeface="Handlee"/>
              <a:cs typeface="Handlee"/>
              <a:sym typeface="Handlee"/>
            </a:endParaRPr>
          </a:p>
          <a:p>
            <a:pPr indent="-311150" lvl="0" marL="457200" rtl="0" algn="l">
              <a:spcBef>
                <a:spcPts val="0"/>
              </a:spcBef>
              <a:spcAft>
                <a:spcPts val="0"/>
              </a:spcAft>
              <a:buSzPts val="1300"/>
              <a:buFont typeface="Handlee"/>
              <a:buChar char="-"/>
            </a:pPr>
            <a:r>
              <a:rPr lang="en" sz="1300">
                <a:latin typeface="Handlee"/>
                <a:ea typeface="Handlee"/>
                <a:cs typeface="Handlee"/>
                <a:sym typeface="Handlee"/>
              </a:rPr>
              <a:t>Pen Buckets - at 9th </a:t>
            </a:r>
            <a:endParaRPr sz="1300">
              <a:latin typeface="Handlee"/>
              <a:ea typeface="Handlee"/>
              <a:cs typeface="Handlee"/>
              <a:sym typeface="Handlee"/>
            </a:endParaRPr>
          </a:p>
          <a:p>
            <a:pPr indent="-311150" lvl="0" marL="457200" rtl="0" algn="l">
              <a:spcBef>
                <a:spcPts val="0"/>
              </a:spcBef>
              <a:spcAft>
                <a:spcPts val="0"/>
              </a:spcAft>
              <a:buSzPts val="1300"/>
              <a:buFont typeface="Handlee"/>
              <a:buChar char="-"/>
            </a:pPr>
            <a:r>
              <a:rPr lang="en" sz="1300">
                <a:latin typeface="Handlee"/>
                <a:ea typeface="Handlee"/>
                <a:cs typeface="Handlee"/>
                <a:sym typeface="Handlee"/>
              </a:rPr>
              <a:t>Send EAs message this Friday re location/times etc. (Amanda)</a:t>
            </a:r>
            <a:endParaRPr sz="1300">
              <a:latin typeface="Handlee"/>
              <a:ea typeface="Handlee"/>
              <a:cs typeface="Handlee"/>
              <a:sym typeface="Handlee"/>
            </a:endParaRPr>
          </a:p>
          <a:p>
            <a:pPr indent="-311150" lvl="0" marL="457200" rtl="0" algn="l">
              <a:spcBef>
                <a:spcPts val="0"/>
              </a:spcBef>
              <a:spcAft>
                <a:spcPts val="0"/>
              </a:spcAft>
              <a:buSzPts val="1300"/>
              <a:buFont typeface="Handlee"/>
              <a:buChar char="-"/>
            </a:pPr>
            <a:r>
              <a:rPr lang="en" sz="1300">
                <a:latin typeface="Handlee"/>
                <a:ea typeface="Handlee"/>
                <a:cs typeface="Handlee"/>
                <a:sym typeface="Handlee"/>
              </a:rPr>
              <a:t>Lunch and Snacks - completed </a:t>
            </a:r>
            <a:endParaRPr sz="1300">
              <a:latin typeface="Handlee"/>
              <a:ea typeface="Handlee"/>
              <a:cs typeface="Handlee"/>
              <a:sym typeface="Handlee"/>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 name="Shape 83"/>
        <p:cNvGrpSpPr/>
        <p:nvPr/>
      </p:nvGrpSpPr>
      <p:grpSpPr>
        <a:xfrm>
          <a:off x="0" y="0"/>
          <a:ext cx="0" cy="0"/>
          <a:chOff x="0" y="0"/>
          <a:chExt cx="0" cy="0"/>
        </a:xfrm>
      </p:grpSpPr>
      <p:sp>
        <p:nvSpPr>
          <p:cNvPr id="84" name="Google Shape;84;g30da5cd7a2e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5" name="Google Shape;85;g30da5cd7a2e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1300">
                <a:latin typeface="Handlee"/>
                <a:ea typeface="Handlee"/>
                <a:cs typeface="Handlee"/>
                <a:sym typeface="Handlee"/>
              </a:rPr>
              <a:t>Jen</a:t>
            </a:r>
            <a:endParaRPr b="1" sz="1300">
              <a:latin typeface="Handlee"/>
              <a:ea typeface="Handlee"/>
              <a:cs typeface="Handlee"/>
              <a:sym typeface="Handlee"/>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g312162cbccc_0_17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2" name="Google Shape;92;g312162cbccc_0_17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1300">
                <a:latin typeface="Handlee"/>
                <a:ea typeface="Handlee"/>
                <a:cs typeface="Handlee"/>
                <a:sym typeface="Handlee"/>
              </a:rPr>
              <a:t>All Introduce</a:t>
            </a:r>
            <a:endParaRPr b="1" sz="1300">
              <a:latin typeface="Handlee"/>
              <a:ea typeface="Handlee"/>
              <a:cs typeface="Handlee"/>
              <a:sym typeface="Handlee"/>
            </a:endParaRPr>
          </a:p>
          <a:p>
            <a:pPr indent="0" lvl="0" marL="0" rtl="0" algn="l">
              <a:spcBef>
                <a:spcPts val="0"/>
              </a:spcBef>
              <a:spcAft>
                <a:spcPts val="0"/>
              </a:spcAft>
              <a:buNone/>
            </a:pPr>
            <a:r>
              <a:t/>
            </a:r>
            <a:endParaRPr b="1" sz="1300">
              <a:latin typeface="Handlee"/>
              <a:ea typeface="Handlee"/>
              <a:cs typeface="Handlee"/>
              <a:sym typeface="Handlee"/>
            </a:endParaRPr>
          </a:p>
          <a:p>
            <a:pPr indent="0" lvl="0" marL="0" rtl="0" algn="l">
              <a:spcBef>
                <a:spcPts val="0"/>
              </a:spcBef>
              <a:spcAft>
                <a:spcPts val="0"/>
              </a:spcAft>
              <a:buNone/>
            </a:pPr>
            <a:r>
              <a:rPr b="1" lang="en" sz="1300">
                <a:highlight>
                  <a:srgbClr val="00FF00"/>
                </a:highlight>
                <a:latin typeface="Handlee"/>
                <a:ea typeface="Handlee"/>
                <a:cs typeface="Handlee"/>
                <a:sym typeface="Handlee"/>
              </a:rPr>
              <a:t>Need picsof Shelby and Tracy</a:t>
            </a:r>
            <a:endParaRPr b="1" sz="1300">
              <a:highlight>
                <a:srgbClr val="00FF00"/>
              </a:highlight>
              <a:latin typeface="Handlee"/>
              <a:ea typeface="Handlee"/>
              <a:cs typeface="Handlee"/>
              <a:sym typeface="Handlee"/>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g312162cbccc_0_74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6" name="Google Shape;106;g312162cbccc_0_7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300">
                <a:latin typeface="Handlee"/>
                <a:ea typeface="Handlee"/>
                <a:cs typeface="Handlee"/>
                <a:sym typeface="Handlee"/>
              </a:rPr>
              <a:t> </a:t>
            </a:r>
            <a:r>
              <a:rPr b="1" lang="en" sz="1300">
                <a:latin typeface="Handlee"/>
                <a:ea typeface="Handlee"/>
                <a:cs typeface="Handlee"/>
                <a:sym typeface="Handlee"/>
              </a:rPr>
              <a:t>Jen</a:t>
            </a:r>
            <a:endParaRPr b="1" sz="1300">
              <a:latin typeface="Handlee"/>
              <a:ea typeface="Handlee"/>
              <a:cs typeface="Handlee"/>
              <a:sym typeface="Handlee"/>
            </a:endParaRPr>
          </a:p>
          <a:p>
            <a:pPr indent="0" lvl="0" marL="0" rtl="0" algn="l">
              <a:spcBef>
                <a:spcPts val="0"/>
              </a:spcBef>
              <a:spcAft>
                <a:spcPts val="0"/>
              </a:spcAft>
              <a:buNone/>
            </a:pPr>
            <a:r>
              <a:rPr lang="en" sz="1300">
                <a:latin typeface="Handlee"/>
                <a:ea typeface="Handlee"/>
                <a:cs typeface="Handlee"/>
                <a:sym typeface="Handlee"/>
              </a:rPr>
              <a:t>9:00 where are the bathrooms, that we will have breaks and lunch,  because we are such a large group we will need to be mindful of our time.  Please write your questions and we will have a time to answer questions that have not been answered at the end or we can touch base on a break or at lunch.  </a:t>
            </a:r>
            <a:endParaRPr sz="1300">
              <a:latin typeface="Handlee"/>
              <a:ea typeface="Handlee"/>
              <a:cs typeface="Handlee"/>
              <a:sym typeface="Handlee"/>
            </a:endParaRPr>
          </a:p>
          <a:p>
            <a:pPr indent="0" lvl="0" marL="0" rtl="0" algn="l">
              <a:spcBef>
                <a:spcPts val="0"/>
              </a:spcBef>
              <a:spcAft>
                <a:spcPts val="0"/>
              </a:spcAft>
              <a:buNone/>
            </a:pPr>
            <a:r>
              <a:t/>
            </a:r>
            <a:endParaRPr sz="1300">
              <a:latin typeface="Handlee"/>
              <a:ea typeface="Handlee"/>
              <a:cs typeface="Handlee"/>
              <a:sym typeface="Handlee"/>
            </a:endParaRPr>
          </a:p>
          <a:p>
            <a:pPr indent="0" lvl="0" marL="0" rtl="0" algn="l">
              <a:spcBef>
                <a:spcPts val="0"/>
              </a:spcBef>
              <a:spcAft>
                <a:spcPts val="0"/>
              </a:spcAft>
              <a:buNone/>
            </a:pPr>
            <a:r>
              <a:rPr lang="en" sz="1300">
                <a:latin typeface="Handlee"/>
                <a:ea typeface="Handlee"/>
                <a:cs typeface="Handlee"/>
                <a:sym typeface="Handlee"/>
              </a:rPr>
              <a:t>Sign-in sheet at table at front! Check off that your information is correct - FLEX or paid. </a:t>
            </a:r>
            <a:endParaRPr sz="1300">
              <a:latin typeface="Handlee"/>
              <a:ea typeface="Handlee"/>
              <a:cs typeface="Handlee"/>
              <a:sym typeface="Handlee"/>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g3163e39e2a4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3" name="Google Shape;113;g3163e39e2a4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1300">
                <a:latin typeface="Handlee"/>
                <a:ea typeface="Handlee"/>
                <a:cs typeface="Handlee"/>
                <a:sym typeface="Handlee"/>
              </a:rPr>
              <a:t>Jen</a:t>
            </a:r>
            <a:endParaRPr b="1" sz="1300">
              <a:latin typeface="Handlee"/>
              <a:ea typeface="Handlee"/>
              <a:cs typeface="Handlee"/>
              <a:sym typeface="Handlee"/>
            </a:endParaRPr>
          </a:p>
          <a:p>
            <a:pPr indent="0" lvl="0" marL="0" rtl="0" algn="l">
              <a:spcBef>
                <a:spcPts val="0"/>
              </a:spcBef>
              <a:spcAft>
                <a:spcPts val="0"/>
              </a:spcAft>
              <a:buNone/>
            </a:pPr>
            <a:r>
              <a:rPr lang="en" sz="1300">
                <a:solidFill>
                  <a:schemeClr val="dk1"/>
                </a:solidFill>
                <a:latin typeface="Handlee"/>
                <a:ea typeface="Handlee"/>
                <a:cs typeface="Handlee"/>
                <a:sym typeface="Handlee"/>
              </a:rPr>
              <a:t>Introduction: Circle activity (Tammy) Activity: circle in the middle similarities with the people at your table, each person puts a circle on the edge with something that is unique about them.</a:t>
            </a:r>
            <a:endParaRPr sz="1300">
              <a:solidFill>
                <a:schemeClr val="dk1"/>
              </a:solidFill>
              <a:latin typeface="Handlee"/>
              <a:ea typeface="Handlee"/>
              <a:cs typeface="Handlee"/>
              <a:sym typeface="Handlee"/>
            </a:endParaRPr>
          </a:p>
          <a:p>
            <a:pPr indent="0" lvl="0" marL="0" rtl="0" algn="l">
              <a:spcBef>
                <a:spcPts val="0"/>
              </a:spcBef>
              <a:spcAft>
                <a:spcPts val="0"/>
              </a:spcAft>
              <a:buClr>
                <a:schemeClr val="dk1"/>
              </a:buClr>
              <a:buSzPts val="1100"/>
              <a:buFont typeface="Arial"/>
              <a:buNone/>
            </a:pPr>
            <a:r>
              <a:rPr lang="en" sz="1300">
                <a:solidFill>
                  <a:schemeClr val="dk1"/>
                </a:solidFill>
                <a:latin typeface="Handlee"/>
                <a:ea typeface="Handlee"/>
                <a:cs typeface="Handlee"/>
                <a:sym typeface="Handlee"/>
              </a:rPr>
              <a:t>What is ASD- Myth statements- read to them- Amanda 5-10 statements </a:t>
            </a:r>
            <a:endParaRPr sz="1300">
              <a:solidFill>
                <a:schemeClr val="dk1"/>
              </a:solidFill>
              <a:latin typeface="Handlee"/>
              <a:ea typeface="Handlee"/>
              <a:cs typeface="Handlee"/>
              <a:sym typeface="Handlee"/>
            </a:endParaRPr>
          </a:p>
          <a:p>
            <a:pPr indent="0" lvl="0" marL="0" rtl="0" algn="l">
              <a:spcBef>
                <a:spcPts val="0"/>
              </a:spcBef>
              <a:spcAft>
                <a:spcPts val="0"/>
              </a:spcAft>
              <a:buClr>
                <a:schemeClr val="dk1"/>
              </a:buClr>
              <a:buSzPts val="1100"/>
              <a:buFont typeface="Arial"/>
              <a:buNone/>
            </a:pPr>
            <a:r>
              <a:rPr lang="en" sz="1300">
                <a:solidFill>
                  <a:schemeClr val="dk1"/>
                </a:solidFill>
                <a:latin typeface="Handlee"/>
                <a:ea typeface="Handlee"/>
                <a:cs typeface="Handlee"/>
                <a:sym typeface="Handlee"/>
              </a:rPr>
              <a:t>Relationships- from ELIS PD, learn about their special interest, work them into task bag activities, play from ELIS PD (types of interactions) things they can take home with them, first/then cards, </a:t>
            </a:r>
            <a:endParaRPr sz="1300">
              <a:solidFill>
                <a:schemeClr val="dk1"/>
              </a:solidFill>
              <a:latin typeface="Handlee"/>
              <a:ea typeface="Handlee"/>
              <a:cs typeface="Handlee"/>
              <a:sym typeface="Handlee"/>
            </a:endParaRPr>
          </a:p>
          <a:p>
            <a:pPr indent="0" lvl="0" marL="0" rtl="0" algn="l">
              <a:spcBef>
                <a:spcPts val="0"/>
              </a:spcBef>
              <a:spcAft>
                <a:spcPts val="0"/>
              </a:spcAft>
              <a:buClr>
                <a:schemeClr val="dk1"/>
              </a:buClr>
              <a:buSzPts val="1100"/>
              <a:buFont typeface="Arial"/>
              <a:buNone/>
            </a:pPr>
            <a:r>
              <a:rPr lang="en" sz="1300">
                <a:solidFill>
                  <a:schemeClr val="dk1"/>
                </a:solidFill>
                <a:latin typeface="Handlee"/>
                <a:ea typeface="Handlee"/>
                <a:cs typeface="Handlee"/>
                <a:sym typeface="Handlee"/>
              </a:rPr>
              <a:t>Communication- Waiting, less words</a:t>
            </a:r>
            <a:endParaRPr sz="1300">
              <a:solidFill>
                <a:schemeClr val="dk1"/>
              </a:solidFill>
              <a:latin typeface="Handlee"/>
              <a:ea typeface="Handlee"/>
              <a:cs typeface="Handlee"/>
              <a:sym typeface="Handlee"/>
            </a:endParaRPr>
          </a:p>
          <a:p>
            <a:pPr indent="0" lvl="0" marL="0" rtl="0" algn="l">
              <a:spcBef>
                <a:spcPts val="0"/>
              </a:spcBef>
              <a:spcAft>
                <a:spcPts val="0"/>
              </a:spcAft>
              <a:buClr>
                <a:schemeClr val="dk1"/>
              </a:buClr>
              <a:buSzPts val="1100"/>
              <a:buFont typeface="Arial"/>
              <a:buNone/>
            </a:pPr>
            <a:r>
              <a:rPr lang="en" sz="1300">
                <a:solidFill>
                  <a:schemeClr val="dk1"/>
                </a:solidFill>
                <a:latin typeface="Handlee"/>
                <a:ea typeface="Handlee"/>
                <a:cs typeface="Handlee"/>
                <a:sym typeface="Handlee"/>
              </a:rPr>
              <a:t>Visuals- don’t have to work towards getting rid of visuals; adapting classroom visual schedule, how to take visuals and use on the go (Shelby) </a:t>
            </a:r>
            <a:endParaRPr sz="1300">
              <a:solidFill>
                <a:schemeClr val="dk1"/>
              </a:solidFill>
              <a:latin typeface="Handlee"/>
              <a:ea typeface="Handlee"/>
              <a:cs typeface="Handlee"/>
              <a:sym typeface="Handlee"/>
            </a:endParaRPr>
          </a:p>
          <a:p>
            <a:pPr indent="0" lvl="0" marL="0" rtl="0" algn="l">
              <a:spcBef>
                <a:spcPts val="0"/>
              </a:spcBef>
              <a:spcAft>
                <a:spcPts val="0"/>
              </a:spcAft>
              <a:buClr>
                <a:schemeClr val="dk1"/>
              </a:buClr>
              <a:buSzPts val="1100"/>
              <a:buFont typeface="Arial"/>
              <a:buNone/>
            </a:pPr>
            <a:r>
              <a:rPr lang="en" sz="1300">
                <a:solidFill>
                  <a:schemeClr val="dk1"/>
                </a:solidFill>
                <a:latin typeface="Handlee"/>
                <a:ea typeface="Handlee"/>
                <a:cs typeface="Handlee"/>
                <a:sym typeface="Handlee"/>
              </a:rPr>
              <a:t>Strategies- do you know what the goals are for your student? Have some goals available, have them think about their goals</a:t>
            </a:r>
            <a:endParaRPr sz="1300">
              <a:solidFill>
                <a:schemeClr val="dk1"/>
              </a:solidFill>
              <a:latin typeface="Handlee"/>
              <a:ea typeface="Handlee"/>
              <a:cs typeface="Handlee"/>
              <a:sym typeface="Handlee"/>
            </a:endParaRPr>
          </a:p>
          <a:p>
            <a:pPr indent="0" lvl="0" marL="0" rtl="0" algn="l">
              <a:spcBef>
                <a:spcPts val="0"/>
              </a:spcBef>
              <a:spcAft>
                <a:spcPts val="0"/>
              </a:spcAft>
              <a:buClr>
                <a:schemeClr val="dk1"/>
              </a:buClr>
              <a:buSzPts val="1100"/>
              <a:buFont typeface="Arial"/>
              <a:buNone/>
            </a:pPr>
            <a:r>
              <a:rPr lang="en" sz="1300">
                <a:solidFill>
                  <a:schemeClr val="dk1"/>
                </a:solidFill>
                <a:latin typeface="Handlee"/>
                <a:ea typeface="Handlee"/>
                <a:cs typeface="Handlee"/>
                <a:sym typeface="Handlee"/>
              </a:rPr>
              <a:t>Goals: When to know when they need to be updated, how to expand, what to do when students get bored, don’t want to participate, etc. </a:t>
            </a:r>
            <a:endParaRPr sz="1300">
              <a:solidFill>
                <a:schemeClr val="dk1"/>
              </a:solidFill>
              <a:latin typeface="Handlee"/>
              <a:ea typeface="Handlee"/>
              <a:cs typeface="Handlee"/>
              <a:sym typeface="Handlee"/>
            </a:endParaRPr>
          </a:p>
          <a:p>
            <a:pPr indent="0" lvl="0" marL="0" rtl="0" algn="l">
              <a:spcBef>
                <a:spcPts val="0"/>
              </a:spcBef>
              <a:spcAft>
                <a:spcPts val="0"/>
              </a:spcAft>
              <a:buClr>
                <a:schemeClr val="dk1"/>
              </a:buClr>
              <a:buSzPts val="1100"/>
              <a:buFont typeface="Arial"/>
              <a:buNone/>
            </a:pPr>
            <a:r>
              <a:rPr lang="en" sz="1300">
                <a:solidFill>
                  <a:schemeClr val="dk1"/>
                </a:solidFill>
                <a:latin typeface="Handlee"/>
                <a:ea typeface="Handlee"/>
                <a:cs typeface="Handlee"/>
                <a:sym typeface="Handlee"/>
              </a:rPr>
              <a:t>Self-Care &amp; Celebrations: Reflections, Feedback </a:t>
            </a:r>
            <a:endParaRPr sz="1300">
              <a:solidFill>
                <a:schemeClr val="dk1"/>
              </a:solidFill>
              <a:latin typeface="Handlee"/>
              <a:ea typeface="Handlee"/>
              <a:cs typeface="Handlee"/>
              <a:sym typeface="Handlee"/>
            </a:endParaRPr>
          </a:p>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g312162cbccc_0_23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0" name="Google Shape;120;g312162cbccc_0_23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1300">
                <a:solidFill>
                  <a:schemeClr val="dk1"/>
                </a:solidFill>
                <a:latin typeface="Handlee"/>
                <a:ea typeface="Handlee"/>
                <a:cs typeface="Handlee"/>
                <a:sym typeface="Handlee"/>
              </a:rPr>
              <a:t>Tammy</a:t>
            </a:r>
            <a:endParaRPr b="1" sz="1300">
              <a:solidFill>
                <a:schemeClr val="dk1"/>
              </a:solidFill>
              <a:latin typeface="Handlee"/>
              <a:ea typeface="Handlee"/>
              <a:cs typeface="Handlee"/>
              <a:sym typeface="Handlee"/>
            </a:endParaRPr>
          </a:p>
          <a:p>
            <a:pPr indent="0" lvl="0" marL="0" rtl="0" algn="l">
              <a:spcBef>
                <a:spcPts val="0"/>
              </a:spcBef>
              <a:spcAft>
                <a:spcPts val="0"/>
              </a:spcAft>
              <a:buNone/>
            </a:pPr>
            <a:r>
              <a:rPr lang="en" sz="1600">
                <a:latin typeface="Handlee"/>
                <a:ea typeface="Handlee"/>
                <a:cs typeface="Handlee"/>
                <a:sym typeface="Handlee"/>
              </a:rPr>
              <a:t>Circle activity (10 minutes)</a:t>
            </a:r>
            <a:endParaRPr sz="1600">
              <a:latin typeface="Handlee"/>
              <a:ea typeface="Handlee"/>
              <a:cs typeface="Handlee"/>
              <a:sym typeface="Handlee"/>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g31fa7d6449a_1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7" name="Google Shape;127;g31fa7d6449a_1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 sz="1300">
                <a:solidFill>
                  <a:schemeClr val="dk1"/>
                </a:solidFill>
                <a:latin typeface="Handlee"/>
                <a:ea typeface="Handlee"/>
                <a:cs typeface="Handlee"/>
                <a:sym typeface="Handlee"/>
              </a:rPr>
              <a:t>Tammy</a:t>
            </a:r>
            <a:endParaRPr b="1" sz="1300">
              <a:solidFill>
                <a:schemeClr val="dk1"/>
              </a:solidFill>
              <a:latin typeface="Handlee"/>
              <a:ea typeface="Handlee"/>
              <a:cs typeface="Handlee"/>
              <a:sym typeface="Handlee"/>
            </a:endParaRPr>
          </a:p>
          <a:p>
            <a:pPr indent="0" lvl="0" marL="0" rtl="0" algn="l">
              <a:spcBef>
                <a:spcPts val="0"/>
              </a:spcBef>
              <a:spcAft>
                <a:spcPts val="0"/>
              </a:spcAft>
              <a:buClr>
                <a:schemeClr val="dk1"/>
              </a:buClr>
              <a:buSzPts val="1100"/>
              <a:buFont typeface="Arial"/>
              <a:buNone/>
            </a:pPr>
            <a:r>
              <a:rPr lang="en" sz="1800">
                <a:solidFill>
                  <a:schemeClr val="dk1"/>
                </a:solidFill>
                <a:latin typeface="Handlee"/>
                <a:ea typeface="Handlee"/>
                <a:cs typeface="Handlee"/>
                <a:sym typeface="Handlee"/>
              </a:rPr>
              <a:t>Introduction: Circle activity (Tammy) Activity: circle in the middle similarities with the people at your table, each person puts a circle on the edge with something that is unique about them.</a:t>
            </a:r>
            <a:endParaRPr sz="1800">
              <a:solidFill>
                <a:schemeClr val="dk1"/>
              </a:solidFill>
              <a:latin typeface="Handlee"/>
              <a:ea typeface="Handlee"/>
              <a:cs typeface="Handlee"/>
              <a:sym typeface="Handlee"/>
            </a:endParaRPr>
          </a:p>
          <a:p>
            <a:pPr indent="0" lvl="0" marL="0" rtl="0" algn="l">
              <a:spcBef>
                <a:spcPts val="0"/>
              </a:spcBef>
              <a:spcAft>
                <a:spcPts val="0"/>
              </a:spcAft>
              <a:buNone/>
            </a:pPr>
            <a:r>
              <a:t/>
            </a:r>
            <a:endParaRPr>
              <a:solidFill>
                <a:schemeClr val="dk1"/>
              </a:solidFill>
            </a:endParaRPr>
          </a:p>
          <a:p>
            <a:pPr indent="0" lvl="0" marL="0" rtl="0" algn="l">
              <a:spcBef>
                <a:spcPts val="0"/>
              </a:spcBef>
              <a:spcAft>
                <a:spcPts val="0"/>
              </a:spcAft>
              <a:buClr>
                <a:schemeClr val="dk1"/>
              </a:buClr>
              <a:buSzPts val="1100"/>
              <a:buFont typeface="Arial"/>
              <a:buNone/>
            </a:pPr>
            <a:r>
              <a:rPr lang="en" sz="1600">
                <a:solidFill>
                  <a:schemeClr val="dk1"/>
                </a:solidFill>
                <a:latin typeface="Handlee"/>
                <a:ea typeface="Handlee"/>
                <a:cs typeface="Handlee"/>
                <a:sym typeface="Handlee"/>
              </a:rPr>
              <a:t>Think about the children that you work with.  We all have things that are unique to us and things that we have in common.  You could do the same activity modifies with the children you work with.</a:t>
            </a:r>
            <a:endParaRPr sz="1600">
              <a:solidFill>
                <a:schemeClr val="dk1"/>
              </a:solidFill>
              <a:latin typeface="Handlee"/>
              <a:ea typeface="Handlee"/>
              <a:cs typeface="Handlee"/>
              <a:sym typeface="Handlee"/>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g312162cbccc_0_23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0" name="Google Shape;140;g312162cbccc_0_23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latin typeface="Handlee"/>
                <a:ea typeface="Handlee"/>
                <a:cs typeface="Handlee"/>
                <a:sym typeface="Handlee"/>
              </a:rPr>
              <a:t>Kourtney (9:30 to 9:50)</a:t>
            </a:r>
            <a:endParaRPr b="1">
              <a:latin typeface="Handlee"/>
              <a:ea typeface="Handlee"/>
              <a:cs typeface="Handlee"/>
              <a:sym typeface="Handlee"/>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g31fa7d6449a_1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6" name="Google Shape;146;g31fa7d6449a_1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07916"/>
              </a:lnSpc>
              <a:spcBef>
                <a:spcPts val="0"/>
              </a:spcBef>
              <a:spcAft>
                <a:spcPts val="0"/>
              </a:spcAft>
              <a:buNone/>
            </a:pPr>
            <a:r>
              <a:rPr b="1" lang="en" sz="1300">
                <a:solidFill>
                  <a:schemeClr val="dk1"/>
                </a:solidFill>
                <a:latin typeface="Handlee"/>
                <a:ea typeface="Handlee"/>
                <a:cs typeface="Handlee"/>
                <a:sym typeface="Handlee"/>
              </a:rPr>
              <a:t>Kourtney</a:t>
            </a:r>
            <a:endParaRPr b="1" sz="1300">
              <a:solidFill>
                <a:schemeClr val="dk1"/>
              </a:solidFill>
              <a:latin typeface="Handlee"/>
              <a:ea typeface="Handlee"/>
              <a:cs typeface="Handlee"/>
              <a:sym typeface="Handlee"/>
            </a:endParaRPr>
          </a:p>
          <a:p>
            <a:pPr indent="-304800" lvl="0" marL="457200" rtl="0" algn="l">
              <a:lnSpc>
                <a:spcPct val="115000"/>
              </a:lnSpc>
              <a:spcBef>
                <a:spcPts val="0"/>
              </a:spcBef>
              <a:spcAft>
                <a:spcPts val="0"/>
              </a:spcAft>
              <a:buClr>
                <a:srgbClr val="666666"/>
              </a:buClr>
              <a:buSzPts val="1200"/>
              <a:buFont typeface="Handlee"/>
              <a:buChar char="●"/>
            </a:pPr>
            <a:r>
              <a:rPr lang="en" sz="1200">
                <a:solidFill>
                  <a:srgbClr val="666666"/>
                </a:solidFill>
                <a:latin typeface="Handlee"/>
                <a:ea typeface="Handlee"/>
                <a:cs typeface="Handlee"/>
                <a:sym typeface="Handlee"/>
              </a:rPr>
              <a:t>The </a:t>
            </a:r>
            <a:r>
              <a:rPr i="1" lang="en" sz="1200">
                <a:solidFill>
                  <a:srgbClr val="666666"/>
                </a:solidFill>
                <a:latin typeface="Handlee"/>
                <a:ea typeface="Handlee"/>
                <a:cs typeface="Handlee"/>
                <a:sym typeface="Handlee"/>
              </a:rPr>
              <a:t>DSM-5-TR</a:t>
            </a:r>
            <a:r>
              <a:rPr lang="en" sz="1200">
                <a:solidFill>
                  <a:srgbClr val="666666"/>
                </a:solidFill>
                <a:latin typeface="Handlee"/>
                <a:ea typeface="Handlee"/>
                <a:cs typeface="Handlee"/>
                <a:sym typeface="Handlee"/>
              </a:rPr>
              <a:t> sets the parameters for </a:t>
            </a:r>
            <a:r>
              <a:rPr lang="en" sz="1200" u="sng">
                <a:solidFill>
                  <a:srgbClr val="666666"/>
                </a:solidFill>
                <a:latin typeface="Handlee"/>
                <a:ea typeface="Handlee"/>
                <a:cs typeface="Handlee"/>
                <a:sym typeface="Handlee"/>
              </a:rPr>
              <a:t>meeting or not meeting</a:t>
            </a:r>
            <a:r>
              <a:rPr lang="en" sz="1200">
                <a:solidFill>
                  <a:srgbClr val="666666"/>
                </a:solidFill>
                <a:latin typeface="Handlee"/>
                <a:ea typeface="Handlee"/>
                <a:cs typeface="Handlee"/>
                <a:sym typeface="Handlee"/>
              </a:rPr>
              <a:t> a diagnosis of ASD. A psychologist, psychiatrist, or pediatrician makes the diagnosis. </a:t>
            </a:r>
            <a:endParaRPr sz="1200">
              <a:solidFill>
                <a:srgbClr val="666666"/>
              </a:solidFill>
              <a:latin typeface="Handlee"/>
              <a:ea typeface="Handlee"/>
              <a:cs typeface="Handlee"/>
              <a:sym typeface="Handlee"/>
            </a:endParaRPr>
          </a:p>
          <a:p>
            <a:pPr indent="-311150" lvl="0" marL="457200" rtl="0" algn="l">
              <a:lnSpc>
                <a:spcPct val="107916"/>
              </a:lnSpc>
              <a:spcBef>
                <a:spcPts val="0"/>
              </a:spcBef>
              <a:spcAft>
                <a:spcPts val="0"/>
              </a:spcAft>
              <a:buClr>
                <a:schemeClr val="dk1"/>
              </a:buClr>
              <a:buSzPts val="1300"/>
              <a:buFont typeface="Handlee"/>
              <a:buChar char="●"/>
            </a:pPr>
            <a:r>
              <a:rPr lang="en" sz="1300">
                <a:solidFill>
                  <a:schemeClr val="dk1"/>
                </a:solidFill>
                <a:highlight>
                  <a:schemeClr val="accent4"/>
                </a:highlight>
                <a:latin typeface="Handlee"/>
                <a:ea typeface="Handlee"/>
                <a:cs typeface="Handlee"/>
                <a:sym typeface="Handlee"/>
              </a:rPr>
              <a:t>Read points on slide. </a:t>
            </a:r>
            <a:endParaRPr sz="1300">
              <a:solidFill>
                <a:schemeClr val="dk1"/>
              </a:solidFill>
              <a:highlight>
                <a:schemeClr val="accent4"/>
              </a:highlight>
              <a:latin typeface="Handlee"/>
              <a:ea typeface="Handlee"/>
              <a:cs typeface="Handlee"/>
              <a:sym typeface="Handlee"/>
            </a:endParaRPr>
          </a:p>
          <a:p>
            <a:pPr indent="-311150" lvl="0" marL="457200" rtl="0" algn="l">
              <a:lnSpc>
                <a:spcPct val="107916"/>
              </a:lnSpc>
              <a:spcBef>
                <a:spcPts val="0"/>
              </a:spcBef>
              <a:spcAft>
                <a:spcPts val="0"/>
              </a:spcAft>
              <a:buClr>
                <a:schemeClr val="dk1"/>
              </a:buClr>
              <a:buSzPts val="1300"/>
              <a:buFont typeface="Handlee"/>
              <a:buChar char="●"/>
            </a:pPr>
            <a:r>
              <a:rPr lang="en" sz="1300">
                <a:solidFill>
                  <a:schemeClr val="dk1"/>
                </a:solidFill>
                <a:latin typeface="Handlee"/>
                <a:ea typeface="Handlee"/>
                <a:cs typeface="Handlee"/>
                <a:sym typeface="Handlee"/>
              </a:rPr>
              <a:t>“A mental disorder is a syndrome characterized by clinically significant disturbance in an individual’s cognition, emotion regulation, or behaviour that reflects a dysfunction in the psychological, biological, or developmental processes underlying mental functioning… significant distress or disability in social, occupational, or other important activities” (DSM-5, 2022, p. 20). </a:t>
            </a:r>
            <a:endParaRPr sz="1300">
              <a:solidFill>
                <a:schemeClr val="dk1"/>
              </a:solidFill>
              <a:latin typeface="Handlee"/>
              <a:ea typeface="Handlee"/>
              <a:cs typeface="Handlee"/>
              <a:sym typeface="Handlee"/>
            </a:endParaRPr>
          </a:p>
          <a:p>
            <a:pPr indent="-311150" lvl="1" marL="914400" rtl="0" algn="l">
              <a:lnSpc>
                <a:spcPct val="107916"/>
              </a:lnSpc>
              <a:spcBef>
                <a:spcPts val="0"/>
              </a:spcBef>
              <a:spcAft>
                <a:spcPts val="0"/>
              </a:spcAft>
              <a:buClr>
                <a:schemeClr val="dk1"/>
              </a:buClr>
              <a:buSzPts val="1300"/>
              <a:buFont typeface="Handlee"/>
              <a:buChar char="o"/>
            </a:pPr>
            <a:r>
              <a:rPr lang="en" sz="1300">
                <a:solidFill>
                  <a:schemeClr val="dk1"/>
                </a:solidFill>
                <a:highlight>
                  <a:schemeClr val="accent4"/>
                </a:highlight>
                <a:latin typeface="Handlee"/>
                <a:ea typeface="Handlee"/>
                <a:cs typeface="Handlee"/>
                <a:sym typeface="Handlee"/>
              </a:rPr>
              <a:t>Ex) medication-induced movement disorder, being part of a gang, being quirky/unique, suffering grief after a loss is NOT a disorder</a:t>
            </a:r>
            <a:endParaRPr sz="1300">
              <a:solidFill>
                <a:schemeClr val="dk1"/>
              </a:solidFill>
              <a:highlight>
                <a:schemeClr val="accent4"/>
              </a:highlight>
              <a:latin typeface="Handlee"/>
              <a:ea typeface="Handlee"/>
              <a:cs typeface="Handlee"/>
              <a:sym typeface="Handlee"/>
            </a:endParaRPr>
          </a:p>
          <a:p>
            <a:pPr indent="-311150" lvl="0" marL="457200" rtl="0" algn="l">
              <a:lnSpc>
                <a:spcPct val="107916"/>
              </a:lnSpc>
              <a:spcBef>
                <a:spcPts val="0"/>
              </a:spcBef>
              <a:spcAft>
                <a:spcPts val="0"/>
              </a:spcAft>
              <a:buClr>
                <a:schemeClr val="dk1"/>
              </a:buClr>
              <a:buSzPts val="1300"/>
              <a:buFont typeface="Calibri"/>
              <a:buChar char="●"/>
            </a:pPr>
            <a:r>
              <a:rPr b="1" lang="en" sz="1300">
                <a:solidFill>
                  <a:schemeClr val="dk1"/>
                </a:solidFill>
                <a:highlight>
                  <a:schemeClr val="accent4"/>
                </a:highlight>
                <a:latin typeface="Handlee"/>
                <a:ea typeface="Handlee"/>
                <a:cs typeface="Handlee"/>
                <a:sym typeface="Handlee"/>
              </a:rPr>
              <a:t>No such thing as high functioning ASD or high functioning ADHD or high functioning Anxiety, etc. </a:t>
            </a:r>
            <a:r>
              <a:rPr lang="en" sz="1300">
                <a:solidFill>
                  <a:schemeClr val="dk1"/>
                </a:solidFill>
                <a:highlight>
                  <a:schemeClr val="accent4"/>
                </a:highlight>
                <a:latin typeface="Handlee"/>
                <a:ea typeface="Handlee"/>
                <a:cs typeface="Handlee"/>
                <a:sym typeface="Handlee"/>
              </a:rPr>
              <a:t>People may be doing well because they are supported. </a:t>
            </a:r>
            <a:r>
              <a:rPr b="1" lang="en" sz="1300">
                <a:solidFill>
                  <a:schemeClr val="dk1"/>
                </a:solidFill>
                <a:highlight>
                  <a:schemeClr val="accent4"/>
                </a:highlight>
                <a:latin typeface="Handlee"/>
                <a:ea typeface="Handlee"/>
                <a:cs typeface="Handlee"/>
                <a:sym typeface="Handlee"/>
              </a:rPr>
              <a:t>This is a great argument as to why we keep supporting individuals once they are doing better. </a:t>
            </a:r>
            <a:endParaRPr b="1" sz="1300">
              <a:solidFill>
                <a:schemeClr val="dk1"/>
              </a:solidFill>
              <a:highlight>
                <a:schemeClr val="accent4"/>
              </a:highlight>
              <a:latin typeface="Handlee"/>
              <a:ea typeface="Handlee"/>
              <a:cs typeface="Handlee"/>
              <a:sym typeface="Handlee"/>
            </a:endParaRPr>
          </a:p>
          <a:p>
            <a:pPr indent="-311150" lvl="0" marL="457200" rtl="0" algn="l">
              <a:lnSpc>
                <a:spcPct val="107916"/>
              </a:lnSpc>
              <a:spcBef>
                <a:spcPts val="0"/>
              </a:spcBef>
              <a:spcAft>
                <a:spcPts val="0"/>
              </a:spcAft>
              <a:buClr>
                <a:schemeClr val="dk1"/>
              </a:buClr>
              <a:buSzPts val="1300"/>
              <a:buFont typeface="Calibri"/>
              <a:buChar char="●"/>
            </a:pPr>
            <a:r>
              <a:rPr b="1" lang="en" sz="1300">
                <a:solidFill>
                  <a:schemeClr val="dk1"/>
                </a:solidFill>
                <a:latin typeface="Handlee"/>
                <a:ea typeface="Handlee"/>
                <a:cs typeface="Handlee"/>
                <a:sym typeface="Handlee"/>
              </a:rPr>
              <a:t>Other: </a:t>
            </a:r>
            <a:r>
              <a:rPr lang="en" sz="1300">
                <a:solidFill>
                  <a:schemeClr val="dk1"/>
                </a:solidFill>
                <a:latin typeface="Handlee"/>
                <a:ea typeface="Handlee"/>
                <a:cs typeface="Handlee"/>
                <a:sym typeface="Handlee"/>
              </a:rPr>
              <a:t>ASD encompasses autistic disorder, Asperger’s, and childhood disintegrative disorder. It is characterized by deficits in social communication/interaction AND restricted/repetitive patterns of behaviour/interests/activities. </a:t>
            </a:r>
            <a:endParaRPr sz="1300">
              <a:solidFill>
                <a:schemeClr val="dk1"/>
              </a:solidFill>
              <a:latin typeface="Handlee"/>
              <a:ea typeface="Handlee"/>
              <a:cs typeface="Handlee"/>
              <a:sym typeface="Handlee"/>
            </a:endParaRPr>
          </a:p>
          <a:p>
            <a:pPr indent="0" lvl="0" marL="0" rtl="0" algn="l">
              <a:spcBef>
                <a:spcPts val="0"/>
              </a:spcBef>
              <a:spcAft>
                <a:spcPts val="0"/>
              </a:spcAft>
              <a:buNone/>
            </a:pPr>
            <a:r>
              <a:t/>
            </a:r>
            <a:endParaRPr sz="1000">
              <a:solidFill>
                <a:schemeClr val="dk1"/>
              </a:solidFill>
              <a:latin typeface="Calibri"/>
              <a:ea typeface="Calibri"/>
              <a:cs typeface="Calibri"/>
              <a:sym typeface="Calibri"/>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g31fa7d6449a_2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3" name="Google Shape;153;g31fa7d6449a_2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07916"/>
              </a:lnSpc>
              <a:spcBef>
                <a:spcPts val="0"/>
              </a:spcBef>
              <a:spcAft>
                <a:spcPts val="0"/>
              </a:spcAft>
              <a:buNone/>
            </a:pPr>
            <a:r>
              <a:rPr b="1" lang="en" sz="1300">
                <a:solidFill>
                  <a:schemeClr val="dk1"/>
                </a:solidFill>
                <a:latin typeface="Handlee"/>
                <a:ea typeface="Handlee"/>
                <a:cs typeface="Handlee"/>
                <a:sym typeface="Handlee"/>
              </a:rPr>
              <a:t>Kourtney</a:t>
            </a:r>
            <a:endParaRPr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Calibri"/>
              <a:buChar char="●"/>
            </a:pPr>
            <a:r>
              <a:rPr b="1" lang="en" sz="1300">
                <a:solidFill>
                  <a:schemeClr val="dk1"/>
                </a:solidFill>
                <a:latin typeface="Handlee"/>
                <a:ea typeface="Handlee"/>
                <a:cs typeface="Handlee"/>
                <a:sym typeface="Handlee"/>
              </a:rPr>
              <a:t>Criteria: </a:t>
            </a:r>
            <a:r>
              <a:rPr lang="en" sz="1300">
                <a:solidFill>
                  <a:schemeClr val="dk1"/>
                </a:solidFill>
                <a:latin typeface="Handlee"/>
                <a:ea typeface="Handlee"/>
                <a:cs typeface="Handlee"/>
                <a:sym typeface="Handlee"/>
              </a:rPr>
              <a:t>Persistent deficits in social communication and social interaction across multiple contexts ex) social-emotional reciprocity, nonverbal behaviours, understanding and developing relationships. AND Restricted, repetitive patterns of behavior, interests, or activities as manifest by at least 2: stereotyped or repetitive motor movements, use of objects or speech, inflexible adherence to routines, restricted fixated interests, hyper or hypoactivity to sensory input.</a:t>
            </a:r>
            <a:endParaRPr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Calibri"/>
              <a:buChar char="●"/>
            </a:pPr>
            <a:r>
              <a:rPr lang="en" sz="1300">
                <a:solidFill>
                  <a:schemeClr val="dk1"/>
                </a:solidFill>
                <a:latin typeface="Handlee"/>
                <a:ea typeface="Handlee"/>
                <a:cs typeface="Handlee"/>
                <a:sym typeface="Handlee"/>
              </a:rPr>
              <a:t>IT IS BOTH - </a:t>
            </a:r>
            <a:r>
              <a:rPr b="1" lang="en" sz="1300">
                <a:solidFill>
                  <a:schemeClr val="dk1"/>
                </a:solidFill>
                <a:latin typeface="Handlee"/>
                <a:ea typeface="Handlee"/>
                <a:cs typeface="Handlee"/>
                <a:sym typeface="Handlee"/>
              </a:rPr>
              <a:t>i.e. I have an inflexible adherence to routine, but I do not meet </a:t>
            </a:r>
            <a:r>
              <a:rPr b="1" lang="en" sz="1300">
                <a:solidFill>
                  <a:schemeClr val="dk1"/>
                </a:solidFill>
                <a:latin typeface="Handlee"/>
                <a:ea typeface="Handlee"/>
                <a:cs typeface="Handlee"/>
                <a:sym typeface="Handlee"/>
              </a:rPr>
              <a:t>criteria. Again, difference is not disorder. </a:t>
            </a:r>
            <a:r>
              <a:rPr lang="en" sz="1300">
                <a:solidFill>
                  <a:schemeClr val="dk1"/>
                </a:solidFill>
                <a:latin typeface="Handlee"/>
                <a:ea typeface="Handlee"/>
                <a:cs typeface="Handlee"/>
                <a:sym typeface="Handlee"/>
              </a:rPr>
              <a:t>We all have specific interests; that isn’t a disorder. </a:t>
            </a:r>
            <a:endParaRPr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Handlee"/>
              <a:buChar char="●"/>
            </a:pPr>
            <a:r>
              <a:rPr lang="en" sz="1300">
                <a:solidFill>
                  <a:schemeClr val="dk1"/>
                </a:solidFill>
                <a:latin typeface="Handlee"/>
                <a:ea typeface="Handlee"/>
                <a:cs typeface="Handlee"/>
                <a:sym typeface="Handlee"/>
              </a:rPr>
              <a:t>It is also ALL - you need to have evidence of all of criteria A and at least 2 from criteria B. Meeting an item or 2, does not mean you have the diagnosis. There is also no such thing as “close to diagnosis” - you have it or you don’t. </a:t>
            </a:r>
            <a:endParaRPr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Handlee"/>
              <a:buChar char="●"/>
            </a:pPr>
            <a:r>
              <a:rPr lang="en" sz="1300">
                <a:solidFill>
                  <a:schemeClr val="dk1"/>
                </a:solidFill>
                <a:latin typeface="Handlee"/>
                <a:ea typeface="Handlee"/>
                <a:cs typeface="Handlee"/>
                <a:sym typeface="Handlee"/>
              </a:rPr>
              <a:t>Eye contact. </a:t>
            </a:r>
            <a:endParaRPr sz="1300">
              <a:solidFill>
                <a:schemeClr val="dk1"/>
              </a:solidFill>
              <a:latin typeface="Handlee"/>
              <a:ea typeface="Handlee"/>
              <a:cs typeface="Handlee"/>
              <a:sym typeface="Handlee"/>
            </a:endParaRPr>
          </a:p>
          <a:p>
            <a:pPr indent="0" lvl="0" marL="0" rtl="0" algn="l">
              <a:spcBef>
                <a:spcPts val="0"/>
              </a:spcBef>
              <a:spcAft>
                <a:spcPts val="0"/>
              </a:spcAft>
              <a:buNone/>
            </a:pPr>
            <a:r>
              <a:t/>
            </a:r>
            <a:endParaRPr sz="1000">
              <a:solidFill>
                <a:schemeClr val="dk1"/>
              </a:solidFill>
              <a:latin typeface="Calibri"/>
              <a:ea typeface="Calibri"/>
              <a:cs typeface="Calibri"/>
              <a:sym typeface="Calibri"/>
            </a:endParaRPr>
          </a:p>
          <a:p>
            <a:pPr indent="0" lvl="0" marL="0" rtl="0" algn="l">
              <a:spcBef>
                <a:spcPts val="0"/>
              </a:spcBef>
              <a:spcAft>
                <a:spcPts val="0"/>
              </a:spcAft>
              <a:buNone/>
            </a:pPr>
            <a:r>
              <a:t/>
            </a:r>
            <a:endParaRPr sz="1000">
              <a:solidFill>
                <a:schemeClr val="dk1"/>
              </a:solidFill>
              <a:latin typeface="Calibri"/>
              <a:ea typeface="Calibri"/>
              <a:cs typeface="Calibri"/>
              <a:sym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g31fa7d6449a_2_4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1" name="Google Shape;161;g31fa7d6449a_2_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07916"/>
              </a:lnSpc>
              <a:spcBef>
                <a:spcPts val="0"/>
              </a:spcBef>
              <a:spcAft>
                <a:spcPts val="0"/>
              </a:spcAft>
              <a:buNone/>
            </a:pPr>
            <a:r>
              <a:rPr b="1" lang="en" sz="1300">
                <a:solidFill>
                  <a:schemeClr val="dk1"/>
                </a:solidFill>
                <a:latin typeface="Handlee"/>
                <a:ea typeface="Handlee"/>
                <a:cs typeface="Handlee"/>
                <a:sym typeface="Handlee"/>
              </a:rPr>
              <a:t>Kourtney</a:t>
            </a:r>
            <a:endParaRPr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Calibri"/>
              <a:buChar char="●"/>
            </a:pPr>
            <a:r>
              <a:rPr b="1" lang="en" sz="1300">
                <a:solidFill>
                  <a:schemeClr val="dk1"/>
                </a:solidFill>
                <a:latin typeface="Handlee"/>
                <a:ea typeface="Handlee"/>
                <a:cs typeface="Handlee"/>
                <a:sym typeface="Handlee"/>
              </a:rPr>
              <a:t>Onset:</a:t>
            </a:r>
            <a:r>
              <a:rPr lang="en" sz="1300">
                <a:solidFill>
                  <a:schemeClr val="dk1"/>
                </a:solidFill>
                <a:latin typeface="Handlee"/>
                <a:ea typeface="Handlee"/>
                <a:cs typeface="Handlee"/>
                <a:sym typeface="Handlee"/>
              </a:rPr>
              <a:t> Early development period onset; 15% genetic mutation. </a:t>
            </a:r>
            <a:endParaRPr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Calibri"/>
              <a:buChar char="●"/>
            </a:pPr>
            <a:r>
              <a:rPr lang="en" sz="1300">
                <a:solidFill>
                  <a:schemeClr val="dk1"/>
                </a:solidFill>
                <a:latin typeface="Handlee"/>
                <a:ea typeface="Handlee"/>
                <a:cs typeface="Handlee"/>
                <a:sym typeface="Handlee"/>
              </a:rPr>
              <a:t>Cause </a:t>
            </a:r>
            <a:r>
              <a:rPr b="1" lang="en" sz="1300">
                <a:solidFill>
                  <a:schemeClr val="dk1"/>
                </a:solidFill>
                <a:latin typeface="Handlee"/>
                <a:ea typeface="Handlee"/>
                <a:cs typeface="Handlee"/>
                <a:sym typeface="Handlee"/>
              </a:rPr>
              <a:t>clinically significant impairment in</a:t>
            </a:r>
            <a:r>
              <a:rPr lang="en" sz="1300">
                <a:solidFill>
                  <a:schemeClr val="dk1"/>
                </a:solidFill>
                <a:latin typeface="Handlee"/>
                <a:ea typeface="Handlee"/>
                <a:cs typeface="Handlee"/>
                <a:sym typeface="Handlee"/>
              </a:rPr>
              <a:t> social, occupational, or other important areas of functioning.</a:t>
            </a:r>
            <a:endParaRPr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Calibri"/>
              <a:buChar char="●"/>
            </a:pPr>
            <a:r>
              <a:rPr b="1" lang="en" sz="1300">
                <a:solidFill>
                  <a:schemeClr val="dk1"/>
                </a:solidFill>
                <a:latin typeface="Handlee"/>
                <a:ea typeface="Handlee"/>
                <a:cs typeface="Handlee"/>
                <a:sym typeface="Handlee"/>
              </a:rPr>
              <a:t>Specify</a:t>
            </a:r>
            <a:r>
              <a:rPr lang="en" sz="1300">
                <a:solidFill>
                  <a:schemeClr val="dk1"/>
                </a:solidFill>
                <a:latin typeface="Handlee"/>
                <a:ea typeface="Handlee"/>
                <a:cs typeface="Handlee"/>
                <a:sym typeface="Handlee"/>
              </a:rPr>
              <a:t> </a:t>
            </a:r>
            <a:r>
              <a:rPr i="1" lang="en" sz="1300">
                <a:solidFill>
                  <a:schemeClr val="dk1"/>
                </a:solidFill>
                <a:latin typeface="Handlee"/>
                <a:ea typeface="Handlee"/>
                <a:cs typeface="Handlee"/>
                <a:sym typeface="Handlee"/>
              </a:rPr>
              <a:t>with or without accompanying intellectual </a:t>
            </a:r>
            <a:r>
              <a:rPr lang="en" sz="1300">
                <a:solidFill>
                  <a:schemeClr val="dk1"/>
                </a:solidFill>
                <a:latin typeface="Handlee"/>
                <a:ea typeface="Handlee"/>
                <a:cs typeface="Handlee"/>
                <a:sym typeface="Handlee"/>
              </a:rPr>
              <a:t>and/or </a:t>
            </a:r>
            <a:r>
              <a:rPr i="1" lang="en" sz="1300">
                <a:solidFill>
                  <a:schemeClr val="dk1"/>
                </a:solidFill>
                <a:latin typeface="Handlee"/>
                <a:ea typeface="Handlee"/>
                <a:cs typeface="Handlee"/>
                <a:sym typeface="Handlee"/>
              </a:rPr>
              <a:t>with or without accompanying language impairment. </a:t>
            </a:r>
            <a:r>
              <a:rPr lang="en" sz="1300">
                <a:solidFill>
                  <a:schemeClr val="dk1"/>
                </a:solidFill>
                <a:latin typeface="Handlee"/>
                <a:ea typeface="Handlee"/>
                <a:cs typeface="Handlee"/>
                <a:sym typeface="Handlee"/>
              </a:rPr>
              <a:t>Best prognosis if absence of intellectual impairment and functional language by age 5.  (Often with language and intellectual impairment but: can have savant abilities). </a:t>
            </a:r>
            <a:endParaRPr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Calibri"/>
              <a:buChar char="●"/>
            </a:pPr>
            <a:r>
              <a:rPr b="1" lang="en" sz="1300">
                <a:solidFill>
                  <a:schemeClr val="dk1"/>
                </a:solidFill>
                <a:latin typeface="Handlee"/>
                <a:ea typeface="Handlee"/>
                <a:cs typeface="Handlee"/>
                <a:sym typeface="Handlee"/>
              </a:rPr>
              <a:t>Male to Female: </a:t>
            </a:r>
            <a:r>
              <a:rPr lang="en" sz="1300">
                <a:solidFill>
                  <a:schemeClr val="dk1"/>
                </a:solidFill>
                <a:latin typeface="Handlee"/>
                <a:ea typeface="Handlee"/>
                <a:cs typeface="Handlee"/>
                <a:sym typeface="Handlee"/>
              </a:rPr>
              <a:t>4:1 - some argue that more females have the presentation but are missed. </a:t>
            </a:r>
            <a:endParaRPr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Handlee"/>
              <a:buChar char="●"/>
            </a:pPr>
            <a:r>
              <a:rPr lang="en" sz="1300">
                <a:solidFill>
                  <a:schemeClr val="dk1"/>
                </a:solidFill>
                <a:latin typeface="Handlee"/>
                <a:ea typeface="Handlee"/>
                <a:cs typeface="Handlee"/>
                <a:sym typeface="Handlee"/>
              </a:rPr>
              <a:t>Heritability 35-90% in twins. NOT parenting style as the cause.</a:t>
            </a:r>
            <a:endParaRPr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Calibri"/>
              <a:buChar char="●"/>
            </a:pPr>
            <a:r>
              <a:rPr b="1" lang="en" sz="1300">
                <a:solidFill>
                  <a:schemeClr val="dk1"/>
                </a:solidFill>
                <a:latin typeface="Handlee"/>
                <a:ea typeface="Handlee"/>
                <a:cs typeface="Handlee"/>
                <a:sym typeface="Handlee"/>
              </a:rPr>
              <a:t>Prevalence:</a:t>
            </a:r>
            <a:r>
              <a:rPr lang="en" sz="1300">
                <a:solidFill>
                  <a:schemeClr val="dk1"/>
                </a:solidFill>
                <a:latin typeface="Handlee"/>
                <a:ea typeface="Handlee"/>
                <a:cs typeface="Handlee"/>
                <a:sym typeface="Handlee"/>
              </a:rPr>
              <a:t> 1% </a:t>
            </a:r>
            <a:endParaRPr b="1" sz="1300">
              <a:solidFill>
                <a:schemeClr val="dk1"/>
              </a:solidFill>
              <a:latin typeface="Handlee"/>
              <a:ea typeface="Handlee"/>
              <a:cs typeface="Handlee"/>
              <a:sym typeface="Handlee"/>
            </a:endParaRPr>
          </a:p>
          <a:p>
            <a:pPr indent="0" lvl="0" marL="0" rtl="0" algn="l">
              <a:spcBef>
                <a:spcPts val="0"/>
              </a:spcBef>
              <a:spcAft>
                <a:spcPts val="0"/>
              </a:spcAft>
              <a:buNone/>
            </a:pPr>
            <a:r>
              <a:t/>
            </a:r>
            <a:endParaRPr sz="1000">
              <a:solidFill>
                <a:schemeClr val="dk1"/>
              </a:solidFill>
              <a:latin typeface="Handlee"/>
              <a:ea typeface="Handlee"/>
              <a:cs typeface="Handlee"/>
              <a:sym typeface="Handlee"/>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g31fa7d6449a_2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7" name="Google Shape;167;g31fa7d6449a_2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07916"/>
              </a:lnSpc>
              <a:spcBef>
                <a:spcPts val="0"/>
              </a:spcBef>
              <a:spcAft>
                <a:spcPts val="0"/>
              </a:spcAft>
              <a:buNone/>
            </a:pPr>
            <a:r>
              <a:rPr b="1" lang="en" sz="1300">
                <a:solidFill>
                  <a:schemeClr val="dk1"/>
                </a:solidFill>
                <a:latin typeface="Handlee"/>
                <a:ea typeface="Handlee"/>
                <a:cs typeface="Handlee"/>
                <a:sym typeface="Handlee"/>
              </a:rPr>
              <a:t>Kourtney</a:t>
            </a:r>
            <a:endParaRPr b="1" sz="1300">
              <a:solidFill>
                <a:schemeClr val="dk1"/>
              </a:solidFill>
              <a:latin typeface="Handlee"/>
              <a:ea typeface="Handlee"/>
              <a:cs typeface="Handlee"/>
              <a:sym typeface="Handlee"/>
            </a:endParaRPr>
          </a:p>
          <a:p>
            <a:pPr indent="-304800" lvl="0" marL="457200" rtl="0" algn="l">
              <a:spcBef>
                <a:spcPts val="0"/>
              </a:spcBef>
              <a:spcAft>
                <a:spcPts val="0"/>
              </a:spcAft>
              <a:buClr>
                <a:schemeClr val="dk1"/>
              </a:buClr>
              <a:buSzPts val="1200"/>
              <a:buFont typeface="Calibri"/>
              <a:buChar char="●"/>
            </a:pPr>
            <a:r>
              <a:rPr b="1" lang="en" sz="1300">
                <a:solidFill>
                  <a:schemeClr val="dk1"/>
                </a:solidFill>
                <a:latin typeface="Handlee"/>
                <a:ea typeface="Handlee"/>
                <a:cs typeface="Handlee"/>
                <a:sym typeface="Handlee"/>
              </a:rPr>
              <a:t>Activity: </a:t>
            </a:r>
            <a:r>
              <a:rPr lang="en" sz="1300">
                <a:solidFill>
                  <a:schemeClr val="dk1"/>
                </a:solidFill>
                <a:latin typeface="Handlee"/>
                <a:ea typeface="Handlee"/>
                <a:cs typeface="Handlee"/>
                <a:sym typeface="Handlee"/>
              </a:rPr>
              <a:t>Turn and chat to partner then share with group. </a:t>
            </a:r>
            <a:endParaRPr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Handlee"/>
              <a:buChar char="●"/>
            </a:pPr>
            <a:r>
              <a:rPr b="1" lang="en" sz="1300">
                <a:solidFill>
                  <a:schemeClr val="dk1"/>
                </a:solidFill>
                <a:latin typeface="Handlee"/>
                <a:ea typeface="Handlee"/>
                <a:cs typeface="Handlee"/>
                <a:sym typeface="Handlee"/>
              </a:rPr>
              <a:t>Debrief:</a:t>
            </a:r>
            <a:endParaRPr b="1" sz="1300">
              <a:solidFill>
                <a:schemeClr val="dk1"/>
              </a:solidFill>
              <a:latin typeface="Handlee"/>
              <a:ea typeface="Handlee"/>
              <a:cs typeface="Handlee"/>
              <a:sym typeface="Handlee"/>
            </a:endParaRPr>
          </a:p>
          <a:p>
            <a:pPr indent="-311150" lvl="1" marL="914400" rtl="0" algn="l">
              <a:spcBef>
                <a:spcPts val="0"/>
              </a:spcBef>
              <a:spcAft>
                <a:spcPts val="0"/>
              </a:spcAft>
              <a:buClr>
                <a:schemeClr val="dk1"/>
              </a:buClr>
              <a:buSzPts val="1300"/>
              <a:buFont typeface="Calibri"/>
              <a:buChar char="o"/>
            </a:pPr>
            <a:r>
              <a:rPr b="1" lang="en" sz="1300">
                <a:solidFill>
                  <a:schemeClr val="dk1"/>
                </a:solidFill>
                <a:latin typeface="Handlee"/>
                <a:ea typeface="Handlee"/>
                <a:cs typeface="Handlee"/>
                <a:sym typeface="Handlee"/>
              </a:rPr>
              <a:t>What is missing from the diagnostic criteria that you were expecting?</a:t>
            </a:r>
            <a:r>
              <a:rPr lang="en" sz="1300">
                <a:solidFill>
                  <a:schemeClr val="dk1"/>
                </a:solidFill>
                <a:latin typeface="Handlee"/>
                <a:ea typeface="Handlee"/>
                <a:cs typeface="Handlee"/>
                <a:sym typeface="Handlee"/>
              </a:rPr>
              <a:t> I.e. eye contact isn’t in the criteria. </a:t>
            </a:r>
            <a:endParaRPr sz="1300">
              <a:solidFill>
                <a:schemeClr val="dk1"/>
              </a:solidFill>
              <a:latin typeface="Handlee"/>
              <a:ea typeface="Handlee"/>
              <a:cs typeface="Handlee"/>
              <a:sym typeface="Handlee"/>
            </a:endParaRPr>
          </a:p>
          <a:p>
            <a:pPr indent="-311150" lvl="1" marL="914400" rtl="0" algn="l">
              <a:spcBef>
                <a:spcPts val="0"/>
              </a:spcBef>
              <a:spcAft>
                <a:spcPts val="0"/>
              </a:spcAft>
              <a:buClr>
                <a:schemeClr val="dk1"/>
              </a:buClr>
              <a:buSzPts val="1300"/>
              <a:buFont typeface="Calibri"/>
              <a:buChar char="o"/>
            </a:pPr>
            <a:r>
              <a:rPr b="1" lang="en" sz="1300">
                <a:solidFill>
                  <a:schemeClr val="dk1"/>
                </a:solidFill>
                <a:latin typeface="Handlee"/>
                <a:ea typeface="Handlee"/>
                <a:cs typeface="Handlee"/>
                <a:sym typeface="Handlee"/>
              </a:rPr>
              <a:t>Prevalence</a:t>
            </a:r>
            <a:r>
              <a:rPr b="1" lang="en" sz="1300">
                <a:solidFill>
                  <a:schemeClr val="dk1"/>
                </a:solidFill>
                <a:latin typeface="Handlee"/>
                <a:ea typeface="Handlee"/>
                <a:cs typeface="Handlee"/>
                <a:sym typeface="Handlee"/>
              </a:rPr>
              <a:t> rate: </a:t>
            </a:r>
            <a:r>
              <a:rPr lang="en" sz="1300">
                <a:solidFill>
                  <a:schemeClr val="dk1"/>
                </a:solidFill>
                <a:latin typeface="Handlee"/>
                <a:ea typeface="Handlee"/>
                <a:cs typeface="Handlee"/>
                <a:sym typeface="Handlee"/>
              </a:rPr>
              <a:t>common search on Google; our jobs; not </a:t>
            </a:r>
            <a:r>
              <a:rPr lang="en" sz="1300">
                <a:solidFill>
                  <a:schemeClr val="dk1"/>
                </a:solidFill>
                <a:latin typeface="Handlee"/>
                <a:ea typeface="Handlee"/>
                <a:cs typeface="Handlee"/>
                <a:sym typeface="Handlee"/>
              </a:rPr>
              <a:t>institutionalized</a:t>
            </a:r>
            <a:r>
              <a:rPr lang="en" sz="1300">
                <a:solidFill>
                  <a:schemeClr val="dk1"/>
                </a:solidFill>
                <a:latin typeface="Handlee"/>
                <a:ea typeface="Handlee"/>
                <a:cs typeface="Handlee"/>
                <a:sym typeface="Handlee"/>
              </a:rPr>
              <a:t>, better awareness, financial support, etc. </a:t>
            </a:r>
            <a:endParaRPr sz="1300">
              <a:solidFill>
                <a:schemeClr val="dk1"/>
              </a:solidFill>
              <a:latin typeface="Handlee"/>
              <a:ea typeface="Handlee"/>
              <a:cs typeface="Handlee"/>
              <a:sym typeface="Handlee"/>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g31fa7d6449a_2_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4" name="Google Shape;174;g31fa7d6449a_2_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07916"/>
              </a:lnSpc>
              <a:spcBef>
                <a:spcPts val="0"/>
              </a:spcBef>
              <a:spcAft>
                <a:spcPts val="0"/>
              </a:spcAft>
              <a:buNone/>
            </a:pPr>
            <a:r>
              <a:rPr b="1" lang="en" sz="1300">
                <a:solidFill>
                  <a:schemeClr val="dk1"/>
                </a:solidFill>
                <a:latin typeface="Handlee"/>
                <a:ea typeface="Handlee"/>
                <a:cs typeface="Handlee"/>
                <a:sym typeface="Handlee"/>
              </a:rPr>
              <a:t>Kourtney</a:t>
            </a:r>
            <a:endParaRPr i="1"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Handlee"/>
              <a:buChar char="●"/>
            </a:pPr>
            <a:r>
              <a:rPr lang="en" sz="1300">
                <a:solidFill>
                  <a:schemeClr val="dk1"/>
                </a:solidFill>
                <a:latin typeface="Handlee"/>
                <a:ea typeface="Handlee"/>
                <a:cs typeface="Handlee"/>
                <a:sym typeface="Handlee"/>
              </a:rPr>
              <a:t>When I went to NY in 2019, my husband and I quickly realized that the social norm on the subway train was to not make eye contact and not chit-chat. Obviously, this is juxtaposition with our culture coming from Saskatchewan where we smile at others, hold open doors, and ask about the weather. However, I quickly blended in with my surroundings - effectively masking. </a:t>
            </a:r>
            <a:endParaRPr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Handlee"/>
              <a:buChar char="●"/>
            </a:pPr>
            <a:r>
              <a:rPr lang="en" sz="1300">
                <a:solidFill>
                  <a:schemeClr val="dk1"/>
                </a:solidFill>
                <a:latin typeface="Handlee"/>
                <a:ea typeface="Handlee"/>
                <a:cs typeface="Handlee"/>
                <a:sym typeface="Handlee"/>
              </a:rPr>
              <a:t>We do this when we go to eat at someone else’s house, when we are at work, etc. </a:t>
            </a:r>
            <a:endParaRPr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Handlee"/>
              <a:buChar char="●"/>
            </a:pPr>
            <a:r>
              <a:rPr b="1" lang="en" sz="1300">
                <a:solidFill>
                  <a:schemeClr val="dk1"/>
                </a:solidFill>
                <a:latin typeface="Handlee"/>
                <a:ea typeface="Handlee"/>
                <a:cs typeface="Handlee"/>
                <a:sym typeface="Handlee"/>
              </a:rPr>
              <a:t>Does anyone know what masking is?</a:t>
            </a:r>
            <a:endParaRPr b="1" sz="1300">
              <a:solidFill>
                <a:schemeClr val="dk1"/>
              </a:solidFill>
              <a:latin typeface="Handlee"/>
              <a:ea typeface="Handlee"/>
              <a:cs typeface="Handlee"/>
              <a:sym typeface="Handlee"/>
            </a:endParaRPr>
          </a:p>
          <a:p>
            <a:pPr indent="-311150" lvl="1" marL="914400" rtl="0" algn="l">
              <a:spcBef>
                <a:spcPts val="0"/>
              </a:spcBef>
              <a:spcAft>
                <a:spcPts val="0"/>
              </a:spcAft>
              <a:buClr>
                <a:schemeClr val="dk1"/>
              </a:buClr>
              <a:buSzPts val="1300"/>
              <a:buFont typeface="Calibri"/>
              <a:buChar char="o"/>
            </a:pPr>
            <a:r>
              <a:rPr b="1" lang="en" sz="1300">
                <a:solidFill>
                  <a:srgbClr val="231F20"/>
                </a:solidFill>
                <a:latin typeface="Handlee"/>
                <a:ea typeface="Handlee"/>
                <a:cs typeface="Handlee"/>
                <a:sym typeface="Handlee"/>
              </a:rPr>
              <a:t>Masking</a:t>
            </a:r>
            <a:r>
              <a:rPr lang="en" sz="1300">
                <a:solidFill>
                  <a:srgbClr val="231F20"/>
                </a:solidFill>
                <a:latin typeface="Handlee"/>
                <a:ea typeface="Handlee"/>
                <a:cs typeface="Handlee"/>
                <a:sym typeface="Handlee"/>
              </a:rPr>
              <a:t>, which is also called compensating, is a</a:t>
            </a:r>
            <a:r>
              <a:rPr b="1" lang="en" sz="1300">
                <a:solidFill>
                  <a:srgbClr val="231F20"/>
                </a:solidFill>
                <a:latin typeface="Handlee"/>
                <a:ea typeface="Handlee"/>
                <a:cs typeface="Handlee"/>
                <a:sym typeface="Handlee"/>
              </a:rPr>
              <a:t> social survival strategy.</a:t>
            </a:r>
            <a:r>
              <a:rPr lang="en" sz="1300">
                <a:solidFill>
                  <a:srgbClr val="231F20"/>
                </a:solidFill>
                <a:latin typeface="Handlee"/>
                <a:ea typeface="Handlee"/>
                <a:cs typeface="Handlee"/>
                <a:sym typeface="Handlee"/>
              </a:rPr>
              <a:t> How it looks will vary from person to person, but masking can include behaviors like these:</a:t>
            </a:r>
            <a:endParaRPr sz="1300">
              <a:solidFill>
                <a:srgbClr val="231F20"/>
              </a:solidFill>
              <a:latin typeface="Handlee"/>
              <a:ea typeface="Handlee"/>
              <a:cs typeface="Handlee"/>
              <a:sym typeface="Handlee"/>
            </a:endParaRPr>
          </a:p>
          <a:p>
            <a:pPr indent="-311150" lvl="0" marL="1828800" rtl="0" algn="l">
              <a:lnSpc>
                <a:spcPct val="144444"/>
              </a:lnSpc>
              <a:spcBef>
                <a:spcPts val="0"/>
              </a:spcBef>
              <a:spcAft>
                <a:spcPts val="0"/>
              </a:spcAft>
              <a:buClr>
                <a:srgbClr val="231F20"/>
              </a:buClr>
              <a:buSzPts val="1300"/>
              <a:buFont typeface="Handlee"/>
              <a:buChar char="●"/>
            </a:pPr>
            <a:r>
              <a:rPr lang="en" sz="1300">
                <a:solidFill>
                  <a:srgbClr val="231F20"/>
                </a:solidFill>
                <a:latin typeface="Handlee"/>
                <a:ea typeface="Handlee"/>
                <a:cs typeface="Handlee"/>
                <a:sym typeface="Handlee"/>
              </a:rPr>
              <a:t>forcing or faking eye contact during conversations</a:t>
            </a:r>
            <a:endParaRPr sz="1300">
              <a:solidFill>
                <a:srgbClr val="231F20"/>
              </a:solidFill>
              <a:latin typeface="Handlee"/>
              <a:ea typeface="Handlee"/>
              <a:cs typeface="Handlee"/>
              <a:sym typeface="Handlee"/>
            </a:endParaRPr>
          </a:p>
          <a:p>
            <a:pPr indent="-311150" lvl="0" marL="1828800" rtl="0" algn="l">
              <a:lnSpc>
                <a:spcPct val="144444"/>
              </a:lnSpc>
              <a:spcBef>
                <a:spcPts val="0"/>
              </a:spcBef>
              <a:spcAft>
                <a:spcPts val="0"/>
              </a:spcAft>
              <a:buClr>
                <a:srgbClr val="231F20"/>
              </a:buClr>
              <a:buSzPts val="1300"/>
              <a:buFont typeface="Handlee"/>
              <a:buChar char="●"/>
            </a:pPr>
            <a:r>
              <a:rPr lang="en" sz="1300">
                <a:solidFill>
                  <a:srgbClr val="231F20"/>
                </a:solidFill>
                <a:latin typeface="Handlee"/>
                <a:ea typeface="Handlee"/>
                <a:cs typeface="Handlee"/>
                <a:sym typeface="Handlee"/>
              </a:rPr>
              <a:t>imitating smiles and other facial expressions</a:t>
            </a:r>
            <a:endParaRPr sz="1300">
              <a:solidFill>
                <a:srgbClr val="231F20"/>
              </a:solidFill>
              <a:latin typeface="Handlee"/>
              <a:ea typeface="Handlee"/>
              <a:cs typeface="Handlee"/>
              <a:sym typeface="Handlee"/>
            </a:endParaRPr>
          </a:p>
          <a:p>
            <a:pPr indent="-311150" lvl="0" marL="1828800" rtl="0" algn="l">
              <a:lnSpc>
                <a:spcPct val="144444"/>
              </a:lnSpc>
              <a:spcBef>
                <a:spcPts val="0"/>
              </a:spcBef>
              <a:spcAft>
                <a:spcPts val="0"/>
              </a:spcAft>
              <a:buClr>
                <a:srgbClr val="231F20"/>
              </a:buClr>
              <a:buSzPts val="1300"/>
              <a:buFont typeface="Handlee"/>
              <a:buChar char="●"/>
            </a:pPr>
            <a:r>
              <a:rPr lang="en" sz="1300">
                <a:solidFill>
                  <a:srgbClr val="231F20"/>
                </a:solidFill>
                <a:latin typeface="Handlee"/>
                <a:ea typeface="Handlee"/>
                <a:cs typeface="Handlee"/>
                <a:sym typeface="Handlee"/>
              </a:rPr>
              <a:t>mimicking gestures</a:t>
            </a:r>
            <a:endParaRPr sz="1300">
              <a:solidFill>
                <a:srgbClr val="231F20"/>
              </a:solidFill>
              <a:latin typeface="Handlee"/>
              <a:ea typeface="Handlee"/>
              <a:cs typeface="Handlee"/>
              <a:sym typeface="Handlee"/>
            </a:endParaRPr>
          </a:p>
          <a:p>
            <a:pPr indent="-311150" lvl="0" marL="1828800" rtl="0" algn="l">
              <a:lnSpc>
                <a:spcPct val="144444"/>
              </a:lnSpc>
              <a:spcBef>
                <a:spcPts val="0"/>
              </a:spcBef>
              <a:spcAft>
                <a:spcPts val="0"/>
              </a:spcAft>
              <a:buClr>
                <a:srgbClr val="231F20"/>
              </a:buClr>
              <a:buSzPts val="1300"/>
              <a:buFont typeface="Handlee"/>
              <a:buChar char="●"/>
            </a:pPr>
            <a:r>
              <a:rPr lang="en" sz="1300">
                <a:solidFill>
                  <a:srgbClr val="231F20"/>
                </a:solidFill>
                <a:latin typeface="Handlee"/>
                <a:ea typeface="Handlee"/>
                <a:cs typeface="Handlee"/>
                <a:sym typeface="Handlee"/>
              </a:rPr>
              <a:t>hiding or minimizing personal interests</a:t>
            </a:r>
            <a:endParaRPr sz="1300">
              <a:solidFill>
                <a:srgbClr val="231F20"/>
              </a:solidFill>
              <a:latin typeface="Handlee"/>
              <a:ea typeface="Handlee"/>
              <a:cs typeface="Handlee"/>
              <a:sym typeface="Handlee"/>
            </a:endParaRPr>
          </a:p>
          <a:p>
            <a:pPr indent="-311150" lvl="0" marL="1828800" rtl="0" algn="l">
              <a:lnSpc>
                <a:spcPct val="144444"/>
              </a:lnSpc>
              <a:spcBef>
                <a:spcPts val="0"/>
              </a:spcBef>
              <a:spcAft>
                <a:spcPts val="0"/>
              </a:spcAft>
              <a:buClr>
                <a:srgbClr val="231F20"/>
              </a:buClr>
              <a:buSzPts val="1300"/>
              <a:buFont typeface="Handlee"/>
              <a:buChar char="●"/>
            </a:pPr>
            <a:r>
              <a:rPr lang="en" sz="1300">
                <a:solidFill>
                  <a:srgbClr val="231F20"/>
                </a:solidFill>
                <a:latin typeface="Handlee"/>
                <a:ea typeface="Handlee"/>
                <a:cs typeface="Handlee"/>
                <a:sym typeface="Handlee"/>
              </a:rPr>
              <a:t>developing a repertoire of rehearsed responses to questions</a:t>
            </a:r>
            <a:endParaRPr sz="1300">
              <a:solidFill>
                <a:srgbClr val="231F20"/>
              </a:solidFill>
              <a:latin typeface="Handlee"/>
              <a:ea typeface="Handlee"/>
              <a:cs typeface="Handlee"/>
              <a:sym typeface="Handlee"/>
            </a:endParaRPr>
          </a:p>
          <a:p>
            <a:pPr indent="-311150" lvl="0" marL="1828800" rtl="0" algn="l">
              <a:lnSpc>
                <a:spcPct val="144444"/>
              </a:lnSpc>
              <a:spcBef>
                <a:spcPts val="0"/>
              </a:spcBef>
              <a:spcAft>
                <a:spcPts val="0"/>
              </a:spcAft>
              <a:buClr>
                <a:srgbClr val="231F20"/>
              </a:buClr>
              <a:buSzPts val="1300"/>
              <a:buFont typeface="Handlee"/>
              <a:buChar char="●"/>
            </a:pPr>
            <a:r>
              <a:rPr lang="en" sz="1300">
                <a:solidFill>
                  <a:srgbClr val="231F20"/>
                </a:solidFill>
                <a:latin typeface="Handlee"/>
                <a:ea typeface="Handlee"/>
                <a:cs typeface="Handlee"/>
                <a:sym typeface="Handlee"/>
              </a:rPr>
              <a:t>scripting conversations</a:t>
            </a:r>
            <a:endParaRPr sz="1300">
              <a:solidFill>
                <a:srgbClr val="231F20"/>
              </a:solidFill>
              <a:latin typeface="Handlee"/>
              <a:ea typeface="Handlee"/>
              <a:cs typeface="Handlee"/>
              <a:sym typeface="Handlee"/>
            </a:endParaRPr>
          </a:p>
          <a:p>
            <a:pPr indent="-311150" lvl="0" marL="1828800" rtl="0" algn="l">
              <a:lnSpc>
                <a:spcPct val="144444"/>
              </a:lnSpc>
              <a:spcBef>
                <a:spcPts val="0"/>
              </a:spcBef>
              <a:spcAft>
                <a:spcPts val="0"/>
              </a:spcAft>
              <a:buClr>
                <a:srgbClr val="231F20"/>
              </a:buClr>
              <a:buSzPts val="1300"/>
              <a:buFont typeface="Handlee"/>
              <a:buChar char="●"/>
            </a:pPr>
            <a:r>
              <a:rPr lang="en" sz="1300">
                <a:solidFill>
                  <a:srgbClr val="231F20"/>
                </a:solidFill>
                <a:latin typeface="Handlee"/>
                <a:ea typeface="Handlee"/>
                <a:cs typeface="Handlee"/>
                <a:sym typeface="Handlee"/>
              </a:rPr>
              <a:t>pushing through intense sensory discomfort including loud noises</a:t>
            </a:r>
            <a:endParaRPr sz="1300">
              <a:solidFill>
                <a:srgbClr val="231F20"/>
              </a:solidFill>
              <a:latin typeface="Handlee"/>
              <a:ea typeface="Handlee"/>
              <a:cs typeface="Handlee"/>
              <a:sym typeface="Handlee"/>
            </a:endParaRPr>
          </a:p>
          <a:p>
            <a:pPr indent="-311150" lvl="0" marL="1828800" rtl="0" algn="l">
              <a:lnSpc>
                <a:spcPct val="144444"/>
              </a:lnSpc>
              <a:spcBef>
                <a:spcPts val="0"/>
              </a:spcBef>
              <a:spcAft>
                <a:spcPts val="0"/>
              </a:spcAft>
              <a:buClr>
                <a:srgbClr val="231F20"/>
              </a:buClr>
              <a:buSzPts val="1300"/>
              <a:buFont typeface="Handlee"/>
              <a:buChar char="●"/>
            </a:pPr>
            <a:r>
              <a:rPr lang="en" sz="1300">
                <a:solidFill>
                  <a:srgbClr val="231F20"/>
                </a:solidFill>
                <a:latin typeface="Handlee"/>
                <a:ea typeface="Handlee"/>
                <a:cs typeface="Handlee"/>
                <a:sym typeface="Handlee"/>
              </a:rPr>
              <a:t>disguising </a:t>
            </a:r>
            <a:r>
              <a:rPr lang="en" sz="1300">
                <a:solidFill>
                  <a:srgbClr val="02838D"/>
                </a:solidFill>
                <a:uFill>
                  <a:noFill/>
                </a:uFill>
                <a:latin typeface="Handlee"/>
                <a:ea typeface="Handlee"/>
                <a:cs typeface="Handlee"/>
                <a:sym typeface="Handlee"/>
                <a:hlinkClick r:id="rId2">
                  <a:extLst>
                    <a:ext uri="{A12FA001-AC4F-418D-AE19-62706E023703}">
                      <ahyp:hlinkClr val="tx"/>
                    </a:ext>
                  </a:extLst>
                </a:hlinkClick>
              </a:rPr>
              <a:t>stimming</a:t>
            </a:r>
            <a:r>
              <a:rPr lang="en" sz="1300">
                <a:solidFill>
                  <a:srgbClr val="231F20"/>
                </a:solidFill>
                <a:latin typeface="Handlee"/>
                <a:ea typeface="Handlee"/>
                <a:cs typeface="Handlee"/>
                <a:sym typeface="Handlee"/>
              </a:rPr>
              <a:t> behaviors (hiding a jiggling foot or trading a preferred movement for one that’s less obvious)</a:t>
            </a:r>
            <a:endParaRPr sz="1300">
              <a:solidFill>
                <a:srgbClr val="231F20"/>
              </a:solidFill>
              <a:latin typeface="Handlee"/>
              <a:ea typeface="Handlee"/>
              <a:cs typeface="Handlee"/>
              <a:sym typeface="Handlee"/>
            </a:endParaRPr>
          </a:p>
          <a:p>
            <a:pPr indent="-311150" lvl="0" marL="457200" rtl="0" algn="l">
              <a:lnSpc>
                <a:spcPct val="144444"/>
              </a:lnSpc>
              <a:spcBef>
                <a:spcPts val="0"/>
              </a:spcBef>
              <a:spcAft>
                <a:spcPts val="0"/>
              </a:spcAft>
              <a:buClr>
                <a:srgbClr val="231F20"/>
              </a:buClr>
              <a:buSzPts val="1300"/>
              <a:buFont typeface="Handlee"/>
              <a:buChar char="-"/>
            </a:pPr>
            <a:r>
              <a:rPr b="1" lang="en" sz="1300">
                <a:solidFill>
                  <a:srgbClr val="231F20"/>
                </a:solidFill>
                <a:latin typeface="Handlee"/>
                <a:ea typeface="Handlee"/>
                <a:cs typeface="Handlee"/>
                <a:sym typeface="Handlee"/>
              </a:rPr>
              <a:t>Why might those with ASD use masking behaviours?</a:t>
            </a:r>
            <a:endParaRPr b="1" sz="1300">
              <a:solidFill>
                <a:srgbClr val="231F20"/>
              </a:solidFill>
              <a:latin typeface="Handlee"/>
              <a:ea typeface="Handlee"/>
              <a:cs typeface="Handlee"/>
              <a:sym typeface="Handlee"/>
            </a:endParaRPr>
          </a:p>
          <a:p>
            <a:pPr indent="-311150" lvl="0" marL="1828800" rtl="0" algn="l">
              <a:lnSpc>
                <a:spcPct val="144444"/>
              </a:lnSpc>
              <a:spcBef>
                <a:spcPts val="0"/>
              </a:spcBef>
              <a:spcAft>
                <a:spcPts val="0"/>
              </a:spcAft>
              <a:buClr>
                <a:srgbClr val="231F20"/>
              </a:buClr>
              <a:buSzPts val="1300"/>
              <a:buFont typeface="Handlee"/>
              <a:buChar char="●"/>
            </a:pPr>
            <a:r>
              <a:rPr lang="en" sz="1300">
                <a:solidFill>
                  <a:srgbClr val="231F20"/>
                </a:solidFill>
                <a:latin typeface="Handlee"/>
                <a:ea typeface="Handlee"/>
                <a:cs typeface="Handlee"/>
                <a:sym typeface="Handlee"/>
              </a:rPr>
              <a:t>feeling safe and avoiding stigma</a:t>
            </a:r>
            <a:endParaRPr sz="1300">
              <a:solidFill>
                <a:srgbClr val="231F20"/>
              </a:solidFill>
              <a:latin typeface="Handlee"/>
              <a:ea typeface="Handlee"/>
              <a:cs typeface="Handlee"/>
              <a:sym typeface="Handlee"/>
            </a:endParaRPr>
          </a:p>
          <a:p>
            <a:pPr indent="-311150" lvl="0" marL="1828800" rtl="0" algn="l">
              <a:lnSpc>
                <a:spcPct val="144444"/>
              </a:lnSpc>
              <a:spcBef>
                <a:spcPts val="0"/>
              </a:spcBef>
              <a:spcAft>
                <a:spcPts val="0"/>
              </a:spcAft>
              <a:buClr>
                <a:srgbClr val="231F20"/>
              </a:buClr>
              <a:buSzPts val="1300"/>
              <a:buFont typeface="Handlee"/>
              <a:buChar char="●"/>
            </a:pPr>
            <a:r>
              <a:rPr lang="en" sz="1300">
                <a:solidFill>
                  <a:srgbClr val="231F20"/>
                </a:solidFill>
                <a:latin typeface="Handlee"/>
                <a:ea typeface="Handlee"/>
                <a:cs typeface="Handlee"/>
                <a:sym typeface="Handlee"/>
              </a:rPr>
              <a:t>avoiding mistreatment or bullying</a:t>
            </a:r>
            <a:endParaRPr sz="1300">
              <a:solidFill>
                <a:srgbClr val="231F20"/>
              </a:solidFill>
              <a:latin typeface="Handlee"/>
              <a:ea typeface="Handlee"/>
              <a:cs typeface="Handlee"/>
              <a:sym typeface="Handlee"/>
            </a:endParaRPr>
          </a:p>
          <a:p>
            <a:pPr indent="-311150" lvl="0" marL="1828800" rtl="0" algn="l">
              <a:lnSpc>
                <a:spcPct val="144444"/>
              </a:lnSpc>
              <a:spcBef>
                <a:spcPts val="0"/>
              </a:spcBef>
              <a:spcAft>
                <a:spcPts val="0"/>
              </a:spcAft>
              <a:buClr>
                <a:srgbClr val="231F20"/>
              </a:buClr>
              <a:buSzPts val="1300"/>
              <a:buFont typeface="Handlee"/>
              <a:buChar char="●"/>
            </a:pPr>
            <a:r>
              <a:rPr lang="en" sz="1300">
                <a:solidFill>
                  <a:srgbClr val="231F20"/>
                </a:solidFill>
                <a:latin typeface="Handlee"/>
                <a:ea typeface="Handlee"/>
                <a:cs typeface="Handlee"/>
                <a:sym typeface="Handlee"/>
              </a:rPr>
              <a:t>succeeding at work</a:t>
            </a:r>
            <a:endParaRPr sz="1300">
              <a:solidFill>
                <a:srgbClr val="231F20"/>
              </a:solidFill>
              <a:latin typeface="Handlee"/>
              <a:ea typeface="Handlee"/>
              <a:cs typeface="Handlee"/>
              <a:sym typeface="Handlee"/>
            </a:endParaRPr>
          </a:p>
          <a:p>
            <a:pPr indent="-311150" lvl="0" marL="1828800" rtl="0" algn="l">
              <a:lnSpc>
                <a:spcPct val="144444"/>
              </a:lnSpc>
              <a:spcBef>
                <a:spcPts val="0"/>
              </a:spcBef>
              <a:spcAft>
                <a:spcPts val="0"/>
              </a:spcAft>
              <a:buClr>
                <a:srgbClr val="231F20"/>
              </a:buClr>
              <a:buSzPts val="1300"/>
              <a:buFont typeface="Handlee"/>
              <a:buChar char="●"/>
            </a:pPr>
            <a:r>
              <a:rPr lang="en" sz="1300">
                <a:solidFill>
                  <a:srgbClr val="231F20"/>
                </a:solidFill>
                <a:latin typeface="Handlee"/>
                <a:ea typeface="Handlee"/>
                <a:cs typeface="Handlee"/>
                <a:sym typeface="Handlee"/>
              </a:rPr>
              <a:t>attracting a romantic partner</a:t>
            </a:r>
            <a:endParaRPr sz="1300">
              <a:solidFill>
                <a:srgbClr val="231F20"/>
              </a:solidFill>
              <a:latin typeface="Handlee"/>
              <a:ea typeface="Handlee"/>
              <a:cs typeface="Handlee"/>
              <a:sym typeface="Handlee"/>
            </a:endParaRPr>
          </a:p>
          <a:p>
            <a:pPr indent="-311150" lvl="0" marL="1828800" rtl="0" algn="l">
              <a:lnSpc>
                <a:spcPct val="144444"/>
              </a:lnSpc>
              <a:spcBef>
                <a:spcPts val="0"/>
              </a:spcBef>
              <a:spcAft>
                <a:spcPts val="0"/>
              </a:spcAft>
              <a:buClr>
                <a:srgbClr val="231F20"/>
              </a:buClr>
              <a:buSzPts val="1300"/>
              <a:buFont typeface="Handlee"/>
              <a:buChar char="●"/>
            </a:pPr>
            <a:r>
              <a:rPr lang="en" sz="1300">
                <a:solidFill>
                  <a:srgbClr val="231F20"/>
                </a:solidFill>
                <a:latin typeface="Handlee"/>
                <a:ea typeface="Handlee"/>
                <a:cs typeface="Handlee"/>
                <a:sym typeface="Handlee"/>
              </a:rPr>
              <a:t>making friends and other social connections</a:t>
            </a:r>
            <a:endParaRPr sz="1300">
              <a:solidFill>
                <a:srgbClr val="231F20"/>
              </a:solidFill>
              <a:latin typeface="Handlee"/>
              <a:ea typeface="Handlee"/>
              <a:cs typeface="Handlee"/>
              <a:sym typeface="Handlee"/>
            </a:endParaRPr>
          </a:p>
          <a:p>
            <a:pPr indent="-311150" lvl="0" marL="1828800" rtl="0" algn="l">
              <a:lnSpc>
                <a:spcPct val="144444"/>
              </a:lnSpc>
              <a:spcBef>
                <a:spcPts val="0"/>
              </a:spcBef>
              <a:spcAft>
                <a:spcPts val="0"/>
              </a:spcAft>
              <a:buClr>
                <a:srgbClr val="231F20"/>
              </a:buClr>
              <a:buSzPts val="1300"/>
              <a:buFont typeface="Handlee"/>
              <a:buChar char="●"/>
            </a:pPr>
            <a:r>
              <a:rPr lang="en" sz="1300">
                <a:solidFill>
                  <a:srgbClr val="231F20"/>
                </a:solidFill>
                <a:latin typeface="Handlee"/>
                <a:ea typeface="Handlee"/>
                <a:cs typeface="Handlee"/>
                <a:sym typeface="Handlee"/>
              </a:rPr>
              <a:t>fitting in or feeling a sense of belonging</a:t>
            </a:r>
            <a:endParaRPr sz="1300">
              <a:solidFill>
                <a:srgbClr val="231F20"/>
              </a:solidFill>
              <a:latin typeface="Handlee"/>
              <a:ea typeface="Handlee"/>
              <a:cs typeface="Handlee"/>
              <a:sym typeface="Handlee"/>
            </a:endParaRPr>
          </a:p>
          <a:p>
            <a:pPr indent="-311150" lvl="0" marL="457200" rtl="0" algn="l">
              <a:lnSpc>
                <a:spcPct val="144444"/>
              </a:lnSpc>
              <a:spcBef>
                <a:spcPts val="0"/>
              </a:spcBef>
              <a:spcAft>
                <a:spcPts val="0"/>
              </a:spcAft>
              <a:buClr>
                <a:srgbClr val="231F20"/>
              </a:buClr>
              <a:buSzPts val="1300"/>
              <a:buFont typeface="Handlee"/>
              <a:buChar char="-"/>
            </a:pPr>
            <a:r>
              <a:rPr b="1" lang="en" sz="1300">
                <a:solidFill>
                  <a:srgbClr val="231F20"/>
                </a:solidFill>
                <a:latin typeface="Handlee"/>
                <a:ea typeface="Handlee"/>
                <a:cs typeface="Handlee"/>
                <a:sym typeface="Handlee"/>
              </a:rPr>
              <a:t>Masking is often more common in females, leading some advocates to suggest there is misdiagnosis of females. </a:t>
            </a:r>
            <a:endParaRPr b="1" sz="1300">
              <a:solidFill>
                <a:srgbClr val="231F20"/>
              </a:solidFill>
              <a:latin typeface="Handlee"/>
              <a:ea typeface="Handlee"/>
              <a:cs typeface="Handlee"/>
              <a:sym typeface="Handlee"/>
            </a:endParaRPr>
          </a:p>
          <a:p>
            <a:pPr indent="-311150" lvl="0" marL="457200" rtl="0" algn="l">
              <a:lnSpc>
                <a:spcPct val="144444"/>
              </a:lnSpc>
              <a:spcBef>
                <a:spcPts val="0"/>
              </a:spcBef>
              <a:spcAft>
                <a:spcPts val="0"/>
              </a:spcAft>
              <a:buClr>
                <a:srgbClr val="231F20"/>
              </a:buClr>
              <a:buSzPts val="1300"/>
              <a:buFont typeface="Proxima Nova"/>
              <a:buChar char="-"/>
            </a:pPr>
            <a:r>
              <a:rPr b="1" lang="en" sz="1300">
                <a:solidFill>
                  <a:srgbClr val="231F20"/>
                </a:solidFill>
                <a:latin typeface="Handlee"/>
                <a:ea typeface="Handlee"/>
                <a:cs typeface="Handlee"/>
                <a:sym typeface="Handlee"/>
              </a:rPr>
              <a:t>This is exhausting work. With studies pointing to stress, anxiety, depression, loss of identity, increased risk of suicidal ideation, etc.</a:t>
            </a:r>
            <a:r>
              <a:rPr lang="en" sz="1300">
                <a:solidFill>
                  <a:srgbClr val="231F20"/>
                </a:solidFill>
                <a:latin typeface="Handlee"/>
                <a:ea typeface="Handlee"/>
                <a:cs typeface="Handlee"/>
                <a:sym typeface="Handlee"/>
              </a:rPr>
              <a:t> </a:t>
            </a:r>
            <a:r>
              <a:rPr lang="en" sz="1300" u="sng">
                <a:solidFill>
                  <a:schemeClr val="hlink"/>
                </a:solidFill>
                <a:latin typeface="Handlee"/>
                <a:ea typeface="Handlee"/>
                <a:cs typeface="Handlee"/>
                <a:sym typeface="Handlee"/>
                <a:hlinkClick r:id="rId3"/>
              </a:rPr>
              <a:t>Understanding Autism Masking and Its Consequences</a:t>
            </a:r>
            <a:endParaRPr sz="1300">
              <a:solidFill>
                <a:srgbClr val="231F20"/>
              </a:solidFill>
              <a:latin typeface="Handlee"/>
              <a:ea typeface="Handlee"/>
              <a:cs typeface="Handlee"/>
              <a:sym typeface="Handlee"/>
            </a:endParaRPr>
          </a:p>
          <a:p>
            <a:pPr indent="-311150" lvl="0" marL="457200" rtl="0" algn="l">
              <a:lnSpc>
                <a:spcPct val="144444"/>
              </a:lnSpc>
              <a:spcBef>
                <a:spcPts val="0"/>
              </a:spcBef>
              <a:spcAft>
                <a:spcPts val="0"/>
              </a:spcAft>
              <a:buClr>
                <a:srgbClr val="231F20"/>
              </a:buClr>
              <a:buSzPts val="1300"/>
              <a:buFont typeface="Calibri"/>
              <a:buChar char="-"/>
            </a:pPr>
            <a:r>
              <a:rPr lang="en" sz="1300">
                <a:solidFill>
                  <a:schemeClr val="dk1"/>
                </a:solidFill>
                <a:latin typeface="Handlee"/>
                <a:ea typeface="Handlee"/>
                <a:cs typeface="Handlee"/>
                <a:sym typeface="Handlee"/>
              </a:rPr>
              <a:t>One way to minimize the harmful effects of masking autism is to </a:t>
            </a:r>
            <a:r>
              <a:rPr b="1" lang="en" sz="1300">
                <a:solidFill>
                  <a:schemeClr val="dk1"/>
                </a:solidFill>
                <a:latin typeface="Handlee"/>
                <a:ea typeface="Handlee"/>
                <a:cs typeface="Handlee"/>
                <a:sym typeface="Handlee"/>
              </a:rPr>
              <a:t>work toward a world in which neurodiverse people are accepted as they are, and people are treated with respect and kindness whether they communicate in neurotypical ways or not.</a:t>
            </a:r>
            <a:endParaRPr>
              <a:solidFill>
                <a:schemeClr val="dk1"/>
              </a:solidFill>
              <a:latin typeface="Calibri"/>
              <a:ea typeface="Calibri"/>
              <a:cs typeface="Calibri"/>
              <a:sym typeface="Calibri"/>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g31fa7d6449a_8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0" name="Google Shape;180;g31fa7d6449a_8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07916"/>
              </a:lnSpc>
              <a:spcBef>
                <a:spcPts val="0"/>
              </a:spcBef>
              <a:spcAft>
                <a:spcPts val="0"/>
              </a:spcAft>
              <a:buNone/>
            </a:pPr>
            <a:r>
              <a:rPr b="1" lang="en" sz="1300">
                <a:solidFill>
                  <a:schemeClr val="dk1"/>
                </a:solidFill>
                <a:latin typeface="Handlee"/>
                <a:ea typeface="Handlee"/>
                <a:cs typeface="Handlee"/>
                <a:sym typeface="Handlee"/>
              </a:rPr>
              <a:t>Kourtney</a:t>
            </a:r>
            <a:endParaRPr i="1"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Handlee"/>
              <a:buChar char="●"/>
            </a:pPr>
            <a:r>
              <a:rPr lang="en" sz="1300">
                <a:solidFill>
                  <a:schemeClr val="dk1"/>
                </a:solidFill>
                <a:latin typeface="Handlee"/>
                <a:ea typeface="Handlee"/>
                <a:cs typeface="Handlee"/>
                <a:sym typeface="Handlee"/>
              </a:rPr>
              <a:t>Here is a workplace example from Kaelynn an Autistic woman. </a:t>
            </a:r>
            <a:endParaRPr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Handlee"/>
              <a:buChar char="●"/>
            </a:pPr>
            <a:r>
              <a:rPr lang="en" sz="1300">
                <a:solidFill>
                  <a:schemeClr val="dk1"/>
                </a:solidFill>
                <a:latin typeface="Handlee"/>
                <a:ea typeface="Handlee"/>
                <a:cs typeface="Handlee"/>
                <a:sym typeface="Handlee"/>
              </a:rPr>
              <a:t>You can see how complex social behaviour and communication is. </a:t>
            </a:r>
            <a:endParaRPr sz="1300">
              <a:solidFill>
                <a:schemeClr val="dk1"/>
              </a:solidFill>
              <a:latin typeface="Handlee"/>
              <a:ea typeface="Handlee"/>
              <a:cs typeface="Handlee"/>
              <a:sym typeface="Handlee"/>
            </a:endParaRPr>
          </a:p>
          <a:p>
            <a:pPr indent="0" lvl="0" marL="457200" rtl="0" algn="l">
              <a:spcBef>
                <a:spcPts val="0"/>
              </a:spcBef>
              <a:spcAft>
                <a:spcPts val="0"/>
              </a:spcAft>
              <a:buNone/>
            </a:pPr>
            <a:r>
              <a:t/>
            </a:r>
            <a:endParaRPr>
              <a:solidFill>
                <a:schemeClr val="dk1"/>
              </a:solidFill>
              <a:latin typeface="Calibri"/>
              <a:ea typeface="Calibri"/>
              <a:cs typeface="Calibri"/>
              <a:sym typeface="Calibri"/>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g31fa7d6449a_2_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6" name="Google Shape;186;g31fa7d6449a_2_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07916"/>
              </a:lnSpc>
              <a:spcBef>
                <a:spcPts val="0"/>
              </a:spcBef>
              <a:spcAft>
                <a:spcPts val="0"/>
              </a:spcAft>
              <a:buNone/>
            </a:pPr>
            <a:r>
              <a:rPr b="1" lang="en" sz="1300">
                <a:solidFill>
                  <a:schemeClr val="dk1"/>
                </a:solidFill>
                <a:latin typeface="Handlee"/>
                <a:ea typeface="Handlee"/>
                <a:cs typeface="Handlee"/>
                <a:sym typeface="Handlee"/>
              </a:rPr>
              <a:t>Kourtney</a:t>
            </a:r>
            <a:endParaRPr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Handlee"/>
              <a:buChar char="●"/>
            </a:pPr>
            <a:r>
              <a:rPr lang="en" sz="1300">
                <a:solidFill>
                  <a:schemeClr val="dk1"/>
                </a:solidFill>
                <a:latin typeface="Handlee"/>
                <a:ea typeface="Handlee"/>
                <a:cs typeface="Handlee"/>
                <a:sym typeface="Handlee"/>
              </a:rPr>
              <a:t>Severity is based on level of support for both criteria. </a:t>
            </a:r>
            <a:r>
              <a:rPr i="1" lang="en" sz="1300">
                <a:solidFill>
                  <a:schemeClr val="dk1"/>
                </a:solidFill>
                <a:latin typeface="Handlee"/>
                <a:ea typeface="Handlee"/>
                <a:cs typeface="Handlee"/>
                <a:sym typeface="Handlee"/>
              </a:rPr>
              <a:t>Level 1 – support; Level 2 – substantial support; Level 3 – very substantial support.</a:t>
            </a:r>
            <a:endParaRPr i="1"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Handlee"/>
              <a:buChar char="●"/>
            </a:pPr>
            <a:r>
              <a:rPr lang="en" sz="1300">
                <a:solidFill>
                  <a:schemeClr val="dk1"/>
                </a:solidFill>
                <a:latin typeface="Handlee"/>
                <a:ea typeface="Handlee"/>
                <a:cs typeface="Handlee"/>
                <a:sym typeface="Handlee"/>
              </a:rPr>
              <a:t>Functioning is broad - how you function at work, in the kitchen, at a social gathering, etc. There isn’t universal functioning for each skill and environment at life as we all have strengths and weaknesses. </a:t>
            </a:r>
            <a:endParaRPr sz="1300">
              <a:solidFill>
                <a:schemeClr val="dk1"/>
              </a:solidFill>
              <a:latin typeface="Handlee"/>
              <a:ea typeface="Handlee"/>
              <a:cs typeface="Handlee"/>
              <a:sym typeface="Handlee"/>
            </a:endParaRPr>
          </a:p>
          <a:p>
            <a:pPr indent="-311150" lvl="0" marL="457200" rtl="0" algn="l">
              <a:lnSpc>
                <a:spcPct val="115000"/>
              </a:lnSpc>
              <a:spcBef>
                <a:spcPts val="0"/>
              </a:spcBef>
              <a:spcAft>
                <a:spcPts val="0"/>
              </a:spcAft>
              <a:buClr>
                <a:srgbClr val="666666"/>
              </a:buClr>
              <a:buSzPts val="1300"/>
              <a:buFont typeface="Proxima Nova"/>
              <a:buChar char="●"/>
            </a:pPr>
            <a:r>
              <a:rPr lang="en" sz="1300">
                <a:solidFill>
                  <a:srgbClr val="666666"/>
                </a:solidFill>
                <a:latin typeface="Handlee"/>
                <a:ea typeface="Handlee"/>
                <a:cs typeface="Handlee"/>
                <a:sym typeface="Handlee"/>
              </a:rPr>
              <a:t>Remember: to meet criteria for ASD (and any other mental health disorder), the person </a:t>
            </a:r>
            <a:r>
              <a:rPr b="1" lang="en" sz="1300">
                <a:solidFill>
                  <a:srgbClr val="666666"/>
                </a:solidFill>
                <a:latin typeface="Handlee"/>
                <a:ea typeface="Handlee"/>
                <a:cs typeface="Handlee"/>
                <a:sym typeface="Handlee"/>
              </a:rPr>
              <a:t>must have functional impairment. </a:t>
            </a:r>
            <a:r>
              <a:rPr lang="en" sz="1300">
                <a:solidFill>
                  <a:srgbClr val="666666"/>
                </a:solidFill>
                <a:latin typeface="Handlee"/>
                <a:ea typeface="Handlee"/>
                <a:cs typeface="Handlee"/>
                <a:sym typeface="Handlee"/>
              </a:rPr>
              <a:t>In other words, there is no such thing as “low or high functioning ASD.” </a:t>
            </a:r>
            <a:endParaRPr sz="1300">
              <a:solidFill>
                <a:schemeClr val="dk1"/>
              </a:solidFill>
              <a:latin typeface="Handlee"/>
              <a:ea typeface="Handlee"/>
              <a:cs typeface="Handlee"/>
              <a:sym typeface="Handlee"/>
            </a:endParaRPr>
          </a:p>
          <a:p>
            <a:pPr indent="0" lvl="0" marL="0" rtl="0" algn="l">
              <a:spcBef>
                <a:spcPts val="1200"/>
              </a:spcBef>
              <a:spcAft>
                <a:spcPts val="0"/>
              </a:spcAft>
              <a:buNone/>
            </a:pPr>
            <a:r>
              <a:t/>
            </a:r>
            <a:endParaRPr>
              <a:solidFill>
                <a:schemeClr val="dk1"/>
              </a:solidFill>
              <a:latin typeface="Calibri"/>
              <a:ea typeface="Calibri"/>
              <a:cs typeface="Calibri"/>
              <a:sym typeface="Calibri"/>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g31fa7d6449a_2_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3" name="Google Shape;193;g31fa7d6449a_2_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07916"/>
              </a:lnSpc>
              <a:spcBef>
                <a:spcPts val="0"/>
              </a:spcBef>
              <a:spcAft>
                <a:spcPts val="0"/>
              </a:spcAft>
              <a:buNone/>
            </a:pPr>
            <a:r>
              <a:rPr b="1" lang="en" sz="1300">
                <a:solidFill>
                  <a:schemeClr val="dk1"/>
                </a:solidFill>
                <a:latin typeface="Handlee"/>
                <a:ea typeface="Handlee"/>
                <a:cs typeface="Handlee"/>
                <a:sym typeface="Handlee"/>
              </a:rPr>
              <a:t>Kourtney</a:t>
            </a:r>
            <a:endParaRPr b="1"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Handlee"/>
              <a:buChar char="●"/>
            </a:pPr>
            <a:r>
              <a:rPr lang="en" sz="1300">
                <a:solidFill>
                  <a:schemeClr val="dk1"/>
                </a:solidFill>
                <a:latin typeface="Handlee"/>
                <a:ea typeface="Handlee"/>
                <a:cs typeface="Handlee"/>
                <a:sym typeface="Handlee"/>
              </a:rPr>
              <a:t>Severity is based on level of support for both criteria. </a:t>
            </a:r>
            <a:r>
              <a:rPr i="1" lang="en" sz="1300">
                <a:solidFill>
                  <a:schemeClr val="dk1"/>
                </a:solidFill>
                <a:latin typeface="Handlee"/>
                <a:ea typeface="Handlee"/>
                <a:cs typeface="Handlee"/>
                <a:sym typeface="Handlee"/>
              </a:rPr>
              <a:t>Level 1 – support; Level 2 – substantial support; Level 3 – very substantial support.</a:t>
            </a:r>
            <a:endParaRPr i="1" sz="1300">
              <a:solidFill>
                <a:schemeClr val="dk1"/>
              </a:solidFill>
              <a:latin typeface="Handlee"/>
              <a:ea typeface="Handlee"/>
              <a:cs typeface="Handlee"/>
              <a:sym typeface="Handlee"/>
            </a:endParaRPr>
          </a:p>
          <a:p>
            <a:pPr indent="-311150" lvl="0" marL="457200" rtl="0" algn="l">
              <a:lnSpc>
                <a:spcPct val="115000"/>
              </a:lnSpc>
              <a:spcBef>
                <a:spcPts val="0"/>
              </a:spcBef>
              <a:spcAft>
                <a:spcPts val="0"/>
              </a:spcAft>
              <a:buClr>
                <a:schemeClr val="dk1"/>
              </a:buClr>
              <a:buSzPts val="1300"/>
              <a:buFont typeface="Handlee"/>
              <a:buChar char="●"/>
            </a:pPr>
            <a:r>
              <a:rPr lang="en" sz="1300">
                <a:solidFill>
                  <a:srgbClr val="666666"/>
                </a:solidFill>
                <a:latin typeface="Handlee"/>
                <a:ea typeface="Handlee"/>
                <a:cs typeface="Handlee"/>
                <a:sym typeface="Handlee"/>
              </a:rPr>
              <a:t>The Association of University Centers on Disabilities (AUCD) notes that “some disability self-advocates prefer identity-first language. Identity-first language emphasizes that the disability plays a role in who the person is, and reinforces disability as a </a:t>
            </a:r>
            <a:r>
              <a:rPr lang="en" sz="1300" u="sng">
                <a:solidFill>
                  <a:srgbClr val="666666"/>
                </a:solidFill>
                <a:latin typeface="Handlee"/>
                <a:ea typeface="Handlee"/>
                <a:cs typeface="Handlee"/>
                <a:sym typeface="Handlee"/>
              </a:rPr>
              <a:t>positive cultural identifier</a:t>
            </a:r>
            <a:r>
              <a:rPr lang="en" sz="1300">
                <a:solidFill>
                  <a:srgbClr val="666666"/>
                </a:solidFill>
                <a:latin typeface="Handlee"/>
                <a:ea typeface="Handlee"/>
                <a:cs typeface="Handlee"/>
                <a:sym typeface="Handlee"/>
              </a:rPr>
              <a:t>… it is important to note that whether a person with a disability prefers people-first or identity-first language it </a:t>
            </a:r>
            <a:r>
              <a:rPr lang="en" sz="1300" u="sng">
                <a:solidFill>
                  <a:srgbClr val="666666"/>
                </a:solidFill>
                <a:latin typeface="Handlee"/>
                <a:ea typeface="Handlee"/>
                <a:cs typeface="Handlee"/>
                <a:sym typeface="Handlee"/>
              </a:rPr>
              <a:t>is not universal.</a:t>
            </a:r>
            <a:r>
              <a:rPr lang="en" sz="1300">
                <a:solidFill>
                  <a:srgbClr val="666666"/>
                </a:solidFill>
                <a:latin typeface="Handlee"/>
                <a:ea typeface="Handlee"/>
                <a:cs typeface="Handlee"/>
                <a:sym typeface="Handlee"/>
              </a:rPr>
              <a:t> </a:t>
            </a:r>
            <a:endParaRPr i="1"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Handlee"/>
              <a:buChar char="●"/>
            </a:pPr>
            <a:r>
              <a:rPr lang="en" sz="1300">
                <a:solidFill>
                  <a:schemeClr val="dk1"/>
                </a:solidFill>
                <a:latin typeface="Handlee"/>
                <a:ea typeface="Handlee"/>
                <a:cs typeface="Handlee"/>
                <a:sym typeface="Handlee"/>
              </a:rPr>
              <a:t>People first language </a:t>
            </a:r>
            <a:endParaRPr b="1" sz="1300">
              <a:solidFill>
                <a:schemeClr val="dk1"/>
              </a:solidFill>
              <a:latin typeface="Handlee"/>
              <a:ea typeface="Handlee"/>
              <a:cs typeface="Handlee"/>
              <a:sym typeface="Handlee"/>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g325eb1cc5a5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0" name="Google Shape;200;g325eb1cc5a5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07916"/>
              </a:lnSpc>
              <a:spcBef>
                <a:spcPts val="0"/>
              </a:spcBef>
              <a:spcAft>
                <a:spcPts val="0"/>
              </a:spcAft>
              <a:buNone/>
            </a:pPr>
            <a:r>
              <a:rPr b="1" lang="en" sz="1300">
                <a:solidFill>
                  <a:schemeClr val="dk1"/>
                </a:solidFill>
                <a:latin typeface="Handlee"/>
                <a:ea typeface="Handlee"/>
                <a:cs typeface="Handlee"/>
                <a:sym typeface="Handlee"/>
              </a:rPr>
              <a:t>Kourtney</a:t>
            </a:r>
            <a:endParaRPr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Handlee"/>
              <a:buChar char="●"/>
            </a:pPr>
            <a:r>
              <a:rPr lang="en" sz="1300">
                <a:solidFill>
                  <a:schemeClr val="dk1"/>
                </a:solidFill>
                <a:latin typeface="Handlee"/>
                <a:ea typeface="Handlee"/>
                <a:cs typeface="Handlee"/>
                <a:sym typeface="Handlee"/>
              </a:rPr>
              <a:t>A note on this section: This is simplified from the </a:t>
            </a:r>
            <a:r>
              <a:rPr i="1" lang="en" sz="1300">
                <a:solidFill>
                  <a:schemeClr val="dk1"/>
                </a:solidFill>
                <a:latin typeface="Handlee"/>
                <a:ea typeface="Handlee"/>
                <a:cs typeface="Handlee"/>
                <a:sym typeface="Handlee"/>
              </a:rPr>
              <a:t>DSM-5-TR</a:t>
            </a:r>
            <a:r>
              <a:rPr lang="en" sz="1300">
                <a:solidFill>
                  <a:schemeClr val="dk1"/>
                </a:solidFill>
                <a:latin typeface="Handlee"/>
                <a:ea typeface="Handlee"/>
                <a:cs typeface="Handlee"/>
                <a:sym typeface="Handlee"/>
              </a:rPr>
              <a:t>. Please know that it is a complex process to diagnose an individual. </a:t>
            </a:r>
            <a:endParaRPr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Handlee"/>
              <a:buChar char="●"/>
            </a:pPr>
            <a:r>
              <a:rPr lang="en" sz="1300">
                <a:solidFill>
                  <a:schemeClr val="dk1"/>
                </a:solidFill>
                <a:latin typeface="Handlee"/>
                <a:ea typeface="Handlee"/>
                <a:cs typeface="Handlee"/>
                <a:sym typeface="Handlee"/>
              </a:rPr>
              <a:t>Also, a 2023 Psychology Today research study showed that “more than 70% of autism information on TikTok is inaccurate, according to a new study.”</a:t>
            </a:r>
            <a:endParaRPr sz="1300">
              <a:solidFill>
                <a:schemeClr val="dk1"/>
              </a:solidFill>
              <a:latin typeface="Handlee"/>
              <a:ea typeface="Handlee"/>
              <a:cs typeface="Handlee"/>
              <a:sym typeface="Handlee"/>
            </a:endParaRPr>
          </a:p>
          <a:p>
            <a:pPr indent="-311150" lvl="1" marL="914400" rtl="0" algn="l">
              <a:spcBef>
                <a:spcPts val="0"/>
              </a:spcBef>
              <a:spcAft>
                <a:spcPts val="0"/>
              </a:spcAft>
              <a:buClr>
                <a:schemeClr val="dk1"/>
              </a:buClr>
              <a:buSzPts val="1300"/>
              <a:buFont typeface="Handlee"/>
              <a:buChar char="o"/>
            </a:pPr>
            <a:r>
              <a:rPr lang="en" sz="1300">
                <a:solidFill>
                  <a:schemeClr val="dk1"/>
                </a:solidFill>
                <a:latin typeface="Handlee"/>
                <a:ea typeface="Handlee"/>
                <a:cs typeface="Handlee"/>
                <a:sym typeface="Handlee"/>
              </a:rPr>
              <a:t>Ex. Take this IQ test or download this APP to improve your IQ. AuDHD, PDA, etc. </a:t>
            </a:r>
            <a:endParaRPr sz="1300">
              <a:solidFill>
                <a:schemeClr val="dk1"/>
              </a:solidFill>
              <a:latin typeface="Handlee"/>
              <a:ea typeface="Handlee"/>
              <a:cs typeface="Handlee"/>
              <a:sym typeface="Handlee"/>
            </a:endParaRPr>
          </a:p>
          <a:p>
            <a:pPr indent="-311150" lvl="1" marL="914400" rtl="0" algn="l">
              <a:spcBef>
                <a:spcPts val="0"/>
              </a:spcBef>
              <a:spcAft>
                <a:spcPts val="0"/>
              </a:spcAft>
              <a:buClr>
                <a:schemeClr val="dk1"/>
              </a:buClr>
              <a:buSzPts val="1300"/>
              <a:buFont typeface="Handlee"/>
              <a:buChar char="o"/>
            </a:pPr>
            <a:r>
              <a:rPr lang="en" sz="1300">
                <a:solidFill>
                  <a:schemeClr val="dk1"/>
                </a:solidFill>
                <a:latin typeface="Handlee"/>
                <a:ea typeface="Handlee"/>
                <a:cs typeface="Handlee"/>
                <a:sym typeface="Handlee"/>
              </a:rPr>
              <a:t>I </a:t>
            </a:r>
            <a:r>
              <a:rPr lang="en" sz="1300">
                <a:solidFill>
                  <a:schemeClr val="dk1"/>
                </a:solidFill>
                <a:latin typeface="Handlee"/>
                <a:ea typeface="Handlee"/>
                <a:cs typeface="Handlee"/>
                <a:sym typeface="Handlee"/>
              </a:rPr>
              <a:t>follow</a:t>
            </a:r>
            <a:r>
              <a:rPr lang="en" sz="1300">
                <a:solidFill>
                  <a:schemeClr val="dk1"/>
                </a:solidFill>
                <a:latin typeface="Handlee"/>
                <a:ea typeface="Handlee"/>
                <a:cs typeface="Handlee"/>
                <a:sym typeface="Handlee"/>
              </a:rPr>
              <a:t> this lady on Facebook that basically retells funny stories from her life. She was saying how she “is honest so is that Autism?” Most of the comments were either saying yes, or trauma, or throwing in </a:t>
            </a:r>
            <a:r>
              <a:rPr lang="en" sz="1300">
                <a:solidFill>
                  <a:schemeClr val="dk1"/>
                </a:solidFill>
                <a:latin typeface="Handlee"/>
                <a:ea typeface="Handlee"/>
                <a:cs typeface="Handlee"/>
                <a:sym typeface="Handlee"/>
              </a:rPr>
              <a:t>Narcissism</a:t>
            </a:r>
            <a:r>
              <a:rPr lang="en" sz="1300">
                <a:solidFill>
                  <a:schemeClr val="dk1"/>
                </a:solidFill>
                <a:latin typeface="Handlee"/>
                <a:ea typeface="Handlee"/>
                <a:cs typeface="Handlee"/>
                <a:sym typeface="Handlee"/>
              </a:rPr>
              <a:t> for fun. While I can’t tell you if she has Autism or not - honesty is not a diagnostic factor and in fact is a pretty universal trait. </a:t>
            </a:r>
            <a:endParaRPr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Handlee"/>
              <a:buChar char="●"/>
            </a:pPr>
            <a:r>
              <a:rPr lang="en" sz="1300">
                <a:solidFill>
                  <a:schemeClr val="dk1"/>
                </a:solidFill>
                <a:latin typeface="Handlee"/>
                <a:ea typeface="Handlee"/>
                <a:cs typeface="Handlee"/>
                <a:sym typeface="Handlee"/>
              </a:rPr>
              <a:t>Our sources should be psychologists with APE, psychiatrists, etc. </a:t>
            </a:r>
            <a:endParaRPr sz="1300">
              <a:solidFill>
                <a:schemeClr val="dk1"/>
              </a:solidFill>
              <a:latin typeface="Handlee"/>
              <a:ea typeface="Handlee"/>
              <a:cs typeface="Handlee"/>
              <a:sym typeface="Handlee"/>
            </a:endParaRPr>
          </a:p>
          <a:p>
            <a:pPr indent="0" lvl="0" marL="457200" rtl="0" algn="l">
              <a:spcBef>
                <a:spcPts val="0"/>
              </a:spcBef>
              <a:spcAft>
                <a:spcPts val="0"/>
              </a:spcAft>
              <a:buNone/>
            </a:pPr>
            <a:r>
              <a:t/>
            </a:r>
            <a:endParaRPr sz="1300">
              <a:solidFill>
                <a:schemeClr val="dk1"/>
              </a:solidFill>
              <a:latin typeface="Handlee"/>
              <a:ea typeface="Handlee"/>
              <a:cs typeface="Handlee"/>
              <a:sym typeface="Handlee"/>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g31fa7d6449a_2_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7" name="Google Shape;207;g31fa7d6449a_2_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07916"/>
              </a:lnSpc>
              <a:spcBef>
                <a:spcPts val="0"/>
              </a:spcBef>
              <a:spcAft>
                <a:spcPts val="0"/>
              </a:spcAft>
              <a:buNone/>
            </a:pPr>
            <a:r>
              <a:rPr b="1" lang="en" sz="1300">
                <a:solidFill>
                  <a:schemeClr val="dk1"/>
                </a:solidFill>
                <a:latin typeface="Handlee"/>
                <a:ea typeface="Handlee"/>
                <a:cs typeface="Handlee"/>
                <a:sym typeface="Handlee"/>
              </a:rPr>
              <a:t>Kourtney</a:t>
            </a:r>
            <a:endParaRPr b="1"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Handlee"/>
              <a:buChar char="●"/>
            </a:pPr>
            <a:r>
              <a:rPr lang="en" sz="1300">
                <a:solidFill>
                  <a:schemeClr val="dk1"/>
                </a:solidFill>
                <a:latin typeface="Handlee"/>
                <a:ea typeface="Handlee"/>
                <a:cs typeface="Handlee"/>
                <a:sym typeface="Handlee"/>
              </a:rPr>
              <a:t>This quote always makes me laugh because… </a:t>
            </a:r>
            <a:endParaRPr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Handlee"/>
              <a:buChar char="●"/>
            </a:pPr>
            <a:r>
              <a:rPr lang="en" sz="1300">
                <a:solidFill>
                  <a:schemeClr val="dk1"/>
                </a:solidFill>
                <a:latin typeface="Handlee"/>
                <a:ea typeface="Handlee"/>
                <a:cs typeface="Handlee"/>
                <a:sym typeface="Handlee"/>
              </a:rPr>
              <a:t>We are all different - or unique. And we all have our own challenges and strengths. This is the same for anyone on the spectrum. </a:t>
            </a:r>
            <a:endParaRPr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Handlee"/>
              <a:buChar char="●"/>
            </a:pPr>
            <a:r>
              <a:rPr lang="en" sz="1300">
                <a:solidFill>
                  <a:schemeClr val="dk1"/>
                </a:solidFill>
                <a:latin typeface="Handlee"/>
                <a:ea typeface="Handlee"/>
                <a:cs typeface="Handlee"/>
                <a:sym typeface="Handlee"/>
              </a:rPr>
              <a:t>For instance, if you’ve met me, a pregnant woman, you’ve met one pregnant woman. If you’ve met one </a:t>
            </a:r>
            <a:r>
              <a:rPr lang="en" sz="1300">
                <a:solidFill>
                  <a:schemeClr val="dk1"/>
                </a:solidFill>
                <a:latin typeface="Handlee"/>
                <a:ea typeface="Handlee"/>
                <a:cs typeface="Handlee"/>
                <a:sym typeface="Handlee"/>
              </a:rPr>
              <a:t>Ukrainian</a:t>
            </a:r>
            <a:r>
              <a:rPr lang="en" sz="1300">
                <a:solidFill>
                  <a:schemeClr val="dk1"/>
                </a:solidFill>
                <a:latin typeface="Handlee"/>
                <a:ea typeface="Handlee"/>
                <a:cs typeface="Handlee"/>
                <a:sym typeface="Handlee"/>
              </a:rPr>
              <a:t>, you’ve met one </a:t>
            </a:r>
            <a:r>
              <a:rPr lang="en" sz="1300">
                <a:solidFill>
                  <a:schemeClr val="dk1"/>
                </a:solidFill>
                <a:latin typeface="Handlee"/>
                <a:ea typeface="Handlee"/>
                <a:cs typeface="Handlee"/>
                <a:sym typeface="Handlee"/>
              </a:rPr>
              <a:t>Ukrainian</a:t>
            </a:r>
            <a:r>
              <a:rPr lang="en" sz="1300">
                <a:solidFill>
                  <a:schemeClr val="dk1"/>
                </a:solidFill>
                <a:latin typeface="Handlee"/>
                <a:ea typeface="Handlee"/>
                <a:cs typeface="Handlee"/>
                <a:sym typeface="Handlee"/>
              </a:rPr>
              <a:t>. If you’ve met one boy, you’ve met one boy. </a:t>
            </a:r>
            <a:endParaRPr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Handlee"/>
              <a:buChar char="●"/>
            </a:pPr>
            <a:r>
              <a:rPr lang="en" sz="1300">
                <a:solidFill>
                  <a:schemeClr val="dk1"/>
                </a:solidFill>
                <a:latin typeface="Handlee"/>
                <a:ea typeface="Handlee"/>
                <a:cs typeface="Handlee"/>
                <a:sym typeface="Handlee"/>
              </a:rPr>
              <a:t>So, it is self-explanatory that if you’ve met one person with autism, you’ve met one autistic person. </a:t>
            </a:r>
            <a:endParaRPr sz="1300">
              <a:solidFill>
                <a:schemeClr val="dk1"/>
              </a:solidFill>
              <a:latin typeface="Handlee"/>
              <a:ea typeface="Handlee"/>
              <a:cs typeface="Handlee"/>
              <a:sym typeface="Handlee"/>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g31fa7d6449a_0_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2" name="Google Shape;212;g31fa7d6449a_0_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latin typeface="Handlee"/>
                <a:ea typeface="Handlee"/>
                <a:cs typeface="Handlee"/>
                <a:sym typeface="Handlee"/>
              </a:rPr>
              <a:t>Amanda (9:50 to 10:20)</a:t>
            </a:r>
            <a:endParaRPr b="1">
              <a:latin typeface="Handlee"/>
              <a:ea typeface="Handlee"/>
              <a:cs typeface="Handlee"/>
              <a:sym typeface="Handlee"/>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g31fa7d6449a_1_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9" name="Google Shape;219;g31fa7d6449a_1_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latin typeface="Handlee"/>
                <a:ea typeface="Handlee"/>
                <a:cs typeface="Handlee"/>
                <a:sym typeface="Handlee"/>
              </a:rPr>
              <a:t>Amanda</a:t>
            </a:r>
            <a:endParaRPr b="1">
              <a:latin typeface="Handlee"/>
              <a:ea typeface="Handlee"/>
              <a:cs typeface="Handlee"/>
              <a:sym typeface="Handlee"/>
            </a:endParaRPr>
          </a:p>
          <a:p>
            <a:pPr indent="0" lvl="0" marL="0" rtl="0" algn="l">
              <a:spcBef>
                <a:spcPts val="0"/>
              </a:spcBef>
              <a:spcAft>
                <a:spcPts val="0"/>
              </a:spcAft>
              <a:buNone/>
            </a:pPr>
            <a:r>
              <a:t/>
            </a:r>
            <a:endParaRPr b="1">
              <a:latin typeface="Handlee"/>
              <a:ea typeface="Handlee"/>
              <a:cs typeface="Handlee"/>
              <a:sym typeface="Handlee"/>
            </a:endParaRPr>
          </a:p>
          <a:p>
            <a:pPr indent="0" lvl="0" marL="0" rtl="0" algn="l">
              <a:spcBef>
                <a:spcPts val="0"/>
              </a:spcBef>
              <a:spcAft>
                <a:spcPts val="0"/>
              </a:spcAft>
              <a:buNone/>
            </a:pPr>
            <a:r>
              <a:rPr b="1" lang="en">
                <a:latin typeface="Handlee"/>
                <a:ea typeface="Handlee"/>
                <a:cs typeface="Handlee"/>
                <a:sym typeface="Handlee"/>
              </a:rPr>
              <a:t>BREAK (10:20-10:30)</a:t>
            </a:r>
            <a:endParaRPr b="1">
              <a:latin typeface="Handlee"/>
              <a:ea typeface="Handlee"/>
              <a:cs typeface="Handlee"/>
              <a:sym typeface="Handlee"/>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g312162cbccc_0_23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5" name="Google Shape;225;g312162cbccc_0_23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latin typeface="Handlee"/>
                <a:ea typeface="Handlee"/>
                <a:cs typeface="Handlee"/>
                <a:sym typeface="Handlee"/>
              </a:rPr>
              <a:t>Shelby (10:30-11:15)</a:t>
            </a:r>
            <a:endParaRPr>
              <a:latin typeface="Handlee"/>
              <a:ea typeface="Handlee"/>
              <a:cs typeface="Handlee"/>
              <a:sym typeface="Handlee"/>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g32b21ba566b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0" name="Google Shape;230;g32b21ba566b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sz="1200">
              <a:solidFill>
                <a:schemeClr val="dk1"/>
              </a:solidFill>
              <a:latin typeface="Handlee"/>
              <a:ea typeface="Handlee"/>
              <a:cs typeface="Handlee"/>
              <a:sym typeface="Handlee"/>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g328b40689c2_7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7" name="Google Shape;237;g328b40689c2_7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304800" lvl="0" marL="457200" rtl="0" algn="l">
              <a:spcBef>
                <a:spcPts val="0"/>
              </a:spcBef>
              <a:spcAft>
                <a:spcPts val="0"/>
              </a:spcAft>
              <a:buClr>
                <a:schemeClr val="dk1"/>
              </a:buClr>
              <a:buSzPts val="1200"/>
              <a:buFont typeface="Handlee"/>
              <a:buChar char="-"/>
            </a:pPr>
            <a:r>
              <a:rPr lang="en" sz="1200">
                <a:solidFill>
                  <a:schemeClr val="dk1"/>
                </a:solidFill>
                <a:latin typeface="Handlee"/>
                <a:ea typeface="Handlee"/>
                <a:cs typeface="Handlee"/>
                <a:sym typeface="Handlee"/>
              </a:rPr>
              <a:t>The responses our body displays may or may not be appropriate- they may also be delayed or happen so fast the brain hasn’t even had time to process the information</a:t>
            </a:r>
            <a:endParaRPr sz="1200">
              <a:solidFill>
                <a:schemeClr val="dk1"/>
              </a:solidFill>
              <a:latin typeface="Handlee"/>
              <a:ea typeface="Handlee"/>
              <a:cs typeface="Handlee"/>
              <a:sym typeface="Handlee"/>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g328b40689c2_5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3" name="Google Shape;243;g328b40689c2_5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317500" lvl="0" marL="457200" rtl="0" algn="l">
              <a:lnSpc>
                <a:spcPct val="115000"/>
              </a:lnSpc>
              <a:spcBef>
                <a:spcPts val="0"/>
              </a:spcBef>
              <a:spcAft>
                <a:spcPts val="0"/>
              </a:spcAft>
              <a:buClr>
                <a:schemeClr val="dk1"/>
              </a:buClr>
              <a:buSzPts val="1400"/>
              <a:buFont typeface="Handlee"/>
              <a:buChar char="-"/>
            </a:pPr>
            <a:r>
              <a:rPr lang="en" sz="1400">
                <a:solidFill>
                  <a:schemeClr val="dk1"/>
                </a:solidFill>
                <a:latin typeface="Handlee"/>
                <a:ea typeface="Handlee"/>
                <a:cs typeface="Handlee"/>
                <a:sym typeface="Handlee"/>
              </a:rPr>
              <a:t>Every human is a sensory being- The world of regulation can be large and complex- It is always individualized based on the person and their preferences and can vary within the person (ie. sickness, home life, other factors, etc.)</a:t>
            </a:r>
            <a:endParaRPr sz="1400">
              <a:solidFill>
                <a:schemeClr val="dk1"/>
              </a:solidFill>
              <a:latin typeface="Handlee"/>
              <a:ea typeface="Handlee"/>
              <a:cs typeface="Handlee"/>
              <a:sym typeface="Handlee"/>
            </a:endParaRPr>
          </a:p>
          <a:p>
            <a:pPr indent="-317500" lvl="1" marL="914400" rtl="0" algn="l">
              <a:lnSpc>
                <a:spcPct val="115000"/>
              </a:lnSpc>
              <a:spcBef>
                <a:spcPts val="0"/>
              </a:spcBef>
              <a:spcAft>
                <a:spcPts val="0"/>
              </a:spcAft>
              <a:buClr>
                <a:schemeClr val="dk1"/>
              </a:buClr>
              <a:buSzPts val="1400"/>
              <a:buFont typeface="Handlee"/>
              <a:buChar char="-"/>
            </a:pPr>
            <a:r>
              <a:rPr lang="en" sz="1400">
                <a:solidFill>
                  <a:schemeClr val="dk1"/>
                </a:solidFill>
                <a:latin typeface="Handlee"/>
                <a:ea typeface="Handlee"/>
                <a:cs typeface="Handlee"/>
                <a:sym typeface="Handlee"/>
              </a:rPr>
              <a:t>some of us are better at regulating our bodies on our own, </a:t>
            </a:r>
            <a:endParaRPr sz="1400">
              <a:solidFill>
                <a:schemeClr val="dk1"/>
              </a:solidFill>
              <a:latin typeface="Handlee"/>
              <a:ea typeface="Handlee"/>
              <a:cs typeface="Handlee"/>
              <a:sym typeface="Handlee"/>
            </a:endParaRPr>
          </a:p>
          <a:p>
            <a:pPr indent="-317500" lvl="1" marL="914400" rtl="0" algn="l">
              <a:lnSpc>
                <a:spcPct val="115000"/>
              </a:lnSpc>
              <a:spcBef>
                <a:spcPts val="0"/>
              </a:spcBef>
              <a:spcAft>
                <a:spcPts val="0"/>
              </a:spcAft>
              <a:buClr>
                <a:schemeClr val="dk1"/>
              </a:buClr>
              <a:buSzPts val="1400"/>
              <a:buFont typeface="Handlee"/>
              <a:buChar char="-"/>
            </a:pPr>
            <a:r>
              <a:rPr lang="en" sz="1400">
                <a:solidFill>
                  <a:schemeClr val="dk1"/>
                </a:solidFill>
                <a:latin typeface="Handlee"/>
                <a:ea typeface="Handlee"/>
                <a:cs typeface="Handlee"/>
                <a:sym typeface="Handlee"/>
              </a:rPr>
              <a:t>some of us need less sensory input, </a:t>
            </a:r>
            <a:endParaRPr sz="1400">
              <a:solidFill>
                <a:schemeClr val="dk1"/>
              </a:solidFill>
              <a:latin typeface="Handlee"/>
              <a:ea typeface="Handlee"/>
              <a:cs typeface="Handlee"/>
              <a:sym typeface="Handlee"/>
            </a:endParaRPr>
          </a:p>
          <a:p>
            <a:pPr indent="-317500" lvl="1" marL="914400" rtl="0" algn="l">
              <a:lnSpc>
                <a:spcPct val="115000"/>
              </a:lnSpc>
              <a:spcBef>
                <a:spcPts val="0"/>
              </a:spcBef>
              <a:spcAft>
                <a:spcPts val="0"/>
              </a:spcAft>
              <a:buClr>
                <a:schemeClr val="dk1"/>
              </a:buClr>
              <a:buSzPts val="1400"/>
              <a:buFont typeface="Handlee"/>
              <a:buChar char="-"/>
            </a:pPr>
            <a:r>
              <a:rPr lang="en" sz="1400">
                <a:solidFill>
                  <a:schemeClr val="dk1"/>
                </a:solidFill>
                <a:latin typeface="Handlee"/>
                <a:ea typeface="Handlee"/>
                <a:cs typeface="Handlee"/>
                <a:sym typeface="Handlee"/>
              </a:rPr>
              <a:t>and some of us are still learning what we need!</a:t>
            </a:r>
            <a:endParaRPr sz="1400">
              <a:solidFill>
                <a:schemeClr val="dk1"/>
              </a:solidFill>
              <a:latin typeface="Handlee"/>
              <a:ea typeface="Handlee"/>
              <a:cs typeface="Handlee"/>
              <a:sym typeface="Handlee"/>
            </a:endParaRPr>
          </a:p>
          <a:p>
            <a:pPr indent="-317500" lvl="0" marL="457200" rtl="0" algn="l">
              <a:lnSpc>
                <a:spcPct val="115000"/>
              </a:lnSpc>
              <a:spcBef>
                <a:spcPts val="0"/>
              </a:spcBef>
              <a:spcAft>
                <a:spcPts val="0"/>
              </a:spcAft>
              <a:buClr>
                <a:schemeClr val="dk1"/>
              </a:buClr>
              <a:buSzPts val="1400"/>
              <a:buFont typeface="Handlee"/>
              <a:buChar char="-"/>
            </a:pPr>
            <a:r>
              <a:rPr lang="en" sz="1400">
                <a:solidFill>
                  <a:schemeClr val="dk1"/>
                </a:solidFill>
                <a:latin typeface="Handlee"/>
                <a:ea typeface="Handlee"/>
                <a:cs typeface="Handlee"/>
                <a:sym typeface="Handlee"/>
              </a:rPr>
              <a:t>The most important thing to remember is that if a student is not regulated they are not in a state to be a good learner so we need to start with regulation first!!</a:t>
            </a:r>
            <a:endParaRPr sz="1400">
              <a:solidFill>
                <a:schemeClr val="dk1"/>
              </a:solidFill>
              <a:latin typeface="Handlee"/>
              <a:ea typeface="Handlee"/>
              <a:cs typeface="Handlee"/>
              <a:sym typeface="Handlee"/>
            </a:endParaRPr>
          </a:p>
          <a:p>
            <a:pPr indent="-317500" lvl="1" marL="914400" rtl="0" algn="l">
              <a:lnSpc>
                <a:spcPct val="115000"/>
              </a:lnSpc>
              <a:spcBef>
                <a:spcPts val="0"/>
              </a:spcBef>
              <a:spcAft>
                <a:spcPts val="0"/>
              </a:spcAft>
              <a:buClr>
                <a:schemeClr val="dk1"/>
              </a:buClr>
              <a:buSzPts val="1400"/>
              <a:buFont typeface="Handlee"/>
              <a:buChar char="-"/>
            </a:pPr>
            <a:r>
              <a:rPr lang="en" sz="1400">
                <a:solidFill>
                  <a:schemeClr val="dk1"/>
                </a:solidFill>
                <a:latin typeface="Handlee"/>
                <a:ea typeface="Handlee"/>
                <a:cs typeface="Handlee"/>
                <a:sym typeface="Handlee"/>
              </a:rPr>
              <a:t>Know what students look like when they are regulated vs. unregulated</a:t>
            </a:r>
            <a:endParaRPr sz="1400">
              <a:solidFill>
                <a:schemeClr val="dk1"/>
              </a:solidFill>
              <a:latin typeface="Handlee"/>
              <a:ea typeface="Handlee"/>
              <a:cs typeface="Handlee"/>
              <a:sym typeface="Handlee"/>
            </a:endParaRPr>
          </a:p>
          <a:p>
            <a:pPr indent="-317500" lvl="1" marL="914400" rtl="0" algn="l">
              <a:lnSpc>
                <a:spcPct val="115000"/>
              </a:lnSpc>
              <a:spcBef>
                <a:spcPts val="0"/>
              </a:spcBef>
              <a:spcAft>
                <a:spcPts val="0"/>
              </a:spcAft>
              <a:buClr>
                <a:schemeClr val="dk1"/>
              </a:buClr>
              <a:buSzPts val="1400"/>
              <a:buFont typeface="Handlee"/>
              <a:buChar char="-"/>
            </a:pPr>
            <a:r>
              <a:rPr lang="en" sz="1400">
                <a:solidFill>
                  <a:schemeClr val="dk1"/>
                </a:solidFill>
                <a:latin typeface="Handlee"/>
                <a:ea typeface="Handlee"/>
                <a:cs typeface="Handlee"/>
                <a:sym typeface="Handlee"/>
              </a:rPr>
              <a:t>What strategies work and what don’t</a:t>
            </a:r>
            <a:endParaRPr sz="1400">
              <a:solidFill>
                <a:schemeClr val="dk1"/>
              </a:solidFill>
              <a:latin typeface="Handlee"/>
              <a:ea typeface="Handlee"/>
              <a:cs typeface="Handlee"/>
              <a:sym typeface="Handlee"/>
            </a:endParaRPr>
          </a:p>
          <a:p>
            <a:pPr indent="-317500" lvl="1" marL="914400" rtl="0" algn="l">
              <a:lnSpc>
                <a:spcPct val="115000"/>
              </a:lnSpc>
              <a:spcBef>
                <a:spcPts val="0"/>
              </a:spcBef>
              <a:spcAft>
                <a:spcPts val="0"/>
              </a:spcAft>
              <a:buClr>
                <a:schemeClr val="dk1"/>
              </a:buClr>
              <a:buSzPts val="1400"/>
              <a:buFont typeface="Handlee"/>
              <a:buChar char="-"/>
            </a:pPr>
            <a:r>
              <a:rPr lang="en" sz="1400">
                <a:solidFill>
                  <a:schemeClr val="dk1"/>
                </a:solidFill>
                <a:latin typeface="Handlee"/>
                <a:ea typeface="Handlee"/>
                <a:cs typeface="Handlee"/>
                <a:sym typeface="Handlee"/>
              </a:rPr>
              <a:t>Do you have the tools/equipment you need to support their regulation?</a:t>
            </a:r>
            <a:endParaRPr sz="1400">
              <a:solidFill>
                <a:schemeClr val="dk1"/>
              </a:solidFill>
              <a:latin typeface="Handlee"/>
              <a:ea typeface="Handlee"/>
              <a:cs typeface="Handlee"/>
              <a:sym typeface="Handlee"/>
            </a:endParaRPr>
          </a:p>
          <a:p>
            <a:pPr indent="-317500" lvl="1" marL="914400" rtl="0" algn="l">
              <a:spcBef>
                <a:spcPts val="0"/>
              </a:spcBef>
              <a:spcAft>
                <a:spcPts val="0"/>
              </a:spcAft>
              <a:buClr>
                <a:schemeClr val="dk1"/>
              </a:buClr>
              <a:buSzPts val="1400"/>
              <a:buFont typeface="Handlee"/>
              <a:buChar char="-"/>
            </a:pPr>
            <a:r>
              <a:rPr lang="en" sz="1400">
                <a:solidFill>
                  <a:schemeClr val="dk1"/>
                </a:solidFill>
                <a:latin typeface="Handlee"/>
                <a:ea typeface="Handlee"/>
                <a:cs typeface="Handlee"/>
                <a:sym typeface="Handlee"/>
              </a:rPr>
              <a:t>think about a time when you were sitting in a long class or meeting with no breaks and a very uncomfortable chair, you are not feeling well, and it is nearing the end of the day- how much of the information are you taking in and are going to remember? Probably not a lot- </a:t>
            </a:r>
            <a:endParaRPr sz="1400">
              <a:solidFill>
                <a:schemeClr val="dk1"/>
              </a:solidFill>
              <a:latin typeface="Handlee"/>
              <a:ea typeface="Handlee"/>
              <a:cs typeface="Handlee"/>
              <a:sym typeface="Handlee"/>
            </a:endParaRPr>
          </a:p>
          <a:p>
            <a:pPr indent="-317500" lvl="0" marL="457200" rtl="0" algn="l">
              <a:lnSpc>
                <a:spcPct val="115000"/>
              </a:lnSpc>
              <a:spcBef>
                <a:spcPts val="0"/>
              </a:spcBef>
              <a:spcAft>
                <a:spcPts val="0"/>
              </a:spcAft>
              <a:buClr>
                <a:schemeClr val="dk1"/>
              </a:buClr>
              <a:buSzPts val="1400"/>
              <a:buFont typeface="Handlee"/>
              <a:buChar char="-"/>
            </a:pPr>
            <a:r>
              <a:rPr lang="en" sz="1400">
                <a:solidFill>
                  <a:schemeClr val="dk1"/>
                </a:solidFill>
                <a:latin typeface="Handlee"/>
                <a:ea typeface="Handlee"/>
                <a:cs typeface="Handlee"/>
                <a:sym typeface="Handlee"/>
              </a:rPr>
              <a:t>We always want to be proactive- it is easier to maintain a state of regulation instead of trying to play “catch up”</a:t>
            </a:r>
            <a:endParaRPr sz="1400">
              <a:solidFill>
                <a:schemeClr val="dk1"/>
              </a:solidFill>
              <a:latin typeface="Handlee"/>
              <a:ea typeface="Handlee"/>
              <a:cs typeface="Handlee"/>
              <a:sym typeface="Handlee"/>
            </a:endParaRPr>
          </a:p>
          <a:p>
            <a:pPr indent="-317500" lvl="0" marL="457200" rtl="0" algn="l">
              <a:lnSpc>
                <a:spcPct val="115000"/>
              </a:lnSpc>
              <a:spcBef>
                <a:spcPts val="0"/>
              </a:spcBef>
              <a:spcAft>
                <a:spcPts val="0"/>
              </a:spcAft>
              <a:buClr>
                <a:schemeClr val="dk1"/>
              </a:buClr>
              <a:buSzPts val="1400"/>
              <a:buFont typeface="Handlee"/>
              <a:buChar char="-"/>
            </a:pPr>
            <a:r>
              <a:rPr lang="en" sz="1400">
                <a:solidFill>
                  <a:schemeClr val="dk1"/>
                </a:solidFill>
                <a:latin typeface="Handlee"/>
                <a:ea typeface="Handlee"/>
                <a:cs typeface="Handlee"/>
                <a:sym typeface="Handlee"/>
              </a:rPr>
              <a:t>Having a good relationship with your students will help you be successful with maintaining a state of regulation</a:t>
            </a:r>
            <a:endParaRPr sz="1400">
              <a:solidFill>
                <a:schemeClr val="dk1"/>
              </a:solidFill>
              <a:latin typeface="Handlee"/>
              <a:ea typeface="Handlee"/>
              <a:cs typeface="Handlee"/>
              <a:sym typeface="Handlee"/>
            </a:endParaRPr>
          </a:p>
          <a:p>
            <a:pPr indent="-317500" lvl="1" marL="914400" rtl="0" algn="l">
              <a:spcBef>
                <a:spcPts val="0"/>
              </a:spcBef>
              <a:spcAft>
                <a:spcPts val="0"/>
              </a:spcAft>
              <a:buClr>
                <a:schemeClr val="dk1"/>
              </a:buClr>
              <a:buSzPts val="1400"/>
              <a:buFont typeface="Handlee"/>
              <a:buChar char="-"/>
            </a:pPr>
            <a:r>
              <a:rPr lang="en" sz="1400">
                <a:solidFill>
                  <a:schemeClr val="dk1"/>
                </a:solidFill>
                <a:latin typeface="Handlee"/>
                <a:ea typeface="Handlee"/>
                <a:cs typeface="Handlee"/>
                <a:sym typeface="Handlee"/>
              </a:rPr>
              <a:t>Important to build a relationship with the student so you can learn what their body needs to feel regulated and what it looks like when they are becoming unregulated</a:t>
            </a:r>
            <a:endParaRPr sz="1400">
              <a:solidFill>
                <a:schemeClr val="dk1"/>
              </a:solidFill>
              <a:latin typeface="Handlee"/>
              <a:ea typeface="Handlee"/>
              <a:cs typeface="Handlee"/>
              <a:sym typeface="Handlee"/>
            </a:endParaRPr>
          </a:p>
          <a:p>
            <a:pPr indent="0" lvl="0" marL="0" rtl="0" algn="l">
              <a:spcBef>
                <a:spcPts val="0"/>
              </a:spcBef>
              <a:spcAft>
                <a:spcPts val="0"/>
              </a:spcAft>
              <a:buNone/>
            </a:pPr>
            <a:r>
              <a:rPr lang="en" sz="1400">
                <a:solidFill>
                  <a:schemeClr val="dk1"/>
                </a:solidFill>
                <a:latin typeface="Handlee"/>
                <a:ea typeface="Handlee"/>
                <a:cs typeface="Handlee"/>
                <a:sym typeface="Handlee"/>
              </a:rPr>
              <a:t>If a student is not regulated they can’t learn: </a:t>
            </a:r>
            <a:endParaRPr sz="1400">
              <a:solidFill>
                <a:schemeClr val="dk1"/>
              </a:solidFill>
              <a:latin typeface="Handlee"/>
              <a:ea typeface="Handlee"/>
              <a:cs typeface="Handlee"/>
              <a:sym typeface="Handlee"/>
            </a:endParaRPr>
          </a:p>
          <a:p>
            <a:pPr indent="0" lvl="0" marL="457200" rtl="0" algn="l">
              <a:lnSpc>
                <a:spcPct val="115000"/>
              </a:lnSpc>
              <a:spcBef>
                <a:spcPts val="0"/>
              </a:spcBef>
              <a:spcAft>
                <a:spcPts val="0"/>
              </a:spcAft>
              <a:buNone/>
            </a:pPr>
            <a:r>
              <a:t/>
            </a:r>
            <a:endParaRPr sz="1200">
              <a:solidFill>
                <a:schemeClr val="dk1"/>
              </a:solidFill>
              <a:latin typeface="Handlee"/>
              <a:ea typeface="Handlee"/>
              <a:cs typeface="Handlee"/>
              <a:sym typeface="Handlee"/>
            </a:endParaRPr>
          </a:p>
          <a:p>
            <a:pPr indent="0" lvl="0" marL="0" rtl="0" algn="l">
              <a:spcBef>
                <a:spcPts val="1200"/>
              </a:spcBef>
              <a:spcAft>
                <a:spcPts val="0"/>
              </a:spcAft>
              <a:buNone/>
            </a:pPr>
            <a:r>
              <a:t/>
            </a:r>
            <a:endParaRPr sz="1200">
              <a:solidFill>
                <a:schemeClr val="dk1"/>
              </a:solidFill>
              <a:latin typeface="Handlee"/>
              <a:ea typeface="Handlee"/>
              <a:cs typeface="Handlee"/>
              <a:sym typeface="Handlee"/>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g327725d53e4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9" name="Google Shape;249;g327725d53e4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g328b40689c2_7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5" name="Google Shape;255;g328b40689c2_7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400">
                <a:solidFill>
                  <a:schemeClr val="dk1"/>
                </a:solidFill>
                <a:latin typeface="Handlee"/>
                <a:ea typeface="Handlee"/>
                <a:cs typeface="Handlee"/>
                <a:sym typeface="Handlee"/>
              </a:rPr>
              <a:t>Co-regulation: Since most of our support is considered co-regulation, it is </a:t>
            </a:r>
            <a:r>
              <a:rPr lang="en" sz="1400">
                <a:solidFill>
                  <a:schemeClr val="dk1"/>
                </a:solidFill>
                <a:latin typeface="Handlee"/>
                <a:ea typeface="Handlee"/>
                <a:cs typeface="Handlee"/>
                <a:sym typeface="Handlee"/>
              </a:rPr>
              <a:t>important</a:t>
            </a:r>
            <a:r>
              <a:rPr lang="en" sz="1400">
                <a:solidFill>
                  <a:schemeClr val="dk1"/>
                </a:solidFill>
                <a:latin typeface="Handlee"/>
                <a:ea typeface="Handlee"/>
                <a:cs typeface="Handlee"/>
                <a:sym typeface="Handlee"/>
              </a:rPr>
              <a:t> to know what regulation feels like in your own body. We want to be in a calm and regulated state when working with our </a:t>
            </a:r>
            <a:r>
              <a:rPr lang="en" sz="1400">
                <a:solidFill>
                  <a:schemeClr val="dk1"/>
                </a:solidFill>
                <a:latin typeface="Handlee"/>
                <a:ea typeface="Handlee"/>
                <a:cs typeface="Handlee"/>
                <a:sym typeface="Handlee"/>
              </a:rPr>
              <a:t>students- this not only allows us to be present and engaged, but also because students will learn to model our body and responses.</a:t>
            </a:r>
            <a:endParaRPr sz="1400">
              <a:solidFill>
                <a:schemeClr val="dk1"/>
              </a:solidFill>
              <a:latin typeface="Handlee"/>
              <a:ea typeface="Handlee"/>
              <a:cs typeface="Handlee"/>
              <a:sym typeface="Handlee"/>
            </a:endParaRPr>
          </a:p>
          <a:p>
            <a:pPr indent="-317500" lvl="0" marL="457200" rtl="0" algn="l">
              <a:lnSpc>
                <a:spcPct val="115000"/>
              </a:lnSpc>
              <a:spcBef>
                <a:spcPts val="0"/>
              </a:spcBef>
              <a:spcAft>
                <a:spcPts val="0"/>
              </a:spcAft>
              <a:buClr>
                <a:schemeClr val="dk1"/>
              </a:buClr>
              <a:buSzPts val="1400"/>
              <a:buFont typeface="Handlee"/>
              <a:buChar char="-"/>
            </a:pPr>
            <a:r>
              <a:rPr lang="en" sz="1400">
                <a:solidFill>
                  <a:schemeClr val="dk1"/>
                </a:solidFill>
                <a:latin typeface="Handlee"/>
                <a:ea typeface="Handlee"/>
                <a:cs typeface="Handlee"/>
                <a:sym typeface="Handlee"/>
              </a:rPr>
              <a:t>Students require support from someone to identify when and what strategies they need to use and monitor if they are working or not.</a:t>
            </a:r>
            <a:endParaRPr sz="1400">
              <a:solidFill>
                <a:schemeClr val="dk1"/>
              </a:solidFill>
              <a:latin typeface="Handlee"/>
              <a:ea typeface="Handlee"/>
              <a:cs typeface="Handlee"/>
              <a:sym typeface="Handlee"/>
            </a:endParaRPr>
          </a:p>
          <a:p>
            <a:pPr indent="-317500" lvl="1" marL="914400" rtl="0" algn="l">
              <a:lnSpc>
                <a:spcPct val="115000"/>
              </a:lnSpc>
              <a:spcBef>
                <a:spcPts val="0"/>
              </a:spcBef>
              <a:spcAft>
                <a:spcPts val="0"/>
              </a:spcAft>
              <a:buClr>
                <a:schemeClr val="dk1"/>
              </a:buClr>
              <a:buSzPts val="1400"/>
              <a:buFont typeface="Handlee"/>
              <a:buChar char="-"/>
            </a:pPr>
            <a:r>
              <a:rPr lang="en" sz="1400">
                <a:solidFill>
                  <a:schemeClr val="dk1"/>
                </a:solidFill>
                <a:latin typeface="Handlee"/>
                <a:ea typeface="Handlee"/>
                <a:cs typeface="Handlee"/>
                <a:sym typeface="Handlee"/>
              </a:rPr>
              <a:t>How long to use them</a:t>
            </a:r>
            <a:endParaRPr sz="1400">
              <a:solidFill>
                <a:schemeClr val="dk1"/>
              </a:solidFill>
              <a:latin typeface="Handlee"/>
              <a:ea typeface="Handlee"/>
              <a:cs typeface="Handlee"/>
              <a:sym typeface="Handlee"/>
            </a:endParaRPr>
          </a:p>
          <a:p>
            <a:pPr indent="-317500" lvl="1" marL="914400" rtl="0" algn="l">
              <a:lnSpc>
                <a:spcPct val="115000"/>
              </a:lnSpc>
              <a:spcBef>
                <a:spcPts val="0"/>
              </a:spcBef>
              <a:spcAft>
                <a:spcPts val="0"/>
              </a:spcAft>
              <a:buClr>
                <a:schemeClr val="dk1"/>
              </a:buClr>
              <a:buSzPts val="1400"/>
              <a:buFont typeface="Handlee"/>
              <a:buChar char="-"/>
            </a:pPr>
            <a:r>
              <a:rPr lang="en" sz="1400">
                <a:solidFill>
                  <a:schemeClr val="dk1"/>
                </a:solidFill>
                <a:latin typeface="Handlee"/>
                <a:ea typeface="Handlee"/>
                <a:cs typeface="Handlee"/>
                <a:sym typeface="Handlee"/>
              </a:rPr>
              <a:t>When to use them</a:t>
            </a:r>
            <a:endParaRPr sz="1400">
              <a:solidFill>
                <a:schemeClr val="dk1"/>
              </a:solidFill>
              <a:latin typeface="Handlee"/>
              <a:ea typeface="Handlee"/>
              <a:cs typeface="Handlee"/>
              <a:sym typeface="Handlee"/>
            </a:endParaRPr>
          </a:p>
          <a:p>
            <a:pPr indent="-317500" lvl="1" marL="914400" rtl="0" algn="l">
              <a:lnSpc>
                <a:spcPct val="115000"/>
              </a:lnSpc>
              <a:spcBef>
                <a:spcPts val="0"/>
              </a:spcBef>
              <a:spcAft>
                <a:spcPts val="0"/>
              </a:spcAft>
              <a:buClr>
                <a:schemeClr val="dk1"/>
              </a:buClr>
              <a:buSzPts val="1400"/>
              <a:buFont typeface="Handlee"/>
              <a:buChar char="-"/>
            </a:pPr>
            <a:r>
              <a:rPr lang="en" sz="1400">
                <a:solidFill>
                  <a:schemeClr val="dk1"/>
                </a:solidFill>
                <a:latin typeface="Handlee"/>
                <a:ea typeface="Handlee"/>
                <a:cs typeface="Handlee"/>
                <a:sym typeface="Handlee"/>
              </a:rPr>
              <a:t>How to transition to strategies and back to the classroom</a:t>
            </a:r>
            <a:endParaRPr sz="1400">
              <a:solidFill>
                <a:schemeClr val="dk1"/>
              </a:solidFill>
              <a:latin typeface="Handlee"/>
              <a:ea typeface="Handlee"/>
              <a:cs typeface="Handlee"/>
              <a:sym typeface="Handlee"/>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g3163e39e2a4_5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1" name="Google Shape;261;g3163e39e2a4_5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342900" lvl="0" marL="457200" rtl="0" algn="l">
              <a:lnSpc>
                <a:spcPct val="115000"/>
              </a:lnSpc>
              <a:spcBef>
                <a:spcPts val="0"/>
              </a:spcBef>
              <a:spcAft>
                <a:spcPts val="0"/>
              </a:spcAft>
              <a:buClr>
                <a:srgbClr val="666666"/>
              </a:buClr>
              <a:buSzPts val="1800"/>
              <a:buFont typeface="Handlee"/>
              <a:buChar char="-"/>
            </a:pPr>
            <a:r>
              <a:rPr lang="en" sz="1800">
                <a:solidFill>
                  <a:srgbClr val="666666"/>
                </a:solidFill>
                <a:latin typeface="Handlee"/>
                <a:ea typeface="Handlee"/>
                <a:cs typeface="Handlee"/>
                <a:sym typeface="Handlee"/>
              </a:rPr>
              <a:t>Alerting: Wakes up the nervous system, gets the individual moving and increases their focus and attention to tasks.</a:t>
            </a:r>
            <a:endParaRPr sz="1800">
              <a:solidFill>
                <a:srgbClr val="666666"/>
              </a:solidFill>
              <a:latin typeface="Handlee"/>
              <a:ea typeface="Handlee"/>
              <a:cs typeface="Handlee"/>
              <a:sym typeface="Handlee"/>
            </a:endParaRPr>
          </a:p>
          <a:p>
            <a:pPr indent="-342900" lvl="0" marL="457200" rtl="0" algn="l">
              <a:lnSpc>
                <a:spcPct val="115000"/>
              </a:lnSpc>
              <a:spcBef>
                <a:spcPts val="0"/>
              </a:spcBef>
              <a:spcAft>
                <a:spcPts val="0"/>
              </a:spcAft>
              <a:buClr>
                <a:srgbClr val="666666"/>
              </a:buClr>
              <a:buSzPts val="1800"/>
              <a:buFont typeface="Handlee"/>
              <a:buChar char="-"/>
            </a:pPr>
            <a:r>
              <a:rPr lang="en" sz="1800">
                <a:solidFill>
                  <a:srgbClr val="666666"/>
                </a:solidFill>
                <a:latin typeface="Handlee"/>
                <a:ea typeface="Handlee"/>
                <a:cs typeface="Handlee"/>
                <a:sym typeface="Handlee"/>
              </a:rPr>
              <a:t>Calming: Helps calm down the nervous system so the individual can participate in their environment and increase attention to task.</a:t>
            </a:r>
            <a:endParaRPr sz="1800">
              <a:solidFill>
                <a:srgbClr val="666666"/>
              </a:solidFill>
              <a:latin typeface="Handlee"/>
              <a:ea typeface="Handlee"/>
              <a:cs typeface="Handlee"/>
              <a:sym typeface="Handlee"/>
            </a:endParaRPr>
          </a:p>
          <a:p>
            <a:pPr indent="-342900" lvl="0" marL="457200" rtl="0" algn="l">
              <a:lnSpc>
                <a:spcPct val="115000"/>
              </a:lnSpc>
              <a:spcBef>
                <a:spcPts val="0"/>
              </a:spcBef>
              <a:spcAft>
                <a:spcPts val="0"/>
              </a:spcAft>
              <a:buClr>
                <a:srgbClr val="666666"/>
              </a:buClr>
              <a:buSzPts val="1800"/>
              <a:buFont typeface="Handlee"/>
              <a:buChar char="-"/>
            </a:pPr>
            <a:r>
              <a:rPr lang="en" sz="1800">
                <a:solidFill>
                  <a:srgbClr val="666666"/>
                </a:solidFill>
                <a:latin typeface="Handlee"/>
                <a:ea typeface="Handlee"/>
                <a:cs typeface="Handlee"/>
                <a:sym typeface="Handlee"/>
              </a:rPr>
              <a:t>What type of strategies work best- alerting or calming? Or maybe a combination?</a:t>
            </a:r>
            <a:endParaRPr sz="1800">
              <a:solidFill>
                <a:srgbClr val="666666"/>
              </a:solidFill>
              <a:latin typeface="Handlee"/>
              <a:ea typeface="Handlee"/>
              <a:cs typeface="Handlee"/>
              <a:sym typeface="Handlee"/>
            </a:endParaRPr>
          </a:p>
          <a:p>
            <a:pPr indent="-342900" lvl="0" marL="457200" rtl="0" algn="l">
              <a:lnSpc>
                <a:spcPct val="115000"/>
              </a:lnSpc>
              <a:spcBef>
                <a:spcPts val="0"/>
              </a:spcBef>
              <a:spcAft>
                <a:spcPts val="0"/>
              </a:spcAft>
              <a:buClr>
                <a:srgbClr val="666666"/>
              </a:buClr>
              <a:buSzPts val="1800"/>
              <a:buFont typeface="Handlee"/>
              <a:buChar char="-"/>
            </a:pPr>
            <a:r>
              <a:rPr lang="en" sz="1800">
                <a:solidFill>
                  <a:srgbClr val="666666"/>
                </a:solidFill>
                <a:latin typeface="Handlee"/>
                <a:ea typeface="Handlee"/>
                <a:cs typeface="Handlee"/>
                <a:sym typeface="Handlee"/>
              </a:rPr>
              <a:t>Can they choose their own activities? This can be through a visual, taking you to the activity, etc. </a:t>
            </a:r>
            <a:endParaRPr sz="1800">
              <a:solidFill>
                <a:srgbClr val="666666"/>
              </a:solidFill>
              <a:latin typeface="Handlee"/>
              <a:ea typeface="Handlee"/>
              <a:cs typeface="Handlee"/>
              <a:sym typeface="Handlee"/>
            </a:endParaRPr>
          </a:p>
          <a:p>
            <a:pPr indent="-342900" lvl="1" marL="914400" rtl="0" algn="l">
              <a:lnSpc>
                <a:spcPct val="115000"/>
              </a:lnSpc>
              <a:spcBef>
                <a:spcPts val="0"/>
              </a:spcBef>
              <a:spcAft>
                <a:spcPts val="0"/>
              </a:spcAft>
              <a:buClr>
                <a:srgbClr val="666666"/>
              </a:buClr>
              <a:buSzPts val="1800"/>
              <a:buFont typeface="Handlee"/>
              <a:buChar char="-"/>
            </a:pPr>
            <a:r>
              <a:rPr lang="en" sz="1800">
                <a:solidFill>
                  <a:srgbClr val="666666"/>
                </a:solidFill>
                <a:latin typeface="Handlee"/>
                <a:ea typeface="Handlee"/>
                <a:cs typeface="Handlee"/>
                <a:sym typeface="Handlee"/>
              </a:rPr>
              <a:t>Sometimes students will continue to choose the same activity over and over because it is familiar or easy for them. It is up to us to identify if the strategy is actually helping.</a:t>
            </a:r>
            <a:endParaRPr sz="1800">
              <a:solidFill>
                <a:srgbClr val="666666"/>
              </a:solidFill>
              <a:latin typeface="Handlee"/>
              <a:ea typeface="Handlee"/>
              <a:cs typeface="Handlee"/>
              <a:sym typeface="Handlee"/>
            </a:endParaRPr>
          </a:p>
          <a:p>
            <a:pPr indent="-342900" lvl="1" marL="914400" rtl="0" algn="l">
              <a:lnSpc>
                <a:spcPct val="115000"/>
              </a:lnSpc>
              <a:spcBef>
                <a:spcPts val="0"/>
              </a:spcBef>
              <a:spcAft>
                <a:spcPts val="0"/>
              </a:spcAft>
              <a:buClr>
                <a:srgbClr val="666666"/>
              </a:buClr>
              <a:buSzPts val="1800"/>
              <a:buFont typeface="Handlee"/>
              <a:buChar char="-"/>
            </a:pPr>
            <a:r>
              <a:rPr lang="en" sz="1800">
                <a:solidFill>
                  <a:srgbClr val="666666"/>
                </a:solidFill>
                <a:latin typeface="Handlee"/>
                <a:ea typeface="Handlee"/>
                <a:cs typeface="Handlee"/>
                <a:sym typeface="Handlee"/>
              </a:rPr>
              <a:t>I often see the same sequence of activities being used- essentially this just becomes a time for the student to leave class and go engage in activities. Maybe this is the goal, but if the goal is regulation, the activities likely need to be switched up once in awhile or re-assessed to determine if they are still providing calming or alerting responses. </a:t>
            </a:r>
            <a:endParaRPr sz="1800">
              <a:solidFill>
                <a:srgbClr val="666666"/>
              </a:solidFill>
              <a:latin typeface="Handlee"/>
              <a:ea typeface="Handlee"/>
              <a:cs typeface="Handlee"/>
              <a:sym typeface="Handlee"/>
            </a:endParaRPr>
          </a:p>
          <a:p>
            <a:pPr indent="0" lvl="0" marL="0" rtl="0" algn="l">
              <a:lnSpc>
                <a:spcPct val="115000"/>
              </a:lnSpc>
              <a:spcBef>
                <a:spcPts val="1200"/>
              </a:spcBef>
              <a:spcAft>
                <a:spcPts val="0"/>
              </a:spcAft>
              <a:buClr>
                <a:schemeClr val="dk1"/>
              </a:buClr>
              <a:buSzPts val="1100"/>
              <a:buFont typeface="Arial"/>
              <a:buNone/>
            </a:pPr>
            <a:r>
              <a:rPr lang="en" sz="1800">
                <a:solidFill>
                  <a:srgbClr val="666666"/>
                </a:solidFill>
                <a:latin typeface="Handlee"/>
                <a:ea typeface="Handlee"/>
                <a:cs typeface="Handlee"/>
                <a:sym typeface="Handlee"/>
              </a:rPr>
              <a:t>Essentially- the end goal is always the same. Feeling good in our body and being able to participate in meaningful activities. We just need to be able to identify when to use an alerting or calming activity. </a:t>
            </a:r>
            <a:endParaRPr sz="1800">
              <a:solidFill>
                <a:srgbClr val="666666"/>
              </a:solidFill>
              <a:latin typeface="Handlee"/>
              <a:ea typeface="Handlee"/>
              <a:cs typeface="Handlee"/>
              <a:sym typeface="Handlee"/>
            </a:endParaRPr>
          </a:p>
          <a:p>
            <a:pPr indent="0" lvl="0" marL="0" rtl="0" algn="l">
              <a:lnSpc>
                <a:spcPct val="115000"/>
              </a:lnSpc>
              <a:spcBef>
                <a:spcPts val="1200"/>
              </a:spcBef>
              <a:spcAft>
                <a:spcPts val="1200"/>
              </a:spcAft>
              <a:buClr>
                <a:schemeClr val="dk1"/>
              </a:buClr>
              <a:buSzPts val="1100"/>
              <a:buFont typeface="Arial"/>
              <a:buNone/>
            </a:pPr>
            <a:r>
              <a:rPr lang="en" sz="1800">
                <a:solidFill>
                  <a:srgbClr val="666666"/>
                </a:solidFill>
                <a:latin typeface="Handlee"/>
                <a:ea typeface="Handlee"/>
                <a:cs typeface="Handlee"/>
                <a:sym typeface="Handlee"/>
              </a:rPr>
              <a:t>**Always try a strategy more than once and at different times of the day</a:t>
            </a:r>
            <a:endParaRPr b="1">
              <a:latin typeface="Handlee"/>
              <a:ea typeface="Handlee"/>
              <a:cs typeface="Handlee"/>
              <a:sym typeface="Handlee"/>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g328b40689c2_5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9" name="Google Shape;269;g328b40689c2_5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latin typeface="Handlee"/>
                <a:ea typeface="Handlee"/>
                <a:cs typeface="Handlee"/>
                <a:sym typeface="Handlee"/>
              </a:rPr>
              <a:t>We can typically divide sensory preferences and challenges into 4 different categories. This helps us determine what type of strategies to use</a:t>
            </a:r>
            <a:endParaRPr>
              <a:latin typeface="Handlee"/>
              <a:ea typeface="Handlee"/>
              <a:cs typeface="Handlee"/>
              <a:sym typeface="Handlee"/>
            </a:endParaRPr>
          </a:p>
          <a:p>
            <a:pPr indent="0" lvl="0" marL="0" rtl="0" algn="l">
              <a:spcBef>
                <a:spcPts val="0"/>
              </a:spcBef>
              <a:spcAft>
                <a:spcPts val="0"/>
              </a:spcAft>
              <a:buNone/>
            </a:pPr>
            <a:r>
              <a:t/>
            </a:r>
            <a:endParaRPr>
              <a:latin typeface="Handlee"/>
              <a:ea typeface="Handlee"/>
              <a:cs typeface="Handlee"/>
              <a:sym typeface="Handlee"/>
            </a:endParaRPr>
          </a:p>
          <a:p>
            <a:pPr indent="0" lvl="0" marL="0" rtl="0" algn="l">
              <a:spcBef>
                <a:spcPts val="0"/>
              </a:spcBef>
              <a:spcAft>
                <a:spcPts val="0"/>
              </a:spcAft>
              <a:buNone/>
            </a:pPr>
            <a:r>
              <a:rPr lang="en">
                <a:latin typeface="Handlee"/>
                <a:ea typeface="Handlee"/>
                <a:cs typeface="Handlee"/>
                <a:sym typeface="Handlee"/>
              </a:rPr>
              <a:t>Should we print this slide? </a:t>
            </a:r>
            <a:endParaRPr>
              <a:latin typeface="Handlee"/>
              <a:ea typeface="Handlee"/>
              <a:cs typeface="Handlee"/>
              <a:sym typeface="Handlee"/>
            </a:endParaRPr>
          </a:p>
          <a:p>
            <a:pPr indent="0" lvl="0" marL="0" rtl="0" algn="l">
              <a:spcBef>
                <a:spcPts val="0"/>
              </a:spcBef>
              <a:spcAft>
                <a:spcPts val="0"/>
              </a:spcAft>
              <a:buNone/>
            </a:pPr>
            <a:r>
              <a:rPr lang="en">
                <a:latin typeface="Handlee"/>
                <a:ea typeface="Handlee"/>
                <a:cs typeface="Handlee"/>
                <a:sym typeface="Handlee"/>
              </a:rPr>
              <a:t>Give them a chance to talk about this side?  Think about yourself or a student you have worked with?</a:t>
            </a:r>
            <a:endParaRPr>
              <a:latin typeface="Handlee"/>
              <a:ea typeface="Handlee"/>
              <a:cs typeface="Handlee"/>
              <a:sym typeface="Handlee"/>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g32b21ba566b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4" name="Google Shape;274;g32b21ba566b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1200"/>
              </a:spcAft>
              <a:buNone/>
            </a:pPr>
            <a:r>
              <a:rPr b="1" lang="en">
                <a:latin typeface="Handlee"/>
                <a:ea typeface="Handlee"/>
                <a:cs typeface="Handlee"/>
                <a:sym typeface="Handlee"/>
              </a:rPr>
              <a:t>Sometimes we expect regulation strategies to make a huge impact and make it so the student is functioning just the same as everyone else in their room. However, we need to remember that small wins are wins. Even simple changes like the student turns to notice someone come in the room that they normally wouldn’t, the student isn’t sleeping as much at school, the student is able to walk down the hallway without a break or becoming upset.</a:t>
            </a:r>
            <a:endParaRPr b="1">
              <a:latin typeface="Handlee"/>
              <a:ea typeface="Handlee"/>
              <a:cs typeface="Handlee"/>
              <a:sym typeface="Handlee"/>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g32b21ba566b_0_7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0" name="Google Shape;280;g32b21ba566b_0_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298450" lvl="0" marL="457200" rtl="0" algn="l">
              <a:lnSpc>
                <a:spcPct val="115000"/>
              </a:lnSpc>
              <a:spcBef>
                <a:spcPts val="0"/>
              </a:spcBef>
              <a:spcAft>
                <a:spcPts val="0"/>
              </a:spcAft>
              <a:buSzPts val="1100"/>
              <a:buFont typeface="Handlee"/>
              <a:buChar char="-"/>
            </a:pPr>
            <a:r>
              <a:rPr b="1" lang="en">
                <a:latin typeface="Handlee"/>
                <a:ea typeface="Handlee"/>
                <a:cs typeface="Handlee"/>
                <a:sym typeface="Handlee"/>
              </a:rPr>
              <a:t>Write the room - </a:t>
            </a:r>
            <a:endParaRPr b="1">
              <a:latin typeface="Handlee"/>
              <a:ea typeface="Handlee"/>
              <a:cs typeface="Handlee"/>
              <a:sym typeface="Handlee"/>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g312162cbccc_0_23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6" name="Google Shape;286;g312162cbccc_0_23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latin typeface="Handlee"/>
                <a:ea typeface="Handlee"/>
                <a:cs typeface="Handlee"/>
                <a:sym typeface="Handlee"/>
              </a:rPr>
              <a:t>Tracy (11:15 to 12:00)</a:t>
            </a:r>
            <a:endParaRPr b="1">
              <a:latin typeface="Handlee"/>
              <a:ea typeface="Handlee"/>
              <a:cs typeface="Handlee"/>
              <a:sym typeface="Handlee"/>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g3164ce5afdd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2" name="Google Shape;292;g3164ce5afdd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b="1" lang="en" sz="1200">
                <a:solidFill>
                  <a:srgbClr val="6E6259"/>
                </a:solidFill>
                <a:latin typeface="Handlee"/>
                <a:ea typeface="Handlee"/>
                <a:cs typeface="Handlee"/>
                <a:sym typeface="Handlee"/>
              </a:rPr>
              <a:t>Tracy </a:t>
            </a:r>
            <a:endParaRPr b="1" sz="1200">
              <a:solidFill>
                <a:srgbClr val="6E6259"/>
              </a:solidFill>
              <a:latin typeface="Handlee"/>
              <a:ea typeface="Handlee"/>
              <a:cs typeface="Handlee"/>
              <a:sym typeface="Handlee"/>
            </a:endParaRPr>
          </a:p>
          <a:p>
            <a:pPr indent="-298450" lvl="0" marL="457200" rtl="0" algn="l">
              <a:lnSpc>
                <a:spcPct val="115000"/>
              </a:lnSpc>
              <a:spcBef>
                <a:spcPts val="1200"/>
              </a:spcBef>
              <a:spcAft>
                <a:spcPts val="0"/>
              </a:spcAft>
              <a:buClr>
                <a:schemeClr val="dk1"/>
              </a:buClr>
              <a:buSzPts val="1100"/>
              <a:buFont typeface="Handlee"/>
              <a:buAutoNum type="arabicPeriod"/>
            </a:pPr>
            <a:r>
              <a:rPr lang="en">
                <a:solidFill>
                  <a:schemeClr val="dk1"/>
                </a:solidFill>
                <a:latin typeface="Handlee"/>
                <a:ea typeface="Handlee"/>
                <a:cs typeface="Handlee"/>
                <a:sym typeface="Handlee"/>
              </a:rPr>
              <a:t>Social Understanding:</a:t>
            </a:r>
            <a:endParaRPr>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latin typeface="Handlee"/>
                <a:ea typeface="Handlee"/>
                <a:cs typeface="Handlee"/>
                <a:sym typeface="Handlee"/>
              </a:rPr>
              <a:t>   - This difficulty alone does not indicate Autism.</a:t>
            </a:r>
            <a:endParaRPr>
              <a:solidFill>
                <a:schemeClr val="dk1"/>
              </a:solidFill>
              <a:latin typeface="Handlee"/>
              <a:ea typeface="Handlee"/>
              <a:cs typeface="Handlee"/>
              <a:sym typeface="Handlee"/>
            </a:endParaRPr>
          </a:p>
          <a:p>
            <a:pPr indent="0" lvl="0" marL="0" rtl="0" algn="l">
              <a:lnSpc>
                <a:spcPct val="115000"/>
              </a:lnSpc>
              <a:spcBef>
                <a:spcPts val="0"/>
              </a:spcBef>
              <a:spcAft>
                <a:spcPts val="0"/>
              </a:spcAft>
              <a:buNone/>
            </a:pPr>
            <a:r>
              <a:rPr lang="en">
                <a:solidFill>
                  <a:schemeClr val="dk1"/>
                </a:solidFill>
                <a:latin typeface="Handlee"/>
                <a:ea typeface="Handlee"/>
                <a:cs typeface="Handlee"/>
                <a:sym typeface="Handlee"/>
              </a:rPr>
              <a:t>2. Language Understanding:**</a:t>
            </a:r>
            <a:endParaRPr>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latin typeface="Handlee"/>
                <a:ea typeface="Handlee"/>
                <a:cs typeface="Handlee"/>
                <a:sym typeface="Handlee"/>
              </a:rPr>
              <a:t>   - Individuals may decode words but still need support understanding what they’re reading</a:t>
            </a:r>
            <a:endParaRPr>
              <a:solidFill>
                <a:schemeClr val="dk1"/>
              </a:solidFill>
              <a:latin typeface="Handlee"/>
              <a:ea typeface="Handlee"/>
              <a:cs typeface="Handlee"/>
              <a:sym typeface="Handlee"/>
            </a:endParaRPr>
          </a:p>
          <a:p>
            <a:pPr indent="0" lvl="0" marL="0" rtl="0" algn="l">
              <a:lnSpc>
                <a:spcPct val="115000"/>
              </a:lnSpc>
              <a:spcBef>
                <a:spcPts val="0"/>
              </a:spcBef>
              <a:spcAft>
                <a:spcPts val="0"/>
              </a:spcAft>
              <a:buNone/>
            </a:pPr>
            <a:r>
              <a:rPr lang="en">
                <a:solidFill>
                  <a:schemeClr val="dk1"/>
                </a:solidFill>
                <a:latin typeface="Handlee"/>
                <a:ea typeface="Handlee"/>
                <a:cs typeface="Handlee"/>
                <a:sym typeface="Handlee"/>
              </a:rPr>
              <a:t>   - Individuals who are verbalizing may still need visual support or demonstrations to aid comprehension.</a:t>
            </a:r>
            <a:endParaRPr>
              <a:solidFill>
                <a:schemeClr val="dk1"/>
              </a:solidFill>
              <a:latin typeface="Handlee"/>
              <a:ea typeface="Handlee"/>
              <a:cs typeface="Handlee"/>
              <a:sym typeface="Handlee"/>
            </a:endParaRPr>
          </a:p>
          <a:p>
            <a:pPr indent="0" lvl="0" marL="0" rtl="0" algn="l">
              <a:lnSpc>
                <a:spcPct val="115000"/>
              </a:lnSpc>
              <a:spcBef>
                <a:spcPts val="0"/>
              </a:spcBef>
              <a:spcAft>
                <a:spcPts val="0"/>
              </a:spcAft>
              <a:buNone/>
            </a:pPr>
            <a:r>
              <a:t/>
            </a:r>
            <a:endParaRPr>
              <a:solidFill>
                <a:schemeClr val="dk1"/>
              </a:solidFill>
              <a:latin typeface="Handlee"/>
              <a:ea typeface="Handlee"/>
              <a:cs typeface="Handlee"/>
              <a:sym typeface="Handlee"/>
            </a:endParaRPr>
          </a:p>
          <a:p>
            <a:pPr indent="0" lvl="0" marL="0" rtl="0" algn="l">
              <a:lnSpc>
                <a:spcPct val="115000"/>
              </a:lnSpc>
              <a:spcBef>
                <a:spcPts val="0"/>
              </a:spcBef>
              <a:spcAft>
                <a:spcPts val="0"/>
              </a:spcAft>
              <a:buNone/>
            </a:pPr>
            <a:r>
              <a:rPr lang="en">
                <a:solidFill>
                  <a:schemeClr val="dk1"/>
                </a:solidFill>
                <a:latin typeface="Handlee"/>
                <a:ea typeface="Handlee"/>
                <a:cs typeface="Handlee"/>
                <a:sym typeface="Handlee"/>
              </a:rPr>
              <a:t>3.Verbalizing:**</a:t>
            </a:r>
            <a:endParaRPr>
              <a:solidFill>
                <a:schemeClr val="dk1"/>
              </a:solidFill>
              <a:latin typeface="Handlee"/>
              <a:ea typeface="Handlee"/>
              <a:cs typeface="Handlee"/>
              <a:sym typeface="Handlee"/>
            </a:endParaRPr>
          </a:p>
          <a:p>
            <a:pPr indent="0" lvl="0" marL="0" rtl="0" algn="l">
              <a:lnSpc>
                <a:spcPct val="115000"/>
              </a:lnSpc>
              <a:spcBef>
                <a:spcPts val="0"/>
              </a:spcBef>
              <a:spcAft>
                <a:spcPts val="0"/>
              </a:spcAft>
              <a:buNone/>
            </a:pPr>
            <a:r>
              <a:rPr lang="en">
                <a:solidFill>
                  <a:schemeClr val="dk1"/>
                </a:solidFill>
                <a:latin typeface="Handlee"/>
                <a:ea typeface="Handlee"/>
                <a:cs typeface="Handlee"/>
                <a:sym typeface="Handlee"/>
              </a:rPr>
              <a:t>   - Struggles with expressing thoughts and ideas clearly, even when they understand them.</a:t>
            </a:r>
            <a:endParaRPr sz="1200">
              <a:solidFill>
                <a:srgbClr val="6E6259"/>
              </a:solidFill>
              <a:latin typeface="Handlee"/>
              <a:ea typeface="Handlee"/>
              <a:cs typeface="Handlee"/>
              <a:sym typeface="Handlee"/>
            </a:endParaRPr>
          </a:p>
          <a:p>
            <a:pPr indent="0" lvl="0" marL="457200" rtl="0" algn="l">
              <a:lnSpc>
                <a:spcPct val="115000"/>
              </a:lnSpc>
              <a:spcBef>
                <a:spcPts val="0"/>
              </a:spcBef>
              <a:spcAft>
                <a:spcPts val="0"/>
              </a:spcAft>
              <a:buNone/>
            </a:pPr>
            <a:r>
              <a:rPr lang="en" sz="1200">
                <a:solidFill>
                  <a:srgbClr val="6E6259"/>
                </a:solidFill>
                <a:latin typeface="Handlee"/>
                <a:ea typeface="Handlee"/>
                <a:cs typeface="Handlee"/>
                <a:sym typeface="Handlee"/>
              </a:rPr>
              <a:t>Echolalia</a:t>
            </a:r>
            <a:endParaRPr sz="1200">
              <a:solidFill>
                <a:srgbClr val="6E6259"/>
              </a:solidFill>
              <a:latin typeface="Handlee"/>
              <a:ea typeface="Handlee"/>
              <a:cs typeface="Handlee"/>
              <a:sym typeface="Handlee"/>
            </a:endParaRPr>
          </a:p>
          <a:p>
            <a:pPr indent="0" lvl="0" marL="457200" rtl="0" algn="l">
              <a:lnSpc>
                <a:spcPct val="115000"/>
              </a:lnSpc>
              <a:spcBef>
                <a:spcPts val="1200"/>
              </a:spcBef>
              <a:spcAft>
                <a:spcPts val="1200"/>
              </a:spcAft>
              <a:buNone/>
            </a:pPr>
            <a:r>
              <a:rPr lang="en" sz="1200">
                <a:solidFill>
                  <a:srgbClr val="6E6259"/>
                </a:solidFill>
                <a:latin typeface="Handlee"/>
                <a:ea typeface="Handlee"/>
                <a:cs typeface="Handlee"/>
                <a:sym typeface="Handlee"/>
              </a:rPr>
              <a:t>Not verbalizing</a:t>
            </a:r>
            <a:endParaRPr sz="1200">
              <a:solidFill>
                <a:srgbClr val="6E6259"/>
              </a:solidFill>
              <a:latin typeface="Handlee"/>
              <a:ea typeface="Handlee"/>
              <a:cs typeface="Handlee"/>
              <a:sym typeface="Handlee"/>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g316ec29cbea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8" name="Google Shape;298;g316ec29cbea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b="1" lang="en" sz="1400">
                <a:solidFill>
                  <a:srgbClr val="666666"/>
                </a:solidFill>
                <a:latin typeface="Handlee"/>
                <a:ea typeface="Handlee"/>
                <a:cs typeface="Handlee"/>
                <a:sym typeface="Handlee"/>
              </a:rPr>
              <a:t>Tracy</a:t>
            </a:r>
            <a:endParaRPr b="1" sz="1400">
              <a:solidFill>
                <a:srgbClr val="666666"/>
              </a:solidFill>
              <a:latin typeface="Handlee"/>
              <a:ea typeface="Handlee"/>
              <a:cs typeface="Handlee"/>
              <a:sym typeface="Handlee"/>
            </a:endParaRPr>
          </a:p>
          <a:p>
            <a:pPr indent="0" lvl="0" marL="0" rtl="0" algn="l">
              <a:lnSpc>
                <a:spcPct val="115000"/>
              </a:lnSpc>
              <a:spcBef>
                <a:spcPts val="1200"/>
              </a:spcBef>
              <a:spcAft>
                <a:spcPts val="0"/>
              </a:spcAft>
              <a:buClr>
                <a:schemeClr val="dk1"/>
              </a:buClr>
              <a:buSzPts val="1100"/>
              <a:buFont typeface="Arial"/>
              <a:buNone/>
            </a:pPr>
            <a:r>
              <a:rPr lang="en" sz="1400">
                <a:solidFill>
                  <a:srgbClr val="666666"/>
                </a:solidFill>
                <a:latin typeface="Handlee"/>
                <a:ea typeface="Handlee"/>
                <a:cs typeface="Handlee"/>
                <a:sym typeface="Handlee"/>
              </a:rPr>
              <a:t>Everything is in general - individual differences need to be discussed as a team</a:t>
            </a:r>
            <a:endParaRPr sz="1400">
              <a:solidFill>
                <a:srgbClr val="666666"/>
              </a:solidFill>
              <a:latin typeface="Handlee"/>
              <a:ea typeface="Handlee"/>
              <a:cs typeface="Handlee"/>
              <a:sym typeface="Handlee"/>
            </a:endParaRPr>
          </a:p>
          <a:p>
            <a:pPr indent="0" lvl="0" marL="0" rtl="0" algn="l">
              <a:lnSpc>
                <a:spcPct val="115000"/>
              </a:lnSpc>
              <a:spcBef>
                <a:spcPts val="1200"/>
              </a:spcBef>
              <a:spcAft>
                <a:spcPts val="0"/>
              </a:spcAft>
              <a:buClr>
                <a:schemeClr val="dk1"/>
              </a:buClr>
              <a:buSzPts val="1100"/>
              <a:buFont typeface="Arial"/>
              <a:buNone/>
            </a:pPr>
            <a:r>
              <a:rPr lang="en" sz="1400">
                <a:solidFill>
                  <a:srgbClr val="666666"/>
                </a:solidFill>
                <a:latin typeface="Handlee"/>
                <a:ea typeface="Handlee"/>
                <a:cs typeface="Handlee"/>
                <a:sym typeface="Handlee"/>
              </a:rPr>
              <a:t>Verbal language can be difficult to process. We can do the following things to help understanding:</a:t>
            </a:r>
            <a:endParaRPr sz="1400">
              <a:solidFill>
                <a:srgbClr val="666666"/>
              </a:solidFill>
              <a:latin typeface="Handlee"/>
              <a:ea typeface="Handlee"/>
              <a:cs typeface="Handlee"/>
              <a:sym typeface="Handlee"/>
            </a:endParaRPr>
          </a:p>
          <a:p>
            <a:pPr indent="-317500" lvl="0" marL="457200" rtl="0" algn="l">
              <a:lnSpc>
                <a:spcPct val="115000"/>
              </a:lnSpc>
              <a:spcBef>
                <a:spcPts val="1200"/>
              </a:spcBef>
              <a:spcAft>
                <a:spcPts val="0"/>
              </a:spcAft>
              <a:buClr>
                <a:srgbClr val="666666"/>
              </a:buClr>
              <a:buSzPts val="1400"/>
              <a:buFont typeface="Handlee"/>
              <a:buChar char="-"/>
            </a:pPr>
            <a:r>
              <a:rPr lang="en" sz="1400">
                <a:solidFill>
                  <a:srgbClr val="666666"/>
                </a:solidFill>
                <a:latin typeface="Handlee"/>
                <a:ea typeface="Handlee"/>
                <a:cs typeface="Handlee"/>
                <a:sym typeface="Handlee"/>
              </a:rPr>
              <a:t>Simplify Language</a:t>
            </a:r>
            <a:endParaRPr sz="1400">
              <a:solidFill>
                <a:srgbClr val="666666"/>
              </a:solidFill>
              <a:latin typeface="Handlee"/>
              <a:ea typeface="Handlee"/>
              <a:cs typeface="Handlee"/>
              <a:sym typeface="Handlee"/>
            </a:endParaRPr>
          </a:p>
          <a:p>
            <a:pPr indent="-292100" lvl="1" marL="914400" rtl="0" algn="l">
              <a:lnSpc>
                <a:spcPct val="115000"/>
              </a:lnSpc>
              <a:spcBef>
                <a:spcPts val="0"/>
              </a:spcBef>
              <a:spcAft>
                <a:spcPts val="0"/>
              </a:spcAft>
              <a:buClr>
                <a:srgbClr val="666666"/>
              </a:buClr>
              <a:buSzPts val="1000"/>
              <a:buFont typeface="Handlee"/>
              <a:buChar char="-"/>
            </a:pPr>
            <a:r>
              <a:rPr lang="en" sz="1400">
                <a:solidFill>
                  <a:srgbClr val="666666"/>
                </a:solidFill>
                <a:latin typeface="Handlee"/>
                <a:ea typeface="Handlee"/>
                <a:cs typeface="Handlee"/>
                <a:sym typeface="Handlee"/>
              </a:rPr>
              <a:t>Visuals</a:t>
            </a:r>
            <a:endParaRPr sz="1400">
              <a:solidFill>
                <a:srgbClr val="666666"/>
              </a:solidFill>
              <a:latin typeface="Handlee"/>
              <a:ea typeface="Handlee"/>
              <a:cs typeface="Handlee"/>
              <a:sym typeface="Handlee"/>
            </a:endParaRPr>
          </a:p>
          <a:p>
            <a:pPr indent="-292100" lvl="1" marL="914400" rtl="0" algn="l">
              <a:lnSpc>
                <a:spcPct val="115000"/>
              </a:lnSpc>
              <a:spcBef>
                <a:spcPts val="0"/>
              </a:spcBef>
              <a:spcAft>
                <a:spcPts val="0"/>
              </a:spcAft>
              <a:buClr>
                <a:srgbClr val="666666"/>
              </a:buClr>
              <a:buSzPts val="1000"/>
              <a:buFont typeface="Handlee"/>
              <a:buChar char="-"/>
            </a:pPr>
            <a:r>
              <a:rPr lang="en" sz="1400">
                <a:solidFill>
                  <a:srgbClr val="666666"/>
                </a:solidFill>
                <a:latin typeface="Handlee"/>
                <a:ea typeface="Handlee"/>
                <a:cs typeface="Handlee"/>
                <a:sym typeface="Handlee"/>
              </a:rPr>
              <a:t>Positive Language - running in hall</a:t>
            </a:r>
            <a:endParaRPr sz="1400">
              <a:solidFill>
                <a:srgbClr val="666666"/>
              </a:solidFill>
              <a:latin typeface="Handlee"/>
              <a:ea typeface="Handlee"/>
              <a:cs typeface="Handlee"/>
              <a:sym typeface="Handlee"/>
            </a:endParaRPr>
          </a:p>
          <a:p>
            <a:pPr indent="-292100" lvl="1" marL="914400" rtl="0" algn="l">
              <a:lnSpc>
                <a:spcPct val="115000"/>
              </a:lnSpc>
              <a:spcBef>
                <a:spcPts val="0"/>
              </a:spcBef>
              <a:spcAft>
                <a:spcPts val="0"/>
              </a:spcAft>
              <a:buClr>
                <a:srgbClr val="666666"/>
              </a:buClr>
              <a:buSzPts val="1000"/>
              <a:buFont typeface="Handlee"/>
              <a:buChar char="-"/>
            </a:pPr>
            <a:r>
              <a:rPr lang="en" sz="1000">
                <a:solidFill>
                  <a:srgbClr val="666666"/>
                </a:solidFill>
                <a:latin typeface="Handlee"/>
                <a:ea typeface="Handlee"/>
                <a:cs typeface="Handlee"/>
                <a:sym typeface="Handlee"/>
              </a:rPr>
              <a:t>Instead of “what not to do”, say “what to do”</a:t>
            </a:r>
            <a:endParaRPr sz="1000">
              <a:solidFill>
                <a:srgbClr val="666666"/>
              </a:solidFill>
              <a:latin typeface="Handlee"/>
              <a:ea typeface="Handlee"/>
              <a:cs typeface="Handlee"/>
              <a:sym typeface="Handlee"/>
            </a:endParaRPr>
          </a:p>
          <a:p>
            <a:pPr indent="-292100" lvl="1" marL="914400" rtl="0" algn="l">
              <a:lnSpc>
                <a:spcPct val="115000"/>
              </a:lnSpc>
              <a:spcBef>
                <a:spcPts val="0"/>
              </a:spcBef>
              <a:spcAft>
                <a:spcPts val="0"/>
              </a:spcAft>
              <a:buClr>
                <a:srgbClr val="666666"/>
              </a:buClr>
              <a:buSzPts val="1000"/>
              <a:buFont typeface="Handlee"/>
              <a:buChar char="-"/>
            </a:pPr>
            <a:r>
              <a:rPr lang="en" sz="1400">
                <a:solidFill>
                  <a:srgbClr val="666666"/>
                </a:solidFill>
                <a:latin typeface="Handlee"/>
                <a:ea typeface="Handlee"/>
                <a:cs typeface="Handlee"/>
                <a:sym typeface="Handlee"/>
              </a:rPr>
              <a:t>Show - jacket on a hook</a:t>
            </a:r>
            <a:endParaRPr sz="1400">
              <a:solidFill>
                <a:srgbClr val="666666"/>
              </a:solidFill>
              <a:latin typeface="Handlee"/>
              <a:ea typeface="Handlee"/>
              <a:cs typeface="Handlee"/>
              <a:sym typeface="Handlee"/>
            </a:endParaRPr>
          </a:p>
          <a:p>
            <a:pPr indent="-292100" lvl="1" marL="914400" rtl="0" algn="l">
              <a:lnSpc>
                <a:spcPct val="115000"/>
              </a:lnSpc>
              <a:spcBef>
                <a:spcPts val="0"/>
              </a:spcBef>
              <a:spcAft>
                <a:spcPts val="0"/>
              </a:spcAft>
              <a:buClr>
                <a:srgbClr val="666666"/>
              </a:buClr>
              <a:buSzPts val="1000"/>
              <a:buFont typeface="Handlee"/>
              <a:buChar char="-"/>
            </a:pPr>
            <a:r>
              <a:rPr lang="en" sz="1400">
                <a:solidFill>
                  <a:srgbClr val="666666"/>
                </a:solidFill>
                <a:latin typeface="Handlee"/>
                <a:ea typeface="Handlee"/>
                <a:cs typeface="Handlee"/>
                <a:sym typeface="Handlee"/>
              </a:rPr>
              <a:t>Use similar language in routines every time - “time for gym”</a:t>
            </a:r>
            <a:endParaRPr sz="1400">
              <a:solidFill>
                <a:srgbClr val="666666"/>
              </a:solidFill>
              <a:latin typeface="Handlee"/>
              <a:ea typeface="Handlee"/>
              <a:cs typeface="Handlee"/>
              <a:sym typeface="Handlee"/>
            </a:endParaRPr>
          </a:p>
          <a:p>
            <a:pPr indent="-317500" lvl="1" marL="914400" rtl="0" algn="l">
              <a:lnSpc>
                <a:spcPct val="115000"/>
              </a:lnSpc>
              <a:spcBef>
                <a:spcPts val="0"/>
              </a:spcBef>
              <a:spcAft>
                <a:spcPts val="0"/>
              </a:spcAft>
              <a:buClr>
                <a:srgbClr val="666666"/>
              </a:buClr>
              <a:buSzPts val="1400"/>
              <a:buFont typeface="Handlee"/>
              <a:buChar char="-"/>
            </a:pPr>
            <a:r>
              <a:rPr lang="en" sz="1400">
                <a:solidFill>
                  <a:srgbClr val="666666"/>
                </a:solidFill>
                <a:latin typeface="Handlee"/>
                <a:ea typeface="Handlee"/>
                <a:cs typeface="Handlee"/>
                <a:sym typeface="Handlee"/>
              </a:rPr>
              <a:t>More statements - less questions (First-Then)</a:t>
            </a:r>
            <a:endParaRPr sz="1400">
              <a:solidFill>
                <a:srgbClr val="666666"/>
              </a:solidFill>
              <a:latin typeface="Handlee"/>
              <a:ea typeface="Handlee"/>
              <a:cs typeface="Handlee"/>
              <a:sym typeface="Handlee"/>
            </a:endParaRPr>
          </a:p>
          <a:p>
            <a:pPr indent="-317500" lvl="0" marL="457200" rtl="0" algn="l">
              <a:lnSpc>
                <a:spcPct val="115000"/>
              </a:lnSpc>
              <a:spcBef>
                <a:spcPts val="0"/>
              </a:spcBef>
              <a:spcAft>
                <a:spcPts val="0"/>
              </a:spcAft>
              <a:buClr>
                <a:srgbClr val="666666"/>
              </a:buClr>
              <a:buSzPts val="1400"/>
              <a:buFont typeface="Handlee"/>
              <a:buChar char="-"/>
            </a:pPr>
            <a:r>
              <a:rPr lang="en" sz="1400">
                <a:solidFill>
                  <a:srgbClr val="666666"/>
                </a:solidFill>
                <a:latin typeface="Handlee"/>
                <a:ea typeface="Handlee"/>
                <a:cs typeface="Handlee"/>
                <a:sym typeface="Handlee"/>
              </a:rPr>
              <a:t>Teach THEN Provide Wait Time</a:t>
            </a:r>
            <a:endParaRPr sz="1400">
              <a:solidFill>
                <a:srgbClr val="666666"/>
              </a:solidFill>
              <a:latin typeface="Handlee"/>
              <a:ea typeface="Handlee"/>
              <a:cs typeface="Handlee"/>
              <a:sym typeface="Handlee"/>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g3164ce5afdd_0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5" name="Google Shape;305;g3164ce5afdd_0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b="1" lang="en" sz="1300">
                <a:solidFill>
                  <a:schemeClr val="dk1"/>
                </a:solidFill>
                <a:latin typeface="Handlee"/>
                <a:ea typeface="Handlee"/>
                <a:cs typeface="Handlee"/>
                <a:sym typeface="Handlee"/>
              </a:rPr>
              <a:t>Tracy</a:t>
            </a:r>
            <a:endParaRPr b="1" sz="1300">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sz="1300">
                <a:solidFill>
                  <a:schemeClr val="dk1"/>
                </a:solidFill>
                <a:latin typeface="Handlee"/>
                <a:ea typeface="Handlee"/>
                <a:cs typeface="Handlee"/>
                <a:sym typeface="Handlee"/>
              </a:rPr>
              <a:t>An</a:t>
            </a:r>
            <a:r>
              <a:rPr lang="en" sz="1300">
                <a:solidFill>
                  <a:schemeClr val="dk1"/>
                </a:solidFill>
                <a:latin typeface="Handlee"/>
                <a:ea typeface="Handlee"/>
                <a:cs typeface="Handlee"/>
                <a:sym typeface="Handlee"/>
              </a:rPr>
              <a:t>alytic:</a:t>
            </a:r>
            <a:endParaRPr sz="1300">
              <a:solidFill>
                <a:schemeClr val="dk1"/>
              </a:solidFill>
              <a:latin typeface="Handlee"/>
              <a:ea typeface="Handlee"/>
              <a:cs typeface="Handlee"/>
              <a:sym typeface="Handlee"/>
            </a:endParaRPr>
          </a:p>
          <a:p>
            <a:pPr indent="-311150" lvl="0" marL="457200" rtl="0" algn="l">
              <a:lnSpc>
                <a:spcPct val="115000"/>
              </a:lnSpc>
              <a:spcBef>
                <a:spcPts val="0"/>
              </a:spcBef>
              <a:spcAft>
                <a:spcPts val="0"/>
              </a:spcAft>
              <a:buClr>
                <a:schemeClr val="dk1"/>
              </a:buClr>
              <a:buSzPts val="1300"/>
              <a:buFont typeface="Handlee"/>
              <a:buChar char="-"/>
            </a:pPr>
            <a:r>
              <a:rPr lang="en" sz="1300">
                <a:solidFill>
                  <a:schemeClr val="dk1"/>
                </a:solidFill>
                <a:latin typeface="Handlee"/>
                <a:ea typeface="Handlee"/>
                <a:cs typeface="Handlee"/>
                <a:sym typeface="Handlee"/>
              </a:rPr>
              <a:t>Learn language starting with smaller units (single words) and build on (sentences).</a:t>
            </a:r>
            <a:endParaRPr sz="1300">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sz="1300">
                <a:solidFill>
                  <a:schemeClr val="dk1"/>
                </a:solidFill>
                <a:latin typeface="Handlee"/>
                <a:ea typeface="Handlee"/>
                <a:cs typeface="Handlee"/>
                <a:sym typeface="Handlee"/>
              </a:rPr>
              <a:t>Gestalts:</a:t>
            </a:r>
            <a:endParaRPr sz="1300">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sz="1300">
                <a:solidFill>
                  <a:schemeClr val="dk1"/>
                </a:solidFill>
                <a:latin typeface="Handlee"/>
                <a:ea typeface="Handlee"/>
                <a:cs typeface="Handlee"/>
                <a:sym typeface="Handlee"/>
              </a:rPr>
              <a:t>   - Some individuals develop language in chunks or phrases, rather than starting with single words.</a:t>
            </a:r>
            <a:endParaRPr sz="1300">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sz="1300">
                <a:solidFill>
                  <a:schemeClr val="dk1"/>
                </a:solidFill>
                <a:latin typeface="Handlee"/>
                <a:ea typeface="Handlee"/>
                <a:cs typeface="Handlee"/>
                <a:sym typeface="Handlee"/>
              </a:rPr>
              <a:t>	- Not exclusive the Autism but common.</a:t>
            </a:r>
            <a:endParaRPr sz="1300">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sz="1300">
                <a:solidFill>
                  <a:schemeClr val="dk1"/>
                </a:solidFill>
                <a:latin typeface="Handlee"/>
                <a:ea typeface="Handlee"/>
                <a:cs typeface="Handlee"/>
                <a:sym typeface="Handlee"/>
              </a:rPr>
              <a:t>- main points: provide modeling of phrases in routines, games, play, etc.</a:t>
            </a:r>
            <a:endParaRPr sz="1300">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sz="1300">
                <a:solidFill>
                  <a:schemeClr val="dk1"/>
                </a:solidFill>
                <a:latin typeface="Handlee"/>
                <a:ea typeface="Handlee"/>
                <a:cs typeface="Handlee"/>
                <a:sym typeface="Handlee"/>
              </a:rPr>
              <a:t>- 	recognize gestalts as communication - may have to ask others who know the student well what some of them may mean</a:t>
            </a:r>
            <a:endParaRPr sz="1300">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sz="1300">
                <a:solidFill>
                  <a:schemeClr val="dk1"/>
                </a:solidFill>
                <a:latin typeface="Handlee"/>
                <a:ea typeface="Handlee"/>
                <a:cs typeface="Handlee"/>
                <a:sym typeface="Handlee"/>
              </a:rPr>
              <a:t>- 	when you understand the communication, model appropriately</a:t>
            </a:r>
            <a:endParaRPr sz="1300">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sz="1300">
                <a:solidFill>
                  <a:schemeClr val="dk1"/>
                </a:solidFill>
                <a:latin typeface="Handlee"/>
                <a:ea typeface="Handlee"/>
                <a:cs typeface="Handlee"/>
                <a:sym typeface="Handlee"/>
              </a:rPr>
              <a:t>- 	They’re not losing language skills ….. </a:t>
            </a:r>
            <a:endParaRPr sz="1300">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sz="1300">
                <a:solidFill>
                  <a:schemeClr val="dk1"/>
                </a:solidFill>
                <a:latin typeface="Handlee"/>
                <a:ea typeface="Handlee"/>
                <a:cs typeface="Handlee"/>
                <a:sym typeface="Handlee"/>
              </a:rPr>
              <a:t>Echolalia:</a:t>
            </a:r>
            <a:endParaRPr sz="1300">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sz="1300">
                <a:solidFill>
                  <a:schemeClr val="dk1"/>
                </a:solidFill>
                <a:latin typeface="Handlee"/>
                <a:ea typeface="Handlee"/>
                <a:cs typeface="Handlee"/>
                <a:sym typeface="Handlee"/>
              </a:rPr>
              <a:t>   - Repeating phrases from songs, TV shows, or previous conversations.</a:t>
            </a:r>
            <a:endParaRPr sz="1300">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sz="1300">
                <a:solidFill>
                  <a:schemeClr val="dk1"/>
                </a:solidFill>
                <a:latin typeface="Handlee"/>
                <a:ea typeface="Handlee"/>
                <a:cs typeface="Handlee"/>
                <a:sym typeface="Handlee"/>
              </a:rPr>
              <a:t>   - Echolalia can be used as a communication tool or as a strategy to process and internalize language.</a:t>
            </a:r>
            <a:endParaRPr sz="800">
              <a:latin typeface="Handlee"/>
              <a:ea typeface="Handlee"/>
              <a:cs typeface="Handlee"/>
              <a:sym typeface="Handlee"/>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g3164ce5afdd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1" name="Google Shape;311;g3164ce5afdd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b="1" lang="en">
                <a:solidFill>
                  <a:schemeClr val="dk1"/>
                </a:solidFill>
                <a:latin typeface="Handlee"/>
                <a:ea typeface="Handlee"/>
                <a:cs typeface="Handlee"/>
                <a:sym typeface="Handlee"/>
              </a:rPr>
              <a:t>Tracy </a:t>
            </a:r>
            <a:endParaRPr>
              <a:solidFill>
                <a:schemeClr val="dk1"/>
              </a:solidFill>
              <a:highlight>
                <a:schemeClr val="accent4"/>
              </a:highlight>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latin typeface="Handlee"/>
                <a:ea typeface="Handlee"/>
                <a:cs typeface="Handlee"/>
                <a:sym typeface="Handlee"/>
              </a:rPr>
              <a:t>Modelling: - Model actions, descriptions, and statements.</a:t>
            </a:r>
            <a:endParaRPr>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latin typeface="Handlee"/>
                <a:ea typeface="Handlee"/>
                <a:cs typeface="Handlee"/>
                <a:sym typeface="Handlee"/>
              </a:rPr>
              <a:t>NOT everything all the time -  exhausting for the adults - student will tune out </a:t>
            </a:r>
            <a:endParaRPr>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t/>
            </a:r>
            <a:endParaRPr>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latin typeface="Handlee"/>
                <a:ea typeface="Handlee"/>
                <a:cs typeface="Handlee"/>
                <a:sym typeface="Handlee"/>
              </a:rPr>
              <a:t>Follow their Lead: Engage in play using the individual’s preferred style, then gradually expand it.</a:t>
            </a:r>
            <a:endParaRPr>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latin typeface="Handlee"/>
                <a:ea typeface="Handlee"/>
                <a:cs typeface="Handlee"/>
                <a:sym typeface="Handlee"/>
              </a:rPr>
              <a:t>	How? Imitate		Be flexible and change when they change. 	Interpret and copy</a:t>
            </a:r>
            <a:endParaRPr>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latin typeface="Handlee"/>
                <a:ea typeface="Handlee"/>
                <a:cs typeface="Handlee"/>
                <a:sym typeface="Handlee"/>
              </a:rPr>
              <a:t>	</a:t>
            </a:r>
            <a:endParaRPr>
              <a:solidFill>
                <a:schemeClr val="dk1"/>
              </a:solidFill>
              <a:latin typeface="Handlee"/>
              <a:ea typeface="Handlee"/>
              <a:cs typeface="Handlee"/>
              <a:sym typeface="Handlee"/>
            </a:endParaRPr>
          </a:p>
          <a:p>
            <a:pPr indent="0" lvl="0" marL="0" rtl="0" algn="l">
              <a:lnSpc>
                <a:spcPct val="115000"/>
              </a:lnSpc>
              <a:spcBef>
                <a:spcPts val="0"/>
              </a:spcBef>
              <a:spcAft>
                <a:spcPts val="0"/>
              </a:spcAft>
              <a:buNone/>
            </a:pPr>
            <a:r>
              <a:rPr lang="en">
                <a:solidFill>
                  <a:schemeClr val="dk1"/>
                </a:solidFill>
                <a:latin typeface="Handlee"/>
                <a:ea typeface="Handlee"/>
                <a:cs typeface="Handlee"/>
                <a:sym typeface="Handlee"/>
              </a:rPr>
              <a:t>Expand language by adding one more word or phrase to what the person says. - Examples: analytic “ball” - say “throw the ball”; gestalt “</a:t>
            </a:r>
            <a:endParaRPr>
              <a:solidFill>
                <a:schemeClr val="dk1"/>
              </a:solidFill>
              <a:latin typeface="Handlee"/>
              <a:ea typeface="Handlee"/>
              <a:cs typeface="Handlee"/>
              <a:sym typeface="Handlee"/>
            </a:endParaRPr>
          </a:p>
          <a:p>
            <a:pPr indent="-298450" lvl="0" marL="914400" rtl="0" algn="l">
              <a:lnSpc>
                <a:spcPct val="115000"/>
              </a:lnSpc>
              <a:spcBef>
                <a:spcPts val="0"/>
              </a:spcBef>
              <a:spcAft>
                <a:spcPts val="0"/>
              </a:spcAft>
              <a:buClr>
                <a:schemeClr val="dk1"/>
              </a:buClr>
              <a:buSzPts val="1100"/>
              <a:buFont typeface="Handlee"/>
              <a:buChar char="-"/>
            </a:pPr>
            <a:r>
              <a:rPr lang="en">
                <a:solidFill>
                  <a:schemeClr val="dk1"/>
                </a:solidFill>
                <a:latin typeface="Handlee"/>
                <a:ea typeface="Handlee"/>
                <a:cs typeface="Handlee"/>
                <a:sym typeface="Handlee"/>
              </a:rPr>
              <a:t>Expand play skills by imitating and adding something on. Example: rolling something down the stairs - “1,2,3, go”; take turns; roll something else beside them</a:t>
            </a:r>
            <a:endParaRPr>
              <a:solidFill>
                <a:schemeClr val="dk1"/>
              </a:solidFill>
              <a:latin typeface="Handlee"/>
              <a:ea typeface="Handlee"/>
              <a:cs typeface="Handlee"/>
              <a:sym typeface="Handlee"/>
            </a:endParaRPr>
          </a:p>
          <a:p>
            <a:pPr indent="0" lvl="0" marL="914400" rtl="0" algn="l">
              <a:lnSpc>
                <a:spcPct val="115000"/>
              </a:lnSpc>
              <a:spcBef>
                <a:spcPts val="0"/>
              </a:spcBef>
              <a:spcAft>
                <a:spcPts val="0"/>
              </a:spcAft>
              <a:buNone/>
            </a:pPr>
            <a:r>
              <a:rPr lang="en">
                <a:solidFill>
                  <a:schemeClr val="dk1"/>
                </a:solidFill>
                <a:latin typeface="Handlee"/>
                <a:ea typeface="Handlee"/>
                <a:cs typeface="Handlee"/>
                <a:sym typeface="Handlee"/>
              </a:rPr>
              <a:t>"please" added to a word shows politeness, not much else. Using verbs or adjectives expands sentence structure and meaning, develop language skills.</a:t>
            </a:r>
            <a:endParaRPr>
              <a:solidFill>
                <a:schemeClr val="dk1"/>
              </a:solidFill>
              <a:latin typeface="Handlee"/>
              <a:ea typeface="Handlee"/>
              <a:cs typeface="Handlee"/>
              <a:sym typeface="Handlee"/>
            </a:endParaRPr>
          </a:p>
          <a:p>
            <a:pPr indent="0" lvl="0" marL="0" rtl="0" algn="l">
              <a:lnSpc>
                <a:spcPct val="115000"/>
              </a:lnSpc>
              <a:spcBef>
                <a:spcPts val="0"/>
              </a:spcBef>
              <a:spcAft>
                <a:spcPts val="0"/>
              </a:spcAft>
              <a:buNone/>
            </a:pPr>
            <a:r>
              <a:rPr lang="en">
                <a:solidFill>
                  <a:schemeClr val="dk1"/>
                </a:solidFill>
                <a:latin typeface="Handlee"/>
                <a:ea typeface="Handlee"/>
                <a:cs typeface="Handlee"/>
                <a:sym typeface="Handlee"/>
              </a:rPr>
              <a:t>More statements than questions.- Tower  - may not understand ?; don’t have vocab. To answer</a:t>
            </a:r>
            <a:endParaRPr>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latin typeface="Handlee"/>
                <a:ea typeface="Handlee"/>
                <a:cs typeface="Handlee"/>
                <a:sym typeface="Handlee"/>
              </a:rPr>
              <a:t>Routines: - May be specific transitions or activities</a:t>
            </a:r>
            <a:endParaRPr>
              <a:solidFill>
                <a:schemeClr val="dk1"/>
              </a:solidFill>
              <a:latin typeface="Handlee"/>
              <a:ea typeface="Handlee"/>
              <a:cs typeface="Handlee"/>
              <a:sym typeface="Handlee"/>
            </a:endParaRPr>
          </a:p>
          <a:p>
            <a:pPr indent="-298450" lvl="0" marL="457200" rtl="0" algn="l">
              <a:lnSpc>
                <a:spcPct val="115000"/>
              </a:lnSpc>
              <a:spcBef>
                <a:spcPts val="0"/>
              </a:spcBef>
              <a:spcAft>
                <a:spcPts val="0"/>
              </a:spcAft>
              <a:buClr>
                <a:schemeClr val="dk1"/>
              </a:buClr>
              <a:buSzPts val="1100"/>
              <a:buFont typeface="Handlee"/>
              <a:buChar char="-"/>
            </a:pPr>
            <a:r>
              <a:rPr lang="en">
                <a:solidFill>
                  <a:schemeClr val="dk1"/>
                </a:solidFill>
                <a:latin typeface="Handlee"/>
                <a:ea typeface="Handlee"/>
                <a:cs typeface="Handlee"/>
                <a:sym typeface="Handlee"/>
              </a:rPr>
              <a:t>Same language each time	- may use with visuals</a:t>
            </a:r>
            <a:endParaRPr>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latin typeface="Handlee"/>
                <a:ea typeface="Handlee"/>
                <a:cs typeface="Handlee"/>
                <a:sym typeface="Handlee"/>
              </a:rPr>
              <a:t>  Offer choices, don't require specific actions to receive desired items</a:t>
            </a:r>
            <a:endParaRPr>
              <a:solidFill>
                <a:schemeClr val="dk1"/>
              </a:solidFill>
              <a:latin typeface="Handlee"/>
              <a:ea typeface="Handlee"/>
              <a:cs typeface="Handlee"/>
              <a:sym typeface="Handlee"/>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g3164ce5afdd_0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7" name="Google Shape;317;g3164ce5afdd_0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b="1" lang="en">
                <a:solidFill>
                  <a:schemeClr val="dk1"/>
                </a:solidFill>
                <a:latin typeface="Handlee"/>
                <a:ea typeface="Handlee"/>
                <a:cs typeface="Handlee"/>
                <a:sym typeface="Handlee"/>
              </a:rPr>
              <a:t>Tracy</a:t>
            </a:r>
            <a:endParaRPr>
              <a:solidFill>
                <a:schemeClr val="dk1"/>
              </a:solidFill>
              <a:latin typeface="Handlee"/>
              <a:ea typeface="Handlee"/>
              <a:cs typeface="Handlee"/>
              <a:sym typeface="Handlee"/>
            </a:endParaRPr>
          </a:p>
          <a:p>
            <a:pPr indent="0" lvl="0" marL="0" rtl="0" algn="l">
              <a:lnSpc>
                <a:spcPct val="115000"/>
              </a:lnSpc>
              <a:spcBef>
                <a:spcPts val="0"/>
              </a:spcBef>
              <a:spcAft>
                <a:spcPts val="0"/>
              </a:spcAft>
              <a:buNone/>
            </a:pPr>
            <a:r>
              <a:t/>
            </a:r>
            <a:endParaRPr>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latin typeface="Handlee"/>
                <a:ea typeface="Handlee"/>
                <a:cs typeface="Handlee"/>
                <a:sym typeface="Handlee"/>
              </a:rPr>
              <a:t>- **AAC : Tools and strategies to support an individual’s existing communication</a:t>
            </a:r>
            <a:endParaRPr>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latin typeface="Handlee"/>
                <a:ea typeface="Handlee"/>
                <a:cs typeface="Handlee"/>
                <a:sym typeface="Handlee"/>
              </a:rPr>
              <a:t>- AAC tools can range from **gestures** and **pictures** to **speech-generating devices** and **texting**.</a:t>
            </a:r>
            <a:endParaRPr>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latin typeface="Handlee"/>
                <a:ea typeface="Handlee"/>
                <a:cs typeface="Handlee"/>
                <a:sym typeface="Handlee"/>
              </a:rPr>
              <a:t>- Key aspects:</a:t>
            </a:r>
            <a:endParaRPr>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latin typeface="Handlee"/>
                <a:ea typeface="Handlee"/>
                <a:cs typeface="Handlee"/>
                <a:sym typeface="Handlee"/>
              </a:rPr>
              <a:t>  - **Multi-Modal Comm.  - NOT “giving up” on verbalizing -</a:t>
            </a:r>
            <a:endParaRPr>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latin typeface="Handlee"/>
                <a:ea typeface="Handlee"/>
                <a:cs typeface="Handlee"/>
                <a:sym typeface="Handlee"/>
              </a:rPr>
              <a:t>some who can’t talk yet - they need to communicate today; we need to give them a tool to do that; they might use it in the future; we don’t have a crystal ball but we need to help them now</a:t>
            </a:r>
            <a:endParaRPr>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latin typeface="Handlee"/>
                <a:ea typeface="Handlee"/>
                <a:cs typeface="Handlee"/>
                <a:sym typeface="Handlee"/>
              </a:rPr>
              <a:t> </a:t>
            </a:r>
            <a:endParaRPr>
              <a:solidFill>
                <a:schemeClr val="dk1"/>
              </a:solidFill>
              <a:latin typeface="Handlee"/>
              <a:ea typeface="Handlee"/>
              <a:cs typeface="Handlee"/>
              <a:sym typeface="Handlee"/>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g31fa7d6449a_9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4" name="Google Shape;324;g31fa7d6449a_9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latin typeface="Handlee"/>
                <a:ea typeface="Handlee"/>
                <a:cs typeface="Handlee"/>
                <a:sym typeface="Handlee"/>
              </a:rPr>
              <a:t>Tracy</a:t>
            </a:r>
            <a:endParaRPr b="1">
              <a:latin typeface="Handlee"/>
              <a:ea typeface="Handlee"/>
              <a:cs typeface="Handlee"/>
              <a:sym typeface="Handlee"/>
            </a:endParaRPr>
          </a:p>
          <a:p>
            <a:pPr indent="0" lvl="0" marL="0" rtl="0" algn="l">
              <a:spcBef>
                <a:spcPts val="0"/>
              </a:spcBef>
              <a:spcAft>
                <a:spcPts val="0"/>
              </a:spcAft>
              <a:buNone/>
            </a:pPr>
            <a:r>
              <a:rPr lang="en">
                <a:solidFill>
                  <a:schemeClr val="dk1"/>
                </a:solidFill>
                <a:latin typeface="Handlee"/>
                <a:ea typeface="Handlee"/>
                <a:cs typeface="Handlee"/>
                <a:sym typeface="Handlee"/>
              </a:rPr>
              <a:t>- **Teach how to use AAC**; it’s not just about providing a device.</a:t>
            </a:r>
            <a:endParaRPr>
              <a:solidFill>
                <a:schemeClr val="dk1"/>
              </a:solidFill>
              <a:latin typeface="Handlee"/>
              <a:ea typeface="Handlee"/>
              <a:cs typeface="Handlee"/>
              <a:sym typeface="Handlee"/>
            </a:endParaRPr>
          </a:p>
          <a:p>
            <a:pPr indent="0" lvl="0" marL="0" rtl="0" algn="l">
              <a:spcBef>
                <a:spcPts val="0"/>
              </a:spcBef>
              <a:spcAft>
                <a:spcPts val="0"/>
              </a:spcAft>
              <a:buNone/>
            </a:pPr>
            <a:r>
              <a:rPr b="1" lang="en">
                <a:latin typeface="Handlee"/>
                <a:ea typeface="Handlee"/>
                <a:cs typeface="Handlee"/>
                <a:sym typeface="Handlee"/>
              </a:rPr>
              <a:t>The same strategies apply when we are using Augmentative Comm. </a:t>
            </a:r>
            <a:endParaRPr b="1">
              <a:latin typeface="Handlee"/>
              <a:ea typeface="Handlee"/>
              <a:cs typeface="Handlee"/>
              <a:sym typeface="Handlee"/>
            </a:endParaRPr>
          </a:p>
          <a:p>
            <a:pPr indent="-298450" lvl="0" marL="457200" rtl="0" algn="l">
              <a:spcBef>
                <a:spcPts val="0"/>
              </a:spcBef>
              <a:spcAft>
                <a:spcPts val="0"/>
              </a:spcAft>
              <a:buSzPts val="1100"/>
              <a:buFont typeface="Handlee"/>
              <a:buChar char="-"/>
            </a:pPr>
            <a:r>
              <a:rPr b="1" lang="en">
                <a:latin typeface="Handlee"/>
                <a:ea typeface="Handlee"/>
                <a:cs typeface="Handlee"/>
                <a:sym typeface="Handlee"/>
              </a:rPr>
              <a:t>We just add modeling with pictures to modeling verbally</a:t>
            </a:r>
            <a:endParaRPr b="1">
              <a:latin typeface="Handlee"/>
              <a:ea typeface="Handlee"/>
              <a:cs typeface="Handlee"/>
              <a:sym typeface="Handlee"/>
            </a:endParaRPr>
          </a:p>
          <a:p>
            <a:pPr indent="0" lvl="0" marL="0" rtl="0" algn="l">
              <a:spcBef>
                <a:spcPts val="0"/>
              </a:spcBef>
              <a:spcAft>
                <a:spcPts val="0"/>
              </a:spcAft>
              <a:buNone/>
            </a:pPr>
            <a:r>
              <a:rPr b="1" lang="en">
                <a:latin typeface="Handlee"/>
                <a:ea typeface="Handlee"/>
                <a:cs typeface="Handlee"/>
                <a:sym typeface="Handlee"/>
              </a:rPr>
              <a:t>Not just requesting - communication is connecting, sharing experiences, and advocating</a:t>
            </a:r>
            <a:endParaRPr b="1">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latin typeface="Handlee"/>
                <a:ea typeface="Handlee"/>
                <a:cs typeface="Handlee"/>
                <a:sym typeface="Handlee"/>
              </a:rPr>
              <a:t> </a:t>
            </a:r>
            <a:endParaRPr>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latin typeface="Handlee"/>
                <a:ea typeface="Handlee"/>
                <a:cs typeface="Handlee"/>
                <a:sym typeface="Handlee"/>
              </a:rPr>
              <a:t>  - The process is gradual, and each individual’s learning pace will be different.</a:t>
            </a:r>
            <a:endParaRPr>
              <a:solidFill>
                <a:schemeClr val="dk1"/>
              </a:solidFill>
              <a:latin typeface="Handlee"/>
              <a:ea typeface="Handlee"/>
              <a:cs typeface="Handlee"/>
              <a:sym typeface="Handlee"/>
            </a:endParaRPr>
          </a:p>
          <a:p>
            <a:pPr indent="0" lvl="0" marL="0" rtl="0" algn="l">
              <a:lnSpc>
                <a:spcPct val="115000"/>
              </a:lnSpc>
              <a:spcBef>
                <a:spcPts val="0"/>
              </a:spcBef>
              <a:spcAft>
                <a:spcPts val="0"/>
              </a:spcAft>
              <a:buNone/>
            </a:pPr>
            <a:r>
              <a:rPr lang="en">
                <a:solidFill>
                  <a:schemeClr val="dk1"/>
                </a:solidFill>
                <a:latin typeface="Handlee"/>
                <a:ea typeface="Handlee"/>
                <a:cs typeface="Handlee"/>
                <a:sym typeface="Handlee"/>
              </a:rPr>
              <a:t>	- we just make sure we are providing the device and modeling when we’re able</a:t>
            </a:r>
            <a:endParaRPr>
              <a:solidFill>
                <a:schemeClr val="dk1"/>
              </a:solidFill>
              <a:latin typeface="Handlee"/>
              <a:ea typeface="Handlee"/>
              <a:cs typeface="Handlee"/>
              <a:sym typeface="Handlee"/>
            </a:endParaRPr>
          </a:p>
          <a:p>
            <a:pPr indent="0" lvl="0" marL="0" rtl="0" algn="l">
              <a:lnSpc>
                <a:spcPct val="115000"/>
              </a:lnSpc>
              <a:spcBef>
                <a:spcPts val="0"/>
              </a:spcBef>
              <a:spcAft>
                <a:spcPts val="0"/>
              </a:spcAft>
              <a:buNone/>
            </a:pPr>
            <a:r>
              <a:t/>
            </a:r>
            <a:endParaRPr>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latin typeface="Handlee"/>
                <a:ea typeface="Handlee"/>
                <a:cs typeface="Handlee"/>
                <a:sym typeface="Handlee"/>
              </a:rPr>
              <a:t>General guidelines - may look different for specific students</a:t>
            </a:r>
            <a:endParaRPr>
              <a:solidFill>
                <a:schemeClr val="dk1"/>
              </a:solidFill>
              <a:latin typeface="Handlee"/>
              <a:ea typeface="Handlee"/>
              <a:cs typeface="Handlee"/>
              <a:sym typeface="Handlee"/>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g32393d3273e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0" name="Google Shape;330;g32393d3273e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latin typeface="Handlee"/>
                <a:ea typeface="Handlee"/>
                <a:cs typeface="Handlee"/>
                <a:sym typeface="Handlee"/>
              </a:rPr>
              <a:t>Tracy</a:t>
            </a:r>
            <a:endParaRPr b="1">
              <a:latin typeface="Handlee"/>
              <a:ea typeface="Handlee"/>
              <a:cs typeface="Handlee"/>
              <a:sym typeface="Handlee"/>
            </a:endParaRPr>
          </a:p>
          <a:p>
            <a:pPr indent="0" lvl="0" marL="0" rtl="0" algn="l">
              <a:spcBef>
                <a:spcPts val="0"/>
              </a:spcBef>
              <a:spcAft>
                <a:spcPts val="0"/>
              </a:spcAft>
              <a:buNone/>
            </a:pPr>
            <a:r>
              <a:rPr b="1" lang="en">
                <a:latin typeface="Handlee"/>
                <a:ea typeface="Handlee"/>
                <a:cs typeface="Handlee"/>
                <a:sym typeface="Handlee"/>
              </a:rPr>
              <a:t>Sometimes the struggle can be “how” do I get them to imitate without saying “say” “what do you want?” “look” “use your words”</a:t>
            </a:r>
            <a:endParaRPr b="1">
              <a:latin typeface="Handlee"/>
              <a:ea typeface="Handlee"/>
              <a:cs typeface="Handlee"/>
              <a:sym typeface="Handlee"/>
            </a:endParaRPr>
          </a:p>
          <a:p>
            <a:pPr indent="0" lvl="0" marL="0" rtl="0" algn="l">
              <a:spcBef>
                <a:spcPts val="0"/>
              </a:spcBef>
              <a:spcAft>
                <a:spcPts val="0"/>
              </a:spcAft>
              <a:buNone/>
            </a:pPr>
            <a:r>
              <a:rPr b="1" lang="en">
                <a:latin typeface="Handlee"/>
                <a:ea typeface="Handlee"/>
                <a:cs typeface="Handlee"/>
                <a:sym typeface="Handlee"/>
              </a:rPr>
              <a:t>Routine - set them up (face, action, start verbal) - pause - give them time to think “i’ve seen this before” then think about what to do next</a:t>
            </a:r>
            <a:endParaRPr b="1">
              <a:latin typeface="Handlee"/>
              <a:ea typeface="Handlee"/>
              <a:cs typeface="Handlee"/>
              <a:sym typeface="Handlee"/>
            </a:endParaRPr>
          </a:p>
          <a:p>
            <a:pPr indent="-298450" lvl="0" marL="457200" rtl="0" algn="l">
              <a:spcBef>
                <a:spcPts val="0"/>
              </a:spcBef>
              <a:spcAft>
                <a:spcPts val="0"/>
              </a:spcAft>
              <a:buSzPts val="1100"/>
              <a:buFont typeface="Handlee"/>
              <a:buChar char="-"/>
            </a:pPr>
            <a:r>
              <a:rPr b="1" lang="en">
                <a:latin typeface="Handlee"/>
                <a:ea typeface="Handlee"/>
                <a:cs typeface="Handlee"/>
                <a:sym typeface="Handlee"/>
              </a:rPr>
              <a:t>This is not withholding things the student really needs without communicating but allowing them an opportunity to communicate</a:t>
            </a:r>
            <a:endParaRPr b="1">
              <a:latin typeface="Handlee"/>
              <a:ea typeface="Handlee"/>
              <a:cs typeface="Handlee"/>
              <a:sym typeface="Handlee"/>
            </a:endParaRPr>
          </a:p>
          <a:p>
            <a:pPr indent="-298450" lvl="0" marL="457200" rtl="0" algn="l">
              <a:spcBef>
                <a:spcPts val="0"/>
              </a:spcBef>
              <a:spcAft>
                <a:spcPts val="0"/>
              </a:spcAft>
              <a:buSzPts val="1100"/>
              <a:buFont typeface="Handlee"/>
              <a:buChar char="-"/>
            </a:pPr>
            <a:r>
              <a:rPr b="1" lang="en">
                <a:latin typeface="Handlee"/>
                <a:ea typeface="Handlee"/>
                <a:cs typeface="Handlee"/>
                <a:sym typeface="Handlee"/>
              </a:rPr>
              <a:t>One of the best tools - the Power of a Pause</a:t>
            </a:r>
            <a:endParaRPr b="1">
              <a:latin typeface="Handlee"/>
              <a:ea typeface="Handlee"/>
              <a:cs typeface="Handlee"/>
              <a:sym typeface="Handlee"/>
            </a:endParaRPr>
          </a:p>
          <a:p>
            <a:pPr indent="-298450" lvl="0" marL="457200" rtl="0" algn="l">
              <a:spcBef>
                <a:spcPts val="0"/>
              </a:spcBef>
              <a:spcAft>
                <a:spcPts val="0"/>
              </a:spcAft>
              <a:buSzPts val="1100"/>
              <a:buFont typeface="Handlee"/>
              <a:buChar char="-"/>
            </a:pPr>
            <a:r>
              <a:rPr b="1" lang="en">
                <a:latin typeface="Handlee"/>
                <a:ea typeface="Handlee"/>
                <a:cs typeface="Handlee"/>
                <a:sym typeface="Handlee"/>
              </a:rPr>
              <a:t>Debrief: turn and talk re how video relates to their experiences. </a:t>
            </a:r>
            <a:endParaRPr b="1">
              <a:latin typeface="Handlee"/>
              <a:ea typeface="Handlee"/>
              <a:cs typeface="Handlee"/>
              <a:sym typeface="Handlee"/>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g327ba584f4c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6" name="Google Shape;336;g327ba584f4c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g31fa7d6449a_1_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2" name="Google Shape;342;g31fa7d6449a_1_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latin typeface="Handlee"/>
                <a:ea typeface="Handlee"/>
                <a:cs typeface="Handlee"/>
                <a:sym typeface="Handlee"/>
              </a:rPr>
              <a:t>Tracy</a:t>
            </a:r>
            <a:endParaRPr b="1">
              <a:latin typeface="Handlee"/>
              <a:ea typeface="Handlee"/>
              <a:cs typeface="Handlee"/>
              <a:sym typeface="Handlee"/>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g31fa7d6449a_1_6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7" name="Google Shape;347;g31fa7d6449a_1_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latin typeface="Handlee"/>
                <a:ea typeface="Handlee"/>
                <a:cs typeface="Handlee"/>
                <a:sym typeface="Handlee"/>
              </a:rPr>
              <a:t>LUNCH (12:00 to 12:45)</a:t>
            </a:r>
            <a:endParaRPr b="1">
              <a:latin typeface="Handlee"/>
              <a:ea typeface="Handlee"/>
              <a:cs typeface="Handlee"/>
              <a:sym typeface="Handlee"/>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g31fa7d6449a_2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2" name="Google Shape;352;g31fa7d6449a_2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latin typeface="Handlee"/>
                <a:ea typeface="Handlee"/>
                <a:cs typeface="Handlee"/>
                <a:sym typeface="Handlee"/>
              </a:rPr>
              <a:t>Tammy</a:t>
            </a:r>
            <a:endParaRPr b="1">
              <a:latin typeface="Handlee"/>
              <a:ea typeface="Handlee"/>
              <a:cs typeface="Handlee"/>
              <a:sym typeface="Handlee"/>
            </a:endParaRPr>
          </a:p>
          <a:p>
            <a:pPr indent="0" lvl="0" marL="0" rtl="0" algn="l">
              <a:spcBef>
                <a:spcPts val="0"/>
              </a:spcBef>
              <a:spcAft>
                <a:spcPts val="0"/>
              </a:spcAft>
              <a:buNone/>
            </a:pPr>
            <a:r>
              <a:rPr lang="en">
                <a:solidFill>
                  <a:schemeClr val="dk1"/>
                </a:solidFill>
                <a:latin typeface="Handlee"/>
                <a:ea typeface="Handlee"/>
                <a:cs typeface="Handlee"/>
                <a:sym typeface="Handlee"/>
              </a:rPr>
              <a:t>Introduction: Circle activity (Tammy) Activity: circle in the middle similarities with the people at your table, each person puts a circle on the edge with something that is unique about them.</a:t>
            </a:r>
            <a:endParaRPr>
              <a:solidFill>
                <a:schemeClr val="dk1"/>
              </a:solidFill>
              <a:latin typeface="Handlee"/>
              <a:ea typeface="Handlee"/>
              <a:cs typeface="Handlee"/>
              <a:sym typeface="Handlee"/>
            </a:endParaRPr>
          </a:p>
          <a:p>
            <a:pPr indent="0" lvl="0" marL="0" rtl="0" algn="l">
              <a:spcBef>
                <a:spcPts val="0"/>
              </a:spcBef>
              <a:spcAft>
                <a:spcPts val="0"/>
              </a:spcAft>
              <a:buClr>
                <a:schemeClr val="dk1"/>
              </a:buClr>
              <a:buSzPts val="1100"/>
              <a:buFont typeface="Arial"/>
              <a:buNone/>
            </a:pPr>
            <a:r>
              <a:rPr lang="en">
                <a:solidFill>
                  <a:schemeClr val="dk1"/>
                </a:solidFill>
                <a:latin typeface="Handlee"/>
                <a:ea typeface="Handlee"/>
                <a:cs typeface="Handlee"/>
                <a:sym typeface="Handlee"/>
              </a:rPr>
              <a:t>What is ASD- Myth statements- read to them- Amanda 5-10 statements </a:t>
            </a:r>
            <a:endParaRPr>
              <a:solidFill>
                <a:schemeClr val="dk1"/>
              </a:solidFill>
              <a:latin typeface="Handlee"/>
              <a:ea typeface="Handlee"/>
              <a:cs typeface="Handlee"/>
              <a:sym typeface="Handlee"/>
            </a:endParaRPr>
          </a:p>
          <a:p>
            <a:pPr indent="0" lvl="0" marL="0" rtl="0" algn="l">
              <a:spcBef>
                <a:spcPts val="0"/>
              </a:spcBef>
              <a:spcAft>
                <a:spcPts val="0"/>
              </a:spcAft>
              <a:buClr>
                <a:schemeClr val="dk1"/>
              </a:buClr>
              <a:buSzPts val="1100"/>
              <a:buFont typeface="Arial"/>
              <a:buNone/>
            </a:pPr>
            <a:r>
              <a:rPr lang="en">
                <a:solidFill>
                  <a:schemeClr val="dk1"/>
                </a:solidFill>
                <a:latin typeface="Handlee"/>
                <a:ea typeface="Handlee"/>
                <a:cs typeface="Handlee"/>
                <a:sym typeface="Handlee"/>
              </a:rPr>
              <a:t>Relationships- from ELIS PD, learn about their special interest, work them into task bag activities, play from ELIS PD (types of interactions) things they can take home with them, first/then cards, </a:t>
            </a:r>
            <a:endParaRPr>
              <a:solidFill>
                <a:schemeClr val="dk1"/>
              </a:solidFill>
              <a:latin typeface="Handlee"/>
              <a:ea typeface="Handlee"/>
              <a:cs typeface="Handlee"/>
              <a:sym typeface="Handlee"/>
            </a:endParaRPr>
          </a:p>
          <a:p>
            <a:pPr indent="0" lvl="0" marL="0" rtl="0" algn="l">
              <a:spcBef>
                <a:spcPts val="0"/>
              </a:spcBef>
              <a:spcAft>
                <a:spcPts val="0"/>
              </a:spcAft>
              <a:buClr>
                <a:schemeClr val="dk1"/>
              </a:buClr>
              <a:buSzPts val="1100"/>
              <a:buFont typeface="Arial"/>
              <a:buNone/>
            </a:pPr>
            <a:r>
              <a:rPr lang="en">
                <a:solidFill>
                  <a:schemeClr val="dk1"/>
                </a:solidFill>
                <a:latin typeface="Handlee"/>
                <a:ea typeface="Handlee"/>
                <a:cs typeface="Handlee"/>
                <a:sym typeface="Handlee"/>
              </a:rPr>
              <a:t>Communication- Waiting, less words</a:t>
            </a:r>
            <a:endParaRPr>
              <a:solidFill>
                <a:schemeClr val="dk1"/>
              </a:solidFill>
              <a:latin typeface="Handlee"/>
              <a:ea typeface="Handlee"/>
              <a:cs typeface="Handlee"/>
              <a:sym typeface="Handlee"/>
            </a:endParaRPr>
          </a:p>
          <a:p>
            <a:pPr indent="0" lvl="0" marL="0" rtl="0" algn="l">
              <a:spcBef>
                <a:spcPts val="0"/>
              </a:spcBef>
              <a:spcAft>
                <a:spcPts val="0"/>
              </a:spcAft>
              <a:buClr>
                <a:schemeClr val="dk1"/>
              </a:buClr>
              <a:buSzPts val="1100"/>
              <a:buFont typeface="Arial"/>
              <a:buNone/>
            </a:pPr>
            <a:r>
              <a:rPr lang="en">
                <a:solidFill>
                  <a:schemeClr val="dk1"/>
                </a:solidFill>
                <a:latin typeface="Handlee"/>
                <a:ea typeface="Handlee"/>
                <a:cs typeface="Handlee"/>
                <a:sym typeface="Handlee"/>
              </a:rPr>
              <a:t>Visuals- don’t have to work towards getting rid of visuals</a:t>
            </a:r>
            <a:endParaRPr>
              <a:solidFill>
                <a:schemeClr val="dk1"/>
              </a:solidFill>
              <a:latin typeface="Handlee"/>
              <a:ea typeface="Handlee"/>
              <a:cs typeface="Handlee"/>
              <a:sym typeface="Handlee"/>
            </a:endParaRPr>
          </a:p>
          <a:p>
            <a:pPr indent="0" lvl="0" marL="0" rtl="0" algn="l">
              <a:spcBef>
                <a:spcPts val="0"/>
              </a:spcBef>
              <a:spcAft>
                <a:spcPts val="0"/>
              </a:spcAft>
              <a:buClr>
                <a:schemeClr val="dk1"/>
              </a:buClr>
              <a:buSzPts val="1100"/>
              <a:buFont typeface="Arial"/>
              <a:buNone/>
            </a:pPr>
            <a:r>
              <a:rPr lang="en">
                <a:solidFill>
                  <a:schemeClr val="dk1"/>
                </a:solidFill>
                <a:latin typeface="Handlee"/>
                <a:ea typeface="Handlee"/>
                <a:cs typeface="Handlee"/>
                <a:sym typeface="Handlee"/>
              </a:rPr>
              <a:t>Strategies- do you know what the goals are for your student? Have some goals available, have them think about their goals</a:t>
            </a:r>
            <a:endParaRPr>
              <a:solidFill>
                <a:schemeClr val="dk1"/>
              </a:solidFill>
              <a:latin typeface="Handlee"/>
              <a:ea typeface="Handlee"/>
              <a:cs typeface="Handlee"/>
              <a:sym typeface="Handlee"/>
            </a:endParaRPr>
          </a:p>
          <a:p>
            <a:pPr indent="0" lvl="0" marL="0" rtl="0" algn="l">
              <a:spcBef>
                <a:spcPts val="0"/>
              </a:spcBef>
              <a:spcAft>
                <a:spcPts val="0"/>
              </a:spcAft>
              <a:buClr>
                <a:schemeClr val="dk1"/>
              </a:buClr>
              <a:buSzPts val="1100"/>
              <a:buFont typeface="Arial"/>
              <a:buNone/>
            </a:pPr>
            <a:r>
              <a:rPr lang="en">
                <a:solidFill>
                  <a:schemeClr val="dk1"/>
                </a:solidFill>
                <a:latin typeface="Handlee"/>
                <a:ea typeface="Handlee"/>
                <a:cs typeface="Handlee"/>
                <a:sym typeface="Handlee"/>
              </a:rPr>
              <a:t>Goals: When to know when they need to be updated, how to expand, what to do when students get bored, don’t want to participate, etc. </a:t>
            </a:r>
            <a:endParaRPr>
              <a:solidFill>
                <a:schemeClr val="dk1"/>
              </a:solidFill>
              <a:latin typeface="Handlee"/>
              <a:ea typeface="Handlee"/>
              <a:cs typeface="Handlee"/>
              <a:sym typeface="Handlee"/>
            </a:endParaRPr>
          </a:p>
          <a:p>
            <a:pPr indent="0" lvl="0" marL="0" rtl="0" algn="l">
              <a:spcBef>
                <a:spcPts val="0"/>
              </a:spcBef>
              <a:spcAft>
                <a:spcPts val="0"/>
              </a:spcAft>
              <a:buClr>
                <a:schemeClr val="dk1"/>
              </a:buClr>
              <a:buSzPts val="1100"/>
              <a:buFont typeface="Arial"/>
              <a:buNone/>
            </a:pPr>
            <a:r>
              <a:rPr lang="en">
                <a:solidFill>
                  <a:schemeClr val="dk1"/>
                </a:solidFill>
                <a:latin typeface="Handlee"/>
                <a:ea typeface="Handlee"/>
                <a:cs typeface="Handlee"/>
                <a:sym typeface="Handlee"/>
              </a:rPr>
              <a:t>Self-Care &amp; Celebrations: Reflections, Feedback </a:t>
            </a:r>
            <a:endParaRPr>
              <a:solidFill>
                <a:schemeClr val="dk1"/>
              </a:solidFill>
              <a:latin typeface="Handlee"/>
              <a:ea typeface="Handlee"/>
              <a:cs typeface="Handlee"/>
              <a:sym typeface="Handlee"/>
            </a:endParaRPr>
          </a:p>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g31fa7d6449a_1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8" name="Google Shape;358;g31fa7d6449a_1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
                <a:solidFill>
                  <a:schemeClr val="dk1"/>
                </a:solidFill>
              </a:rPr>
              <a:t>Jen </a:t>
            </a:r>
            <a:r>
              <a:rPr lang="en">
                <a:solidFill>
                  <a:schemeClr val="dk1"/>
                </a:solidFill>
              </a:rPr>
              <a:t>(2 min) </a:t>
            </a:r>
            <a:endParaRPr>
              <a:solidFill>
                <a:schemeClr val="dk1"/>
              </a:solidFill>
            </a:endParaRPr>
          </a:p>
          <a:p>
            <a:pPr indent="0" lvl="0" marL="0" rtl="0" algn="l">
              <a:spcBef>
                <a:spcPts val="0"/>
              </a:spcBef>
              <a:spcAft>
                <a:spcPts val="0"/>
              </a:spcAft>
              <a:buNone/>
            </a:pPr>
            <a:r>
              <a:t/>
            </a:r>
            <a:endParaRPr/>
          </a:p>
          <a:p>
            <a:pPr indent="0" lvl="0" marL="0" rtl="0" algn="l">
              <a:spcBef>
                <a:spcPts val="0"/>
              </a:spcBef>
              <a:spcAft>
                <a:spcPts val="0"/>
              </a:spcAft>
              <a:buNone/>
            </a:pPr>
            <a:r>
              <a:rPr lang="en" sz="1600">
                <a:latin typeface="Handlee"/>
                <a:ea typeface="Handlee"/>
                <a:cs typeface="Handlee"/>
                <a:sym typeface="Handlee"/>
              </a:rPr>
              <a:t>Sticky notes with an idea or two - this preps for the final reflection activity to end our day. </a:t>
            </a:r>
            <a:endParaRPr sz="1600">
              <a:latin typeface="Handlee"/>
              <a:ea typeface="Handlee"/>
              <a:cs typeface="Handlee"/>
              <a:sym typeface="Handlee"/>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g327ba584f4c_1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4" name="Google Shape;364;g327ba584f4c_1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
                <a:solidFill>
                  <a:schemeClr val="dk1"/>
                </a:solidFill>
              </a:rPr>
              <a:t>Tammy (12:45 to 1:00) </a:t>
            </a:r>
            <a:r>
              <a:rPr lang="en">
                <a:solidFill>
                  <a:schemeClr val="dk1"/>
                </a:solidFill>
              </a:rPr>
              <a:t> </a:t>
            </a:r>
            <a:r>
              <a:rPr lang="en">
                <a:solidFill>
                  <a:schemeClr val="dk1"/>
                </a:solidFill>
                <a:latin typeface="Handlee"/>
                <a:ea typeface="Handlee"/>
                <a:cs typeface="Handlee"/>
                <a:sym typeface="Handlee"/>
              </a:rPr>
              <a:t>(5 minutes)</a:t>
            </a:r>
            <a:endParaRPr>
              <a:solidFill>
                <a:schemeClr val="dk1"/>
              </a:solidFill>
              <a:latin typeface="Handlee"/>
              <a:ea typeface="Handlee"/>
              <a:cs typeface="Handlee"/>
              <a:sym typeface="Handlee"/>
            </a:endParaRPr>
          </a:p>
          <a:p>
            <a:pPr indent="0" lvl="0" marL="0" rtl="0" algn="l">
              <a:spcBef>
                <a:spcPts val="0"/>
              </a:spcBef>
              <a:spcAft>
                <a:spcPts val="0"/>
              </a:spcAft>
              <a:buNone/>
            </a:pPr>
            <a:r>
              <a:t/>
            </a:r>
            <a:endParaRPr/>
          </a:p>
          <a:p>
            <a:pPr indent="0" lvl="0" marL="0" rtl="0" algn="l">
              <a:spcBef>
                <a:spcPts val="0"/>
              </a:spcBef>
              <a:spcAft>
                <a:spcPts val="0"/>
              </a:spcAft>
              <a:buNone/>
            </a:pPr>
            <a:r>
              <a:rPr lang="en" sz="1600">
                <a:latin typeface="Handlee"/>
                <a:ea typeface="Handlee"/>
                <a:cs typeface="Handlee"/>
                <a:sym typeface="Handlee"/>
              </a:rPr>
              <a:t>Talk at your table for a few moments about your student, what are their interests?  What are they good at?  How can you incorporate that into their day???</a:t>
            </a:r>
            <a:endParaRPr sz="1600">
              <a:latin typeface="Handlee"/>
              <a:ea typeface="Handlee"/>
              <a:cs typeface="Handlee"/>
              <a:sym typeface="Handlee"/>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g31fa7d6449a_1_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1" name="Google Shape;371;g31fa7d6449a_1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1600">
                <a:latin typeface="Handlee"/>
                <a:ea typeface="Handlee"/>
                <a:cs typeface="Handlee"/>
                <a:sym typeface="Handlee"/>
              </a:rPr>
              <a:t>Tammy </a:t>
            </a:r>
            <a:r>
              <a:rPr lang="en" sz="1600">
                <a:latin typeface="Handlee"/>
                <a:ea typeface="Handlee"/>
                <a:cs typeface="Handlee"/>
                <a:sym typeface="Handlee"/>
              </a:rPr>
              <a:t>(5 minutes)</a:t>
            </a:r>
            <a:endParaRPr sz="1600">
              <a:latin typeface="Handlee"/>
              <a:ea typeface="Handlee"/>
              <a:cs typeface="Handlee"/>
              <a:sym typeface="Handlee"/>
            </a:endParaRPr>
          </a:p>
          <a:p>
            <a:pPr indent="0" lvl="0" marL="0" rtl="0" algn="l">
              <a:spcBef>
                <a:spcPts val="0"/>
              </a:spcBef>
              <a:spcAft>
                <a:spcPts val="0"/>
              </a:spcAft>
              <a:buNone/>
            </a:pPr>
            <a:r>
              <a:rPr lang="en" sz="1600">
                <a:latin typeface="Handlee"/>
                <a:ea typeface="Handlee"/>
                <a:cs typeface="Handlee"/>
                <a:sym typeface="Handlee"/>
              </a:rPr>
              <a:t>Share as a group and include their ideas on the slide.  Like to experiment, how things work. </a:t>
            </a:r>
            <a:r>
              <a:rPr lang="en" sz="1600">
                <a:latin typeface="Handlee"/>
                <a:ea typeface="Handlee"/>
                <a:cs typeface="Handlee"/>
                <a:sym typeface="Handlee"/>
              </a:rPr>
              <a:t>Task bags, social stories, (bring some </a:t>
            </a:r>
            <a:r>
              <a:rPr lang="en" sz="1600">
                <a:latin typeface="Handlee"/>
                <a:ea typeface="Handlee"/>
                <a:cs typeface="Handlee"/>
                <a:sym typeface="Handlee"/>
              </a:rPr>
              <a:t>examples</a:t>
            </a:r>
            <a:r>
              <a:rPr lang="en" sz="1600">
                <a:latin typeface="Handlee"/>
                <a:ea typeface="Handlee"/>
                <a:cs typeface="Handlee"/>
                <a:sym typeface="Handlee"/>
              </a:rPr>
              <a:t>)  Psalms, book, darius book, task bag ideas the cup fine motor one….first then cards, follow </a:t>
            </a:r>
            <a:r>
              <a:rPr lang="en" sz="1600">
                <a:latin typeface="Handlee"/>
                <a:ea typeface="Handlee"/>
                <a:cs typeface="Handlee"/>
                <a:sym typeface="Handlee"/>
              </a:rPr>
              <a:t>their</a:t>
            </a:r>
            <a:r>
              <a:rPr lang="en" sz="1600">
                <a:latin typeface="Handlee"/>
                <a:ea typeface="Handlee"/>
                <a:cs typeface="Handlee"/>
                <a:sym typeface="Handlee"/>
              </a:rPr>
              <a:t> lead, let go of your own agenda, teach them how to play a game, take a turn, play with a toy…breaking down tasks…sharing (from Star autism supports)</a:t>
            </a:r>
            <a:endParaRPr sz="1600">
              <a:latin typeface="Handlee"/>
              <a:ea typeface="Handlee"/>
              <a:cs typeface="Handlee"/>
              <a:sym typeface="Handlee"/>
            </a:endParaRPr>
          </a:p>
          <a:p>
            <a:pPr indent="0" lvl="0" marL="0" rtl="0" algn="l">
              <a:spcBef>
                <a:spcPts val="0"/>
              </a:spcBef>
              <a:spcAft>
                <a:spcPts val="0"/>
              </a:spcAft>
              <a:buNone/>
            </a:pPr>
            <a:r>
              <a:t/>
            </a:r>
            <a:endParaRPr sz="1600">
              <a:latin typeface="Handlee"/>
              <a:ea typeface="Handlee"/>
              <a:cs typeface="Handlee"/>
              <a:sym typeface="Handlee"/>
            </a:endParaRPr>
          </a:p>
          <a:p>
            <a:pPr indent="0" lvl="0" marL="0" rtl="0" algn="l">
              <a:spcBef>
                <a:spcPts val="0"/>
              </a:spcBef>
              <a:spcAft>
                <a:spcPts val="0"/>
              </a:spcAft>
              <a:buNone/>
            </a:pPr>
            <a:r>
              <a:rPr lang="en" sz="1600">
                <a:latin typeface="Handlee"/>
                <a:ea typeface="Handlee"/>
                <a:cs typeface="Handlee"/>
                <a:sym typeface="Handlee"/>
              </a:rPr>
              <a:t>Sometimes the access point is a topic of interests… mine craft, Dora, Sponge Bob, </a:t>
            </a:r>
            <a:r>
              <a:rPr lang="en" sz="1600">
                <a:latin typeface="Handlee"/>
                <a:ea typeface="Handlee"/>
                <a:cs typeface="Handlee"/>
                <a:sym typeface="Handlee"/>
              </a:rPr>
              <a:t>interested</a:t>
            </a:r>
            <a:r>
              <a:rPr lang="en" sz="1600">
                <a:latin typeface="Handlee"/>
                <a:ea typeface="Handlee"/>
                <a:cs typeface="Handlee"/>
                <a:sym typeface="Handlee"/>
              </a:rPr>
              <a:t> will change!  Examples: Eli loved ceiling fans and now he loves firetrucks and smoke alarms.  Have to be flexible.</a:t>
            </a:r>
            <a:endParaRPr sz="1600">
              <a:latin typeface="Handlee"/>
              <a:ea typeface="Handlee"/>
              <a:cs typeface="Handlee"/>
              <a:sym typeface="Handlee"/>
            </a:endParaRPr>
          </a:p>
          <a:p>
            <a:pPr indent="0" lvl="0" marL="0" rtl="0" algn="l">
              <a:spcBef>
                <a:spcPts val="0"/>
              </a:spcBef>
              <a:spcAft>
                <a:spcPts val="0"/>
              </a:spcAft>
              <a:buNone/>
            </a:pPr>
            <a:r>
              <a:rPr lang="en" sz="1600">
                <a:latin typeface="Handlee"/>
                <a:ea typeface="Handlee"/>
                <a:cs typeface="Handlee"/>
                <a:sym typeface="Handlee"/>
              </a:rPr>
              <a:t>You can be playful and have fun…  How can they build </a:t>
            </a:r>
            <a:r>
              <a:rPr lang="en" sz="1600">
                <a:latin typeface="Handlee"/>
                <a:ea typeface="Handlee"/>
                <a:cs typeface="Handlee"/>
                <a:sym typeface="Handlee"/>
              </a:rPr>
              <a:t>interests</a:t>
            </a:r>
            <a:r>
              <a:rPr lang="en" sz="1600">
                <a:latin typeface="Handlee"/>
                <a:ea typeface="Handlee"/>
                <a:cs typeface="Handlee"/>
                <a:sym typeface="Handlee"/>
              </a:rPr>
              <a:t> with peers.  Can you help them connect with </a:t>
            </a:r>
            <a:r>
              <a:rPr lang="en" sz="1600">
                <a:latin typeface="Handlee"/>
                <a:ea typeface="Handlee"/>
                <a:cs typeface="Handlee"/>
                <a:sym typeface="Handlee"/>
              </a:rPr>
              <a:t>their</a:t>
            </a:r>
            <a:r>
              <a:rPr lang="en" sz="1600">
                <a:latin typeface="Handlee"/>
                <a:ea typeface="Handlee"/>
                <a:cs typeface="Handlee"/>
                <a:sym typeface="Handlee"/>
              </a:rPr>
              <a:t> peers through their </a:t>
            </a:r>
            <a:r>
              <a:rPr lang="en" sz="1600">
                <a:latin typeface="Handlee"/>
                <a:ea typeface="Handlee"/>
                <a:cs typeface="Handlee"/>
                <a:sym typeface="Handlee"/>
              </a:rPr>
              <a:t>interests. </a:t>
            </a:r>
            <a:endParaRPr sz="1600">
              <a:latin typeface="Handlee"/>
              <a:ea typeface="Handlee"/>
              <a:cs typeface="Handlee"/>
              <a:sym typeface="Handlee"/>
            </a:endParaRPr>
          </a:p>
          <a:p>
            <a:pPr indent="0" lvl="0" marL="0" rtl="0" algn="l">
              <a:spcBef>
                <a:spcPts val="0"/>
              </a:spcBef>
              <a:spcAft>
                <a:spcPts val="0"/>
              </a:spcAft>
              <a:buNone/>
            </a:pPr>
            <a:r>
              <a:t/>
            </a:r>
            <a:endParaRPr sz="1600">
              <a:latin typeface="Handlee"/>
              <a:ea typeface="Handlee"/>
              <a:cs typeface="Handlee"/>
              <a:sym typeface="Handlee"/>
            </a:endParaRPr>
          </a:p>
          <a:p>
            <a:pPr indent="0" lvl="0" marL="0" rtl="0" algn="l">
              <a:spcBef>
                <a:spcPts val="0"/>
              </a:spcBef>
              <a:spcAft>
                <a:spcPts val="0"/>
              </a:spcAft>
              <a:buNone/>
            </a:pPr>
            <a:r>
              <a:rPr lang="en" sz="1600">
                <a:latin typeface="Handlee"/>
                <a:ea typeface="Handlee"/>
                <a:cs typeface="Handlee"/>
                <a:sym typeface="Handlee"/>
              </a:rPr>
              <a:t> </a:t>
            </a:r>
            <a:endParaRPr sz="1600">
              <a:latin typeface="Handlee"/>
              <a:ea typeface="Handlee"/>
              <a:cs typeface="Handlee"/>
              <a:sym typeface="Handlee"/>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g31fa7d6449a_1_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1" name="Google Shape;381;g31fa7d6449a_1_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1500">
                <a:solidFill>
                  <a:schemeClr val="dk1"/>
                </a:solidFill>
                <a:latin typeface="Handlee"/>
                <a:ea typeface="Handlee"/>
                <a:cs typeface="Handlee"/>
                <a:sym typeface="Handlee"/>
              </a:rPr>
              <a:t>Tammy </a:t>
            </a:r>
            <a:r>
              <a:rPr lang="en" sz="1500">
                <a:solidFill>
                  <a:schemeClr val="dk1"/>
                </a:solidFill>
                <a:latin typeface="Handlee"/>
                <a:ea typeface="Handlee"/>
                <a:cs typeface="Handlee"/>
                <a:sym typeface="Handlee"/>
              </a:rPr>
              <a:t>(5 minutes)</a:t>
            </a:r>
            <a:endParaRPr sz="1500">
              <a:solidFill>
                <a:schemeClr val="dk1"/>
              </a:solidFill>
              <a:latin typeface="Handlee"/>
              <a:ea typeface="Handlee"/>
              <a:cs typeface="Handlee"/>
              <a:sym typeface="Handlee"/>
            </a:endParaRPr>
          </a:p>
          <a:p>
            <a:pPr indent="0" lvl="0" marL="0" rtl="0" algn="l">
              <a:spcBef>
                <a:spcPts val="0"/>
              </a:spcBef>
              <a:spcAft>
                <a:spcPts val="0"/>
              </a:spcAft>
              <a:buNone/>
            </a:pPr>
            <a:r>
              <a:rPr lang="en" sz="1500">
                <a:solidFill>
                  <a:schemeClr val="dk1"/>
                </a:solidFill>
                <a:latin typeface="Handlee"/>
                <a:ea typeface="Handlee"/>
                <a:cs typeface="Handlee"/>
                <a:sym typeface="Handlee"/>
              </a:rPr>
              <a:t>Chat at your table about how you can build on and expand on their interests. </a:t>
            </a:r>
            <a:r>
              <a:rPr lang="en" sz="1500">
                <a:solidFill>
                  <a:schemeClr val="dk1"/>
                </a:solidFill>
                <a:latin typeface="Handlee"/>
                <a:ea typeface="Handlee"/>
                <a:cs typeface="Handlee"/>
                <a:sym typeface="Handlee"/>
              </a:rPr>
              <a:t>Look for glimmers, keep trying and introducing new things…  For example… we wanted my nephew to try new foods, he liked french fries and then we introduced something new and we said it is just like your fries and he tried them!!  Now he will try new foods if his friend at school says she likes something.  </a:t>
            </a:r>
            <a:endParaRPr sz="1500">
              <a:solidFill>
                <a:schemeClr val="dk1"/>
              </a:solidFill>
              <a:latin typeface="Handlee"/>
              <a:ea typeface="Handlee"/>
              <a:cs typeface="Handlee"/>
              <a:sym typeface="Handlee"/>
            </a:endParaRPr>
          </a:p>
          <a:p>
            <a:pPr indent="0" lvl="0" marL="0" rtl="0" algn="l">
              <a:spcBef>
                <a:spcPts val="0"/>
              </a:spcBef>
              <a:spcAft>
                <a:spcPts val="0"/>
              </a:spcAft>
              <a:buNone/>
            </a:pPr>
            <a:r>
              <a:rPr lang="en" sz="1500">
                <a:solidFill>
                  <a:schemeClr val="dk1"/>
                </a:solidFill>
                <a:latin typeface="Handlee"/>
                <a:ea typeface="Handlee"/>
                <a:cs typeface="Handlee"/>
                <a:sym typeface="Handlee"/>
              </a:rPr>
              <a:t>Depends on the day.. Need the relationship first.  He will do things for me that he won’t do for his mom!  When I come to a classroom a student might do something new for me because I am a new person.  </a:t>
            </a:r>
            <a:endParaRPr sz="1500">
              <a:solidFill>
                <a:schemeClr val="dk1"/>
              </a:solidFill>
              <a:latin typeface="Handlee"/>
              <a:ea typeface="Handlee"/>
              <a:cs typeface="Handlee"/>
              <a:sym typeface="Handlee"/>
            </a:endParaRPr>
          </a:p>
          <a:p>
            <a:pPr indent="0" lvl="0" marL="0" rtl="0" algn="l">
              <a:spcBef>
                <a:spcPts val="0"/>
              </a:spcBef>
              <a:spcAft>
                <a:spcPts val="0"/>
              </a:spcAft>
              <a:buNone/>
            </a:pPr>
            <a:r>
              <a:t/>
            </a:r>
            <a:endParaRPr sz="1500">
              <a:solidFill>
                <a:schemeClr val="dk1"/>
              </a:solidFill>
              <a:latin typeface="Handlee"/>
              <a:ea typeface="Handlee"/>
              <a:cs typeface="Handlee"/>
              <a:sym typeface="Handlee"/>
            </a:endParaRPr>
          </a:p>
          <a:p>
            <a:pPr indent="0" lvl="0" marL="0" rtl="0" algn="l">
              <a:spcBef>
                <a:spcPts val="0"/>
              </a:spcBef>
              <a:spcAft>
                <a:spcPts val="0"/>
              </a:spcAft>
              <a:buClr>
                <a:schemeClr val="dk1"/>
              </a:buClr>
              <a:buSzPts val="1100"/>
              <a:buFont typeface="Arial"/>
              <a:buNone/>
            </a:pPr>
            <a:r>
              <a:rPr lang="en" sz="1500">
                <a:solidFill>
                  <a:schemeClr val="dk1"/>
                </a:solidFill>
                <a:latin typeface="Handlee"/>
                <a:ea typeface="Handlee"/>
                <a:cs typeface="Handlee"/>
                <a:sym typeface="Handlee"/>
              </a:rPr>
              <a:t>Introduce new things even if you are not sure they will like them…  look for glimmers of interest…bring something similar….keep trying….be flexible…do not force them…  keep trying it.  </a:t>
            </a:r>
            <a:endParaRPr sz="1500">
              <a:solidFill>
                <a:schemeClr val="dk1"/>
              </a:solidFill>
              <a:latin typeface="Handlee"/>
              <a:ea typeface="Handlee"/>
              <a:cs typeface="Handlee"/>
              <a:sym typeface="Handlee"/>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g31fa7d6449a_1_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7" name="Google Shape;387;g31fa7d6449a_1_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b="1" lang="en" sz="1900">
                <a:solidFill>
                  <a:schemeClr val="dk1"/>
                </a:solidFill>
                <a:latin typeface="Handlee"/>
                <a:ea typeface="Handlee"/>
                <a:cs typeface="Handlee"/>
                <a:sym typeface="Handlee"/>
              </a:rPr>
              <a:t>Tammy </a:t>
            </a:r>
            <a:r>
              <a:rPr lang="en" sz="1900">
                <a:solidFill>
                  <a:schemeClr val="dk1"/>
                </a:solidFill>
                <a:latin typeface="Handlee"/>
                <a:ea typeface="Handlee"/>
                <a:cs typeface="Handlee"/>
                <a:sym typeface="Handlee"/>
              </a:rPr>
              <a:t>(3 minutes)</a:t>
            </a:r>
            <a:endParaRPr sz="1900">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sz="1900">
                <a:solidFill>
                  <a:schemeClr val="dk1"/>
                </a:solidFill>
                <a:latin typeface="Handlee"/>
                <a:ea typeface="Handlee"/>
                <a:cs typeface="Handlee"/>
                <a:sym typeface="Handlee"/>
              </a:rPr>
              <a:t>Giving your interactions some careful thinking is important because research shows that who you are, and how and what you say and do as you engage with children makes a difference in what they learn about themselves, others and the world. </a:t>
            </a:r>
            <a:endParaRPr sz="1900">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sz="1900">
                <a:solidFill>
                  <a:schemeClr val="dk1"/>
                </a:solidFill>
                <a:latin typeface="Handlee"/>
                <a:ea typeface="Handlee"/>
                <a:cs typeface="Handlee"/>
                <a:sym typeface="Handlee"/>
              </a:rPr>
              <a:t>The importance of Relationships (this is the first step)- observe the kids, follow their lead and most importantly, BE PRESENT. </a:t>
            </a:r>
            <a:endParaRPr sz="1900">
              <a:solidFill>
                <a:schemeClr val="dk1"/>
              </a:solidFill>
              <a:latin typeface="Handlee"/>
              <a:ea typeface="Handlee"/>
              <a:cs typeface="Handlee"/>
              <a:sym typeface="Handlee"/>
            </a:endParaRPr>
          </a:p>
          <a:p>
            <a:pPr indent="-349250" lvl="0" marL="457200" rtl="0" algn="l">
              <a:lnSpc>
                <a:spcPct val="115000"/>
              </a:lnSpc>
              <a:spcBef>
                <a:spcPts val="0"/>
              </a:spcBef>
              <a:spcAft>
                <a:spcPts val="0"/>
              </a:spcAft>
              <a:buClr>
                <a:schemeClr val="dk1"/>
              </a:buClr>
              <a:buSzPts val="1900"/>
              <a:buFont typeface="Handlee"/>
              <a:buChar char="●"/>
            </a:pPr>
            <a:r>
              <a:rPr lang="en" sz="1900">
                <a:solidFill>
                  <a:schemeClr val="dk1"/>
                </a:solidFill>
                <a:latin typeface="Handlee"/>
                <a:ea typeface="Handlee"/>
                <a:cs typeface="Handlee"/>
                <a:sym typeface="Handlee"/>
              </a:rPr>
              <a:t>Building a relationship is foundational- so please recognize it as “doing your job” - there is no pressure for the child to be any certain kind of way…. Form an authentic relationship</a:t>
            </a:r>
            <a:endParaRPr sz="1900">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sz="1900">
                <a:solidFill>
                  <a:schemeClr val="dk1"/>
                </a:solidFill>
                <a:latin typeface="Handlee"/>
                <a:ea typeface="Handlee"/>
                <a:cs typeface="Handlee"/>
                <a:sym typeface="Handlee"/>
              </a:rPr>
              <a:t>Step 2- CONNECT- let the child know you see them- builds trust and a positive relationship</a:t>
            </a:r>
            <a:endParaRPr sz="1900">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sz="1900">
                <a:solidFill>
                  <a:schemeClr val="dk1"/>
                </a:solidFill>
                <a:latin typeface="Handlee"/>
                <a:ea typeface="Handlee"/>
                <a:cs typeface="Handlee"/>
                <a:sym typeface="Handlee"/>
              </a:rPr>
              <a:t>Step 3- Extend Learning- once the positive relationship is established you have the optimal condition needed for you to “teach” and the child to learn  </a:t>
            </a:r>
            <a:endParaRPr sz="1900">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t/>
            </a:r>
            <a:endParaRPr sz="1900">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t/>
            </a:r>
            <a:endParaRPr sz="1900">
              <a:solidFill>
                <a:schemeClr val="dk1"/>
              </a:solidFill>
              <a:latin typeface="Handlee"/>
              <a:ea typeface="Handlee"/>
              <a:cs typeface="Handlee"/>
              <a:sym typeface="Handlee"/>
            </a:endParaRPr>
          </a:p>
          <a:p>
            <a:pPr indent="0" lvl="0" marL="0" rtl="0" algn="l">
              <a:spcBef>
                <a:spcPts val="0"/>
              </a:spcBef>
              <a:spcAft>
                <a:spcPts val="0"/>
              </a:spcAft>
              <a:buNone/>
            </a:pPr>
            <a:r>
              <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g31fa7d6449a_1_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4" name="Google Shape;394;g31fa7d6449a_1_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1700">
                <a:latin typeface="Handlee"/>
                <a:ea typeface="Handlee"/>
                <a:cs typeface="Handlee"/>
                <a:sym typeface="Handlee"/>
              </a:rPr>
              <a:t>Tammy</a:t>
            </a:r>
            <a:endParaRPr b="1" sz="1700">
              <a:latin typeface="Handlee"/>
              <a:ea typeface="Handlee"/>
              <a:cs typeface="Handlee"/>
              <a:sym typeface="Handlee"/>
            </a:endParaRPr>
          </a:p>
          <a:p>
            <a:pPr indent="0" lvl="0" marL="0" rtl="0" algn="l">
              <a:spcBef>
                <a:spcPts val="0"/>
              </a:spcBef>
              <a:spcAft>
                <a:spcPts val="0"/>
              </a:spcAft>
              <a:buNone/>
            </a:pPr>
            <a:r>
              <a:rPr lang="en" sz="1700">
                <a:latin typeface="Handlee"/>
                <a:ea typeface="Handlee"/>
                <a:cs typeface="Handlee"/>
                <a:sym typeface="Handlee"/>
              </a:rPr>
              <a:t>We talk alot about relationships because they are so important.  You never know when you are making a memory.  It is important for families to know that </a:t>
            </a:r>
            <a:r>
              <a:rPr lang="en" sz="1700">
                <a:latin typeface="Handlee"/>
                <a:ea typeface="Handlee"/>
                <a:cs typeface="Handlee"/>
                <a:sym typeface="Handlee"/>
              </a:rPr>
              <a:t>their child is loved and cared for.  </a:t>
            </a:r>
            <a:endParaRPr sz="1700">
              <a:latin typeface="Handlee"/>
              <a:ea typeface="Handlee"/>
              <a:cs typeface="Handlee"/>
              <a:sym typeface="Handlee"/>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g328b40689c2_2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9" name="Google Shape;399;g328b40689c2_2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latin typeface="Handlee"/>
                <a:ea typeface="Handlee"/>
                <a:cs typeface="Handlee"/>
                <a:sym typeface="Handlee"/>
              </a:rPr>
              <a:t>Amanda (1:00 to 1:45)</a:t>
            </a:r>
            <a:endParaRPr b="1">
              <a:latin typeface="Handlee"/>
              <a:ea typeface="Handlee"/>
              <a:cs typeface="Handlee"/>
              <a:sym typeface="Handlee"/>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2" name="Shape 402"/>
        <p:cNvGrpSpPr/>
        <p:nvPr/>
      </p:nvGrpSpPr>
      <p:grpSpPr>
        <a:xfrm>
          <a:off x="0" y="0"/>
          <a:ext cx="0" cy="0"/>
          <a:chOff x="0" y="0"/>
          <a:chExt cx="0" cy="0"/>
        </a:xfrm>
      </p:grpSpPr>
      <p:sp>
        <p:nvSpPr>
          <p:cNvPr id="403" name="Google Shape;403;g3168a74ba77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4" name="Google Shape;404;g3168a74ba77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latin typeface="Handlee"/>
                <a:ea typeface="Handlee"/>
                <a:cs typeface="Handlee"/>
                <a:sym typeface="Handlee"/>
              </a:rPr>
              <a:t>Amanda </a:t>
            </a:r>
            <a:r>
              <a:rPr lang="en">
                <a:latin typeface="Handlee"/>
                <a:ea typeface="Handlee"/>
                <a:cs typeface="Handlee"/>
                <a:sym typeface="Handlee"/>
              </a:rPr>
              <a:t>- </a:t>
            </a:r>
            <a:r>
              <a:rPr lang="en">
                <a:latin typeface="Handlee"/>
                <a:ea typeface="Handlee"/>
                <a:cs typeface="Handlee"/>
                <a:sym typeface="Handlee"/>
              </a:rPr>
              <a:t> Change, including transitions between activities and environments, is often difficult for students with ASD and can lead to increased anxiety and unusual or inappropriate behaviours.  </a:t>
            </a:r>
            <a:endParaRPr>
              <a:latin typeface="Handlee"/>
              <a:ea typeface="Handlee"/>
              <a:cs typeface="Handlee"/>
              <a:sym typeface="Handlee"/>
            </a:endParaRPr>
          </a:p>
          <a:p>
            <a:pPr indent="0" lvl="0" marL="0" rtl="0" algn="l">
              <a:spcBef>
                <a:spcPts val="0"/>
              </a:spcBef>
              <a:spcAft>
                <a:spcPts val="0"/>
              </a:spcAft>
              <a:buNone/>
            </a:pPr>
            <a:r>
              <a:t/>
            </a:r>
            <a:endParaRPr>
              <a:latin typeface="Handlee"/>
              <a:ea typeface="Handlee"/>
              <a:cs typeface="Handlee"/>
              <a:sym typeface="Handlee"/>
            </a:endParaRPr>
          </a:p>
          <a:p>
            <a:pPr indent="0" lvl="0" marL="0" rtl="0" algn="l">
              <a:spcBef>
                <a:spcPts val="0"/>
              </a:spcBef>
              <a:spcAft>
                <a:spcPts val="0"/>
              </a:spcAft>
              <a:buNone/>
            </a:pPr>
            <a:r>
              <a:rPr lang="en">
                <a:latin typeface="Handlee"/>
                <a:ea typeface="Handlee"/>
                <a:cs typeface="Handlee"/>
                <a:sym typeface="Handlee"/>
              </a:rPr>
              <a:t>Activity - think of the many transitions you support students with throughout their day - some are small like transitioning from one page in a book to a different page, some are larger like transitioning from a preferred room or activity to a new room and/or a new activity. Think of all the tools and strategies that you use to help your students - which are your favourites and most successful.  Everyone write down their lists, share with your table group, then select 2-3 of your favourite </a:t>
            </a:r>
            <a:r>
              <a:rPr lang="en">
                <a:latin typeface="Handlee"/>
                <a:ea typeface="Handlee"/>
                <a:cs typeface="Handlee"/>
                <a:sym typeface="Handlee"/>
              </a:rPr>
              <a:t>strategies</a:t>
            </a:r>
            <a:r>
              <a:rPr lang="en">
                <a:latin typeface="Handlee"/>
                <a:ea typeface="Handlee"/>
                <a:cs typeface="Handlee"/>
                <a:sym typeface="Handlee"/>
              </a:rPr>
              <a:t> to share with the large group. </a:t>
            </a:r>
            <a:endParaRPr>
              <a:latin typeface="Handlee"/>
              <a:ea typeface="Handlee"/>
              <a:cs typeface="Handlee"/>
              <a:sym typeface="Handlee"/>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g3163e39e2a4_0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4" name="Google Shape;414;g3163e39e2a4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latin typeface="Handlee"/>
                <a:ea typeface="Handlee"/>
                <a:cs typeface="Handlee"/>
                <a:sym typeface="Handlee"/>
              </a:rPr>
              <a:t>Amanda</a:t>
            </a:r>
            <a:endParaRPr b="1">
              <a:latin typeface="Handlee"/>
              <a:ea typeface="Handlee"/>
              <a:cs typeface="Handlee"/>
              <a:sym typeface="Handlee"/>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 name="Shape 418"/>
        <p:cNvGrpSpPr/>
        <p:nvPr/>
      </p:nvGrpSpPr>
      <p:grpSpPr>
        <a:xfrm>
          <a:off x="0" y="0"/>
          <a:ext cx="0" cy="0"/>
          <a:chOff x="0" y="0"/>
          <a:chExt cx="0" cy="0"/>
        </a:xfrm>
      </p:grpSpPr>
      <p:sp>
        <p:nvSpPr>
          <p:cNvPr id="419" name="Google Shape;419;g3163e39e2a4_0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0" name="Google Shape;420;g3163e39e2a4_0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latin typeface="Handlee"/>
                <a:ea typeface="Handlee"/>
                <a:cs typeface="Handlee"/>
                <a:sym typeface="Handlee"/>
              </a:rPr>
              <a:t>Amanda</a:t>
            </a:r>
            <a:endParaRPr b="1">
              <a:latin typeface="Handlee"/>
              <a:ea typeface="Handlee"/>
              <a:cs typeface="Handlee"/>
              <a:sym typeface="Handlee"/>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g31fa7d6449a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7" name="Google Shape;427;g31fa7d6449a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latin typeface="Handlee"/>
                <a:ea typeface="Handlee"/>
                <a:cs typeface="Handlee"/>
                <a:sym typeface="Handlee"/>
              </a:rPr>
              <a:t>Amanda</a:t>
            </a:r>
            <a:endParaRPr b="1">
              <a:latin typeface="Handlee"/>
              <a:ea typeface="Handlee"/>
              <a:cs typeface="Handlee"/>
              <a:sym typeface="Handlee"/>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0" name="Shape 430"/>
        <p:cNvGrpSpPr/>
        <p:nvPr/>
      </p:nvGrpSpPr>
      <p:grpSpPr>
        <a:xfrm>
          <a:off x="0" y="0"/>
          <a:ext cx="0" cy="0"/>
          <a:chOff x="0" y="0"/>
          <a:chExt cx="0" cy="0"/>
        </a:xfrm>
      </p:grpSpPr>
      <p:sp>
        <p:nvSpPr>
          <p:cNvPr id="431" name="Google Shape;431;g31fa7d6449a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2" name="Google Shape;432;g31fa7d6449a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latin typeface="Handlee"/>
                <a:ea typeface="Handlee"/>
                <a:cs typeface="Handlee"/>
                <a:sym typeface="Handlee"/>
              </a:rPr>
              <a:t>Amanda</a:t>
            </a:r>
            <a:endParaRPr b="1">
              <a:latin typeface="Handlee"/>
              <a:ea typeface="Handlee"/>
              <a:cs typeface="Handlee"/>
              <a:sym typeface="Handlee"/>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8" name="Shape 438"/>
        <p:cNvGrpSpPr/>
        <p:nvPr/>
      </p:nvGrpSpPr>
      <p:grpSpPr>
        <a:xfrm>
          <a:off x="0" y="0"/>
          <a:ext cx="0" cy="0"/>
          <a:chOff x="0" y="0"/>
          <a:chExt cx="0" cy="0"/>
        </a:xfrm>
      </p:grpSpPr>
      <p:sp>
        <p:nvSpPr>
          <p:cNvPr id="439" name="Google Shape;439;g31fa7d6449a_0_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40" name="Google Shape;440;g31fa7d6449a_0_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139700" marR="368300" rtl="0" algn="l">
              <a:lnSpc>
                <a:spcPct val="124000"/>
              </a:lnSpc>
              <a:spcBef>
                <a:spcPts val="100"/>
              </a:spcBef>
              <a:spcAft>
                <a:spcPts val="0"/>
              </a:spcAft>
              <a:buClr>
                <a:schemeClr val="dk1"/>
              </a:buClr>
              <a:buSzPts val="1100"/>
              <a:buFont typeface="Arial"/>
              <a:buNone/>
            </a:pPr>
            <a:r>
              <a:rPr b="1" lang="en" sz="1200">
                <a:solidFill>
                  <a:schemeClr val="dk1"/>
                </a:solidFill>
                <a:latin typeface="Handlee"/>
                <a:ea typeface="Handlee"/>
                <a:cs typeface="Handlee"/>
                <a:sym typeface="Handlee"/>
              </a:rPr>
              <a:t>Amanda</a:t>
            </a:r>
            <a:endParaRPr b="1" sz="1200">
              <a:solidFill>
                <a:schemeClr val="dk1"/>
              </a:solidFill>
              <a:latin typeface="Handlee"/>
              <a:ea typeface="Handlee"/>
              <a:cs typeface="Handlee"/>
              <a:sym typeface="Handlee"/>
            </a:endParaRPr>
          </a:p>
          <a:p>
            <a:pPr indent="0" lvl="0" marL="139700" marR="368300" rtl="0" algn="l">
              <a:lnSpc>
                <a:spcPct val="124000"/>
              </a:lnSpc>
              <a:spcBef>
                <a:spcPts val="100"/>
              </a:spcBef>
              <a:spcAft>
                <a:spcPts val="0"/>
              </a:spcAft>
              <a:buClr>
                <a:schemeClr val="dk1"/>
              </a:buClr>
              <a:buSzPts val="1100"/>
              <a:buFont typeface="Arial"/>
              <a:buNone/>
            </a:pPr>
            <a:r>
              <a:t/>
            </a:r>
            <a:endParaRPr b="1" sz="1200">
              <a:solidFill>
                <a:schemeClr val="dk1"/>
              </a:solidFill>
              <a:latin typeface="Handlee"/>
              <a:ea typeface="Handlee"/>
              <a:cs typeface="Handlee"/>
              <a:sym typeface="Handlee"/>
            </a:endParaRPr>
          </a:p>
          <a:p>
            <a:pPr indent="0" lvl="0" marL="139700" marR="368300" rtl="0" algn="l">
              <a:lnSpc>
                <a:spcPct val="124000"/>
              </a:lnSpc>
              <a:spcBef>
                <a:spcPts val="100"/>
              </a:spcBef>
              <a:spcAft>
                <a:spcPts val="0"/>
              </a:spcAft>
              <a:buClr>
                <a:schemeClr val="dk1"/>
              </a:buClr>
              <a:buSzPts val="1100"/>
              <a:buFont typeface="Arial"/>
              <a:buNone/>
            </a:pPr>
            <a:r>
              <a:rPr lang="en" sz="1200">
                <a:solidFill>
                  <a:schemeClr val="dk1"/>
                </a:solidFill>
                <a:latin typeface="Handlee"/>
                <a:ea typeface="Handlee"/>
                <a:cs typeface="Handlee"/>
                <a:sym typeface="Handlee"/>
              </a:rPr>
              <a:t>Adapted by Jennifer Montague and Amanda Papilion, based on information from: Supporting Inclusive Schools: A Handbook for Developing and Implementing Programming for Students with Autism Spectrum Disorder</a:t>
            </a:r>
            <a:r>
              <a:rPr lang="en" sz="1200" u="sng">
                <a:solidFill>
                  <a:schemeClr val="dk1"/>
                </a:solidFill>
                <a:latin typeface="Handlee"/>
                <a:ea typeface="Handlee"/>
                <a:cs typeface="Handlee"/>
                <a:sym typeface="Handlee"/>
                <a:hlinkClick r:id="rId2">
                  <a:extLst>
                    <a:ext uri="{A12FA001-AC4F-418D-AE19-62706E023703}">
                      <ahyp:hlinkClr val="tx"/>
                    </a:ext>
                  </a:extLst>
                </a:hlinkClick>
              </a:rPr>
              <a:t> </a:t>
            </a:r>
            <a:r>
              <a:rPr lang="en" sz="1200" u="sng">
                <a:solidFill>
                  <a:schemeClr val="hlink"/>
                </a:solidFill>
                <a:latin typeface="Handlee"/>
                <a:ea typeface="Handlee"/>
                <a:cs typeface="Handlee"/>
                <a:sym typeface="Handlee"/>
                <a:hlinkClick r:id="rId3"/>
              </a:rPr>
              <a:t>http://www.edu.gov.mb.ca/k12/specedu/aut/</a:t>
            </a:r>
            <a:endParaRPr sz="1200" u="sng">
              <a:solidFill>
                <a:schemeClr val="hlink"/>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t/>
            </a:r>
            <a:endParaRPr b="1" sz="1200">
              <a:solidFill>
                <a:schemeClr val="dk1"/>
              </a:solidFill>
              <a:latin typeface="Handlee"/>
              <a:ea typeface="Handlee"/>
              <a:cs typeface="Handlee"/>
              <a:sym typeface="Handlee"/>
            </a:endParaRPr>
          </a:p>
          <a:p>
            <a:pPr indent="0" lvl="0" marL="0" marR="368300" rtl="0" algn="l">
              <a:lnSpc>
                <a:spcPct val="124000"/>
              </a:lnSpc>
              <a:spcBef>
                <a:spcPts val="0"/>
              </a:spcBef>
              <a:spcAft>
                <a:spcPts val="0"/>
              </a:spcAft>
              <a:buClr>
                <a:schemeClr val="dk1"/>
              </a:buClr>
              <a:buSzPts val="1100"/>
              <a:buFont typeface="Arial"/>
              <a:buNone/>
            </a:pPr>
            <a:r>
              <a:rPr lang="en" sz="1200">
                <a:solidFill>
                  <a:schemeClr val="dk1"/>
                </a:solidFill>
                <a:latin typeface="Handlee"/>
                <a:ea typeface="Handlee"/>
                <a:cs typeface="Handlee"/>
                <a:sym typeface="Handlee"/>
              </a:rPr>
              <a:t>You may have seen this prompting hierarchy as part of the Behaviour Learning Cycle training, EA training, etc. In fact, we recommend you print this and hang this one up in your classroom!</a:t>
            </a:r>
            <a:endParaRPr sz="1200">
              <a:solidFill>
                <a:schemeClr val="dk1"/>
              </a:solidFill>
              <a:latin typeface="Handlee"/>
              <a:ea typeface="Handlee"/>
              <a:cs typeface="Handlee"/>
              <a:sym typeface="Handlee"/>
            </a:endParaRPr>
          </a:p>
          <a:p>
            <a:pPr indent="0" lvl="0" marL="0" rtl="0" algn="l">
              <a:lnSpc>
                <a:spcPct val="115000"/>
              </a:lnSpc>
              <a:spcBef>
                <a:spcPts val="700"/>
              </a:spcBef>
              <a:spcAft>
                <a:spcPts val="0"/>
              </a:spcAft>
              <a:buClr>
                <a:schemeClr val="dk1"/>
              </a:buClr>
              <a:buSzPts val="1100"/>
              <a:buFont typeface="Arial"/>
              <a:buNone/>
            </a:pPr>
            <a:r>
              <a:rPr lang="en" sz="1200">
                <a:solidFill>
                  <a:schemeClr val="dk1"/>
                </a:solidFill>
                <a:latin typeface="Handlee"/>
                <a:ea typeface="Handlee"/>
                <a:cs typeface="Handlee"/>
                <a:sym typeface="Handlee"/>
              </a:rPr>
              <a:t>•The Hierarchy of Prompts is a way to reflect and grow in fostering independence with our students</a:t>
            </a:r>
            <a:endParaRPr sz="1200">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sz="1200">
                <a:solidFill>
                  <a:schemeClr val="dk1"/>
                </a:solidFill>
                <a:latin typeface="Handlee"/>
                <a:ea typeface="Handlee"/>
                <a:cs typeface="Handlee"/>
                <a:sym typeface="Handlee"/>
              </a:rPr>
              <a:t>•First, you might find it useful as a self-awareness tool (how much are you prompting and supporting; maybe you’re over-prompting or supporting??)</a:t>
            </a:r>
            <a:endParaRPr sz="1200">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sz="1200">
                <a:solidFill>
                  <a:schemeClr val="dk1"/>
                </a:solidFill>
                <a:latin typeface="Handlee"/>
                <a:ea typeface="Handlee"/>
                <a:cs typeface="Handlee"/>
                <a:sym typeface="Handlee"/>
              </a:rPr>
              <a:t>•What it shows is the progression of prompting we can use to build independence with students.</a:t>
            </a:r>
            <a:endParaRPr sz="1200">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sz="1200">
                <a:solidFill>
                  <a:schemeClr val="dk1"/>
                </a:solidFill>
                <a:latin typeface="Handlee"/>
                <a:ea typeface="Handlee"/>
                <a:cs typeface="Handlee"/>
                <a:sym typeface="Handlee"/>
              </a:rPr>
              <a:t>•Are we starting with the Level 8 Independence and going from there? Or, are we automatically beginning with a verbal cue. Please note: verbal cues are the most difficult to fade. And, I fear they are the ones we use the most… :(</a:t>
            </a:r>
            <a:endParaRPr sz="1200">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sz="1200">
                <a:solidFill>
                  <a:schemeClr val="dk1"/>
                </a:solidFill>
                <a:latin typeface="Handlee"/>
                <a:ea typeface="Handlee"/>
                <a:cs typeface="Handlee"/>
                <a:sym typeface="Handlee"/>
              </a:rPr>
              <a:t>•This is also a very useful way to assess where independence is breaking down possibly through analyzing a task. When I hear, “she can’t …). I like to start with breaking down the task, perhaps using a task analysis, to see where the breakdown occurs as often there is just a hiccup at some point. Here steps i.e. going out for recess, can be analyzed.</a:t>
            </a:r>
            <a:endParaRPr sz="1200">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sz="1200">
                <a:solidFill>
                  <a:schemeClr val="dk1"/>
                </a:solidFill>
                <a:latin typeface="Handlee"/>
                <a:ea typeface="Handlee"/>
                <a:cs typeface="Handlee"/>
                <a:sym typeface="Handlee"/>
              </a:rPr>
              <a:t>•We always want to be moving higher on the scale to increase independence which would lead to prompt fading </a:t>
            </a:r>
            <a:endParaRPr sz="1200">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sz="1200">
                <a:solidFill>
                  <a:schemeClr val="dk1"/>
                </a:solidFill>
                <a:latin typeface="Handlee"/>
                <a:ea typeface="Handlee"/>
                <a:cs typeface="Handlee"/>
                <a:sym typeface="Handlee"/>
              </a:rPr>
              <a:t>•Another thing to consider is are we mindful of wait time with these prompts, especially verbal prompts. General rule, at least 10 seconds of processing time.</a:t>
            </a:r>
            <a:endParaRPr sz="1200">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b="1" lang="en" sz="1200">
                <a:solidFill>
                  <a:schemeClr val="dk1"/>
                </a:solidFill>
                <a:latin typeface="Handlee"/>
                <a:ea typeface="Handlee"/>
                <a:cs typeface="Handlee"/>
                <a:sym typeface="Handlee"/>
              </a:rPr>
              <a:t>Prompt Fading with the Prompt Hierarchy- </a:t>
            </a:r>
            <a:r>
              <a:rPr lang="en" sz="1200">
                <a:solidFill>
                  <a:schemeClr val="dk1"/>
                </a:solidFill>
                <a:latin typeface="Handlee"/>
                <a:ea typeface="Handlee"/>
                <a:cs typeface="Handlee"/>
                <a:sym typeface="Handlee"/>
              </a:rPr>
              <a:t>the process of systematically reducing and removing prompts that have been paired with instruction, goal is to increase independence.</a:t>
            </a:r>
            <a:endParaRPr sz="1200">
              <a:solidFill>
                <a:schemeClr val="dk1"/>
              </a:solidFill>
              <a:latin typeface="Handlee"/>
              <a:ea typeface="Handlee"/>
              <a:cs typeface="Handlee"/>
              <a:sym typeface="Handlee"/>
            </a:endParaRPr>
          </a:p>
          <a:p>
            <a:pPr indent="0" lvl="0" marL="0" rtl="0" algn="l">
              <a:spcBef>
                <a:spcPts val="0"/>
              </a:spcBef>
              <a:spcAft>
                <a:spcPts val="0"/>
              </a:spcAft>
              <a:buNone/>
            </a:pPr>
            <a:r>
              <a:t/>
            </a:r>
            <a:endParaRPr>
              <a:latin typeface="Handlee"/>
              <a:ea typeface="Handlee"/>
              <a:cs typeface="Handlee"/>
              <a:sym typeface="Handlee"/>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4" name="Shape 444"/>
        <p:cNvGrpSpPr/>
        <p:nvPr/>
      </p:nvGrpSpPr>
      <p:grpSpPr>
        <a:xfrm>
          <a:off x="0" y="0"/>
          <a:ext cx="0" cy="0"/>
          <a:chOff x="0" y="0"/>
          <a:chExt cx="0" cy="0"/>
        </a:xfrm>
      </p:grpSpPr>
      <p:sp>
        <p:nvSpPr>
          <p:cNvPr id="445" name="Google Shape;445;g327ba584f4c_1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46" name="Google Shape;446;g327ba584f4c_1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139700" marR="368300" rtl="0" algn="l">
              <a:lnSpc>
                <a:spcPct val="124000"/>
              </a:lnSpc>
              <a:spcBef>
                <a:spcPts val="100"/>
              </a:spcBef>
              <a:spcAft>
                <a:spcPts val="0"/>
              </a:spcAft>
              <a:buClr>
                <a:schemeClr val="dk1"/>
              </a:buClr>
              <a:buSzPts val="1100"/>
              <a:buFont typeface="Arial"/>
              <a:buNone/>
            </a:pPr>
            <a:r>
              <a:rPr b="1" lang="en" sz="1200">
                <a:solidFill>
                  <a:schemeClr val="dk1"/>
                </a:solidFill>
                <a:latin typeface="Handlee"/>
                <a:ea typeface="Handlee"/>
                <a:cs typeface="Handlee"/>
                <a:sym typeface="Handlee"/>
              </a:rPr>
              <a:t>Amanda</a:t>
            </a:r>
            <a:endParaRPr b="1" sz="1200">
              <a:solidFill>
                <a:schemeClr val="dk1"/>
              </a:solidFill>
              <a:latin typeface="Handlee"/>
              <a:ea typeface="Handlee"/>
              <a:cs typeface="Handlee"/>
              <a:sym typeface="Handlee"/>
            </a:endParaRPr>
          </a:p>
          <a:p>
            <a:pPr indent="-298450" lvl="0" marL="457200" rtl="0" algn="l">
              <a:spcBef>
                <a:spcPts val="0"/>
              </a:spcBef>
              <a:spcAft>
                <a:spcPts val="0"/>
              </a:spcAft>
              <a:buSzPts val="1100"/>
              <a:buFont typeface="Handlee"/>
              <a:buChar char="-"/>
            </a:pPr>
            <a:r>
              <a:rPr lang="en" sz="1200">
                <a:solidFill>
                  <a:schemeClr val="dk1"/>
                </a:solidFill>
                <a:latin typeface="Handlee"/>
                <a:ea typeface="Handlee"/>
                <a:cs typeface="Handlee"/>
                <a:sym typeface="Handlee"/>
              </a:rPr>
              <a:t>With a partner at your table, practice putting a coat on (have one person be the teacher and one person be the student). Then switch roles for the </a:t>
            </a:r>
            <a:r>
              <a:rPr lang="en" sz="1200">
                <a:solidFill>
                  <a:schemeClr val="dk1"/>
                </a:solidFill>
                <a:latin typeface="Handlee"/>
                <a:ea typeface="Handlee"/>
                <a:cs typeface="Handlee"/>
                <a:sym typeface="Handlee"/>
              </a:rPr>
              <a:t>next</a:t>
            </a:r>
            <a:r>
              <a:rPr lang="en" sz="1200">
                <a:solidFill>
                  <a:schemeClr val="dk1"/>
                </a:solidFill>
                <a:latin typeface="Handlee"/>
                <a:ea typeface="Handlee"/>
                <a:cs typeface="Handlee"/>
                <a:sym typeface="Handlee"/>
              </a:rPr>
              <a:t> Trial.</a:t>
            </a:r>
            <a:endParaRPr sz="1200">
              <a:solidFill>
                <a:schemeClr val="dk1"/>
              </a:solidFill>
              <a:latin typeface="Handlee"/>
              <a:ea typeface="Handlee"/>
              <a:cs typeface="Handlee"/>
              <a:sym typeface="Handlee"/>
            </a:endParaRPr>
          </a:p>
          <a:p>
            <a:pPr indent="0" lvl="0" marL="457200" rtl="0" algn="l">
              <a:spcBef>
                <a:spcPts val="0"/>
              </a:spcBef>
              <a:spcAft>
                <a:spcPts val="0"/>
              </a:spcAft>
              <a:buNone/>
            </a:pPr>
            <a:r>
              <a:t/>
            </a:r>
            <a:endParaRPr sz="1200">
              <a:solidFill>
                <a:schemeClr val="dk1"/>
              </a:solidFill>
              <a:latin typeface="Handlee"/>
              <a:ea typeface="Handlee"/>
              <a:cs typeface="Handlee"/>
              <a:sym typeface="Handlee"/>
            </a:endParaRPr>
          </a:p>
          <a:p>
            <a:pPr indent="-304800" lvl="0" marL="457200" rtl="0" algn="l">
              <a:spcBef>
                <a:spcPts val="0"/>
              </a:spcBef>
              <a:spcAft>
                <a:spcPts val="0"/>
              </a:spcAft>
              <a:buClr>
                <a:schemeClr val="dk1"/>
              </a:buClr>
              <a:buSzPts val="1200"/>
              <a:buFont typeface="Handlee"/>
              <a:buChar char="-"/>
            </a:pPr>
            <a:r>
              <a:rPr lang="en" sz="1200">
                <a:solidFill>
                  <a:schemeClr val="dk1"/>
                </a:solidFill>
                <a:latin typeface="Handlee"/>
                <a:ea typeface="Handlee"/>
                <a:cs typeface="Handlee"/>
                <a:sym typeface="Handlee"/>
              </a:rPr>
              <a:t>First, use only level 7: gesture.</a:t>
            </a:r>
            <a:endParaRPr sz="1200">
              <a:solidFill>
                <a:schemeClr val="dk1"/>
              </a:solidFill>
              <a:latin typeface="Handlee"/>
              <a:ea typeface="Handlee"/>
              <a:cs typeface="Handlee"/>
              <a:sym typeface="Handlee"/>
            </a:endParaRPr>
          </a:p>
          <a:p>
            <a:pPr indent="-304800" lvl="0" marL="457200" rtl="0" algn="l">
              <a:spcBef>
                <a:spcPts val="0"/>
              </a:spcBef>
              <a:spcAft>
                <a:spcPts val="0"/>
              </a:spcAft>
              <a:buClr>
                <a:schemeClr val="dk1"/>
              </a:buClr>
              <a:buSzPts val="1200"/>
              <a:buFont typeface="Handlee"/>
              <a:buChar char="-"/>
            </a:pPr>
            <a:r>
              <a:rPr lang="en" sz="1200">
                <a:solidFill>
                  <a:schemeClr val="dk1"/>
                </a:solidFill>
                <a:latin typeface="Handlee"/>
                <a:ea typeface="Handlee"/>
                <a:cs typeface="Handlee"/>
                <a:sym typeface="Handlee"/>
              </a:rPr>
              <a:t>Next, use only level 5: direct verbal prompts.</a:t>
            </a:r>
            <a:endParaRPr sz="1200">
              <a:solidFill>
                <a:schemeClr val="dk1"/>
              </a:solidFill>
              <a:latin typeface="Handlee"/>
              <a:ea typeface="Handlee"/>
              <a:cs typeface="Handlee"/>
              <a:sym typeface="Handlee"/>
            </a:endParaRPr>
          </a:p>
          <a:p>
            <a:pPr indent="-304800" lvl="0" marL="457200" rtl="0" algn="l">
              <a:spcBef>
                <a:spcPts val="0"/>
              </a:spcBef>
              <a:spcAft>
                <a:spcPts val="0"/>
              </a:spcAft>
              <a:buClr>
                <a:schemeClr val="dk1"/>
              </a:buClr>
              <a:buSzPts val="1200"/>
              <a:buFont typeface="Handlee"/>
              <a:buChar char="-"/>
            </a:pPr>
            <a:r>
              <a:rPr lang="en" sz="1200">
                <a:solidFill>
                  <a:schemeClr val="dk1"/>
                </a:solidFill>
                <a:latin typeface="Handlee"/>
                <a:ea typeface="Handlee"/>
                <a:cs typeface="Handlee"/>
                <a:sym typeface="Handlee"/>
              </a:rPr>
              <a:t>Next, level 3: minimal physical. </a:t>
            </a:r>
            <a:endParaRPr sz="1200">
              <a:solidFill>
                <a:schemeClr val="dk1"/>
              </a:solidFill>
              <a:latin typeface="Handlee"/>
              <a:ea typeface="Handlee"/>
              <a:cs typeface="Handlee"/>
              <a:sym typeface="Handlee"/>
            </a:endParaRPr>
          </a:p>
          <a:p>
            <a:pPr indent="0" lvl="0" marL="0" rtl="0" algn="l">
              <a:spcBef>
                <a:spcPts val="0"/>
              </a:spcBef>
              <a:spcAft>
                <a:spcPts val="0"/>
              </a:spcAft>
              <a:buNone/>
            </a:pPr>
            <a:r>
              <a:t/>
            </a:r>
            <a:endParaRPr sz="1200">
              <a:solidFill>
                <a:schemeClr val="dk1"/>
              </a:solidFill>
              <a:latin typeface="Handlee"/>
              <a:ea typeface="Handlee"/>
              <a:cs typeface="Handlee"/>
              <a:sym typeface="Handlee"/>
            </a:endParaRPr>
          </a:p>
          <a:p>
            <a:pPr indent="0" lvl="0" marL="0" rtl="0" algn="l">
              <a:spcBef>
                <a:spcPts val="0"/>
              </a:spcBef>
              <a:spcAft>
                <a:spcPts val="0"/>
              </a:spcAft>
              <a:buNone/>
            </a:pPr>
            <a:r>
              <a:rPr lang="en" sz="1200">
                <a:solidFill>
                  <a:schemeClr val="dk1"/>
                </a:solidFill>
                <a:highlight>
                  <a:srgbClr val="00FF00"/>
                </a:highlight>
                <a:latin typeface="Handlee"/>
                <a:ea typeface="Handlee"/>
                <a:cs typeface="Handlee"/>
                <a:sym typeface="Handlee"/>
              </a:rPr>
              <a:t>Now take a minute to discuss what you noticed</a:t>
            </a:r>
            <a:endParaRPr sz="1200">
              <a:solidFill>
                <a:schemeClr val="dk1"/>
              </a:solidFill>
              <a:highlight>
                <a:srgbClr val="00FF00"/>
              </a:highlight>
              <a:latin typeface="Handlee"/>
              <a:ea typeface="Handlee"/>
              <a:cs typeface="Handlee"/>
              <a:sym typeface="Handlee"/>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1" name="Shape 451"/>
        <p:cNvGrpSpPr/>
        <p:nvPr/>
      </p:nvGrpSpPr>
      <p:grpSpPr>
        <a:xfrm>
          <a:off x="0" y="0"/>
          <a:ext cx="0" cy="0"/>
          <a:chOff x="0" y="0"/>
          <a:chExt cx="0" cy="0"/>
        </a:xfrm>
      </p:grpSpPr>
      <p:sp>
        <p:nvSpPr>
          <p:cNvPr id="452" name="Google Shape;452;g31fa7d6449a_0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53" name="Google Shape;453;g31fa7d6449a_0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12700" rtl="0" algn="l">
              <a:lnSpc>
                <a:spcPct val="115000"/>
              </a:lnSpc>
              <a:spcBef>
                <a:spcPts val="0"/>
              </a:spcBef>
              <a:spcAft>
                <a:spcPts val="0"/>
              </a:spcAft>
              <a:buClr>
                <a:schemeClr val="dk1"/>
              </a:buClr>
              <a:buSzPts val="1100"/>
              <a:buFont typeface="Arial"/>
              <a:buNone/>
            </a:pPr>
            <a:r>
              <a:rPr b="1" lang="en" sz="1200">
                <a:solidFill>
                  <a:schemeClr val="dk1"/>
                </a:solidFill>
                <a:latin typeface="Handlee"/>
                <a:ea typeface="Handlee"/>
                <a:cs typeface="Handlee"/>
                <a:sym typeface="Handlee"/>
              </a:rPr>
              <a:t>Amanda</a:t>
            </a:r>
            <a:endParaRPr b="1" sz="1200">
              <a:solidFill>
                <a:schemeClr val="dk1"/>
              </a:solidFill>
              <a:latin typeface="Handlee"/>
              <a:ea typeface="Handlee"/>
              <a:cs typeface="Handlee"/>
              <a:sym typeface="Handlee"/>
            </a:endParaRPr>
          </a:p>
          <a:p>
            <a:pPr indent="0" lvl="0" marL="12700" rtl="0" algn="l">
              <a:lnSpc>
                <a:spcPct val="115000"/>
              </a:lnSpc>
              <a:spcBef>
                <a:spcPts val="0"/>
              </a:spcBef>
              <a:spcAft>
                <a:spcPts val="0"/>
              </a:spcAft>
              <a:buClr>
                <a:schemeClr val="dk1"/>
              </a:buClr>
              <a:buSzPts val="1100"/>
              <a:buFont typeface="Arial"/>
              <a:buNone/>
            </a:pPr>
            <a:r>
              <a:rPr lang="en" sz="1200">
                <a:solidFill>
                  <a:schemeClr val="dk1"/>
                </a:solidFill>
                <a:latin typeface="Handlee"/>
                <a:ea typeface="Handlee"/>
                <a:cs typeface="Handlee"/>
                <a:sym typeface="Handlee"/>
              </a:rPr>
              <a:t>●Here is an example of how we can track our prompts, while also completing a discrete trial training process with a student.</a:t>
            </a:r>
            <a:endParaRPr sz="1200">
              <a:solidFill>
                <a:schemeClr val="dk1"/>
              </a:solidFill>
              <a:latin typeface="Handlee"/>
              <a:ea typeface="Handlee"/>
              <a:cs typeface="Handlee"/>
              <a:sym typeface="Handlee"/>
            </a:endParaRPr>
          </a:p>
          <a:p>
            <a:pPr indent="0" lvl="0" marL="12700" rtl="0" algn="l">
              <a:lnSpc>
                <a:spcPct val="115000"/>
              </a:lnSpc>
              <a:spcBef>
                <a:spcPts val="0"/>
              </a:spcBef>
              <a:spcAft>
                <a:spcPts val="0"/>
              </a:spcAft>
              <a:buClr>
                <a:schemeClr val="dk1"/>
              </a:buClr>
              <a:buSzPts val="1100"/>
              <a:buFont typeface="Arial"/>
              <a:buNone/>
            </a:pPr>
            <a:r>
              <a:rPr lang="en" sz="1200">
                <a:solidFill>
                  <a:schemeClr val="dk1"/>
                </a:solidFill>
                <a:latin typeface="Handlee"/>
                <a:ea typeface="Handlee"/>
                <a:cs typeface="Handlee"/>
                <a:sym typeface="Handlee"/>
              </a:rPr>
              <a:t>●With discrete trial teaching, an instruction is given, a response occurs (or is prompted to occur), and reinforcement (or feedback) is given.  The premise behind discrete trial teaching is increased opportunities for repeated instruction, modeling, feedback and reinforcement.  The goal of discrete trial teaching is to generalize the skill to the natural environment, with people and across places other than where the skill was explicitly taught.  Instruction is often conducted at a table-top. </a:t>
            </a:r>
            <a:endParaRPr sz="1200">
              <a:solidFill>
                <a:schemeClr val="dk1"/>
              </a:solidFill>
              <a:latin typeface="Handlee"/>
              <a:ea typeface="Handlee"/>
              <a:cs typeface="Handlee"/>
              <a:sym typeface="Handlee"/>
            </a:endParaRPr>
          </a:p>
          <a:p>
            <a:pPr indent="0" lvl="0" marL="12700" rtl="0" algn="l">
              <a:lnSpc>
                <a:spcPct val="115000"/>
              </a:lnSpc>
              <a:spcBef>
                <a:spcPts val="0"/>
              </a:spcBef>
              <a:spcAft>
                <a:spcPts val="0"/>
              </a:spcAft>
              <a:buClr>
                <a:schemeClr val="dk1"/>
              </a:buClr>
              <a:buSzPts val="1100"/>
              <a:buFont typeface="Arial"/>
              <a:buNone/>
            </a:pPr>
            <a:r>
              <a:rPr lang="en" sz="1200">
                <a:solidFill>
                  <a:schemeClr val="dk1"/>
                </a:solidFill>
                <a:latin typeface="Handlee"/>
                <a:ea typeface="Handlee"/>
                <a:cs typeface="Handlee"/>
                <a:sym typeface="Handlee"/>
              </a:rPr>
              <a:t>●So, we can have the student practice opening the lid of the toothpaste by sitting down with their teacher and only practicing this step. You give the student the instruction to open the lid of the toothpaste, prompt as needed for the behaviour to occur, and reinforce this step. Continue with trials as needed until the student is able to master opening the lid independently.</a:t>
            </a:r>
            <a:endParaRPr sz="1200">
              <a:solidFill>
                <a:schemeClr val="dk1"/>
              </a:solidFill>
              <a:latin typeface="Handlee"/>
              <a:ea typeface="Handlee"/>
              <a:cs typeface="Handlee"/>
              <a:sym typeface="Handlee"/>
            </a:endParaRPr>
          </a:p>
          <a:p>
            <a:pPr indent="0" lvl="0" marL="12700" rtl="0" algn="l">
              <a:lnSpc>
                <a:spcPct val="115000"/>
              </a:lnSpc>
              <a:spcBef>
                <a:spcPts val="0"/>
              </a:spcBef>
              <a:spcAft>
                <a:spcPts val="0"/>
              </a:spcAft>
              <a:buClr>
                <a:schemeClr val="dk1"/>
              </a:buClr>
              <a:buSzPts val="1100"/>
              <a:buFont typeface="Arial"/>
              <a:buNone/>
            </a:pPr>
            <a:r>
              <a:rPr lang="en" sz="1200">
                <a:solidFill>
                  <a:schemeClr val="dk1"/>
                </a:solidFill>
                <a:latin typeface="Handlee"/>
                <a:ea typeface="Handlee"/>
                <a:cs typeface="Handlee"/>
                <a:sym typeface="Handlee"/>
              </a:rPr>
              <a:t>●You will notice the Prompt Hierarchy can be used as an excellent way to monitor the progress of students. A check or x is effective but it doesn't capture the success that a student is having in becoming more independent in a certain area. It also allows the person taking the data to know how independent the student can be in completing a task (therefore we wouldn't start with a verbal prompt if we see they can do it on their own).</a:t>
            </a:r>
            <a:endParaRPr sz="1200">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sz="1200">
                <a:solidFill>
                  <a:schemeClr val="dk1"/>
                </a:solidFill>
                <a:latin typeface="Handlee"/>
                <a:ea typeface="Handlee"/>
                <a:cs typeface="Handlee"/>
                <a:sym typeface="Handlee"/>
              </a:rPr>
              <a:t>It can also be used during task chaining.</a:t>
            </a:r>
            <a:endParaRPr sz="1200">
              <a:solidFill>
                <a:schemeClr val="dk1"/>
              </a:solidFill>
              <a:latin typeface="Handlee"/>
              <a:ea typeface="Handlee"/>
              <a:cs typeface="Handlee"/>
              <a:sym typeface="Handlee"/>
            </a:endParaRPr>
          </a:p>
          <a:p>
            <a:pPr indent="0" lvl="0" marL="0" rtl="0" algn="l">
              <a:lnSpc>
                <a:spcPct val="115000"/>
              </a:lnSpc>
              <a:spcBef>
                <a:spcPts val="0"/>
              </a:spcBef>
              <a:spcAft>
                <a:spcPts val="0"/>
              </a:spcAft>
              <a:buClr>
                <a:schemeClr val="dk1"/>
              </a:buClr>
              <a:buSzPts val="1100"/>
              <a:buFont typeface="Arial"/>
              <a:buNone/>
            </a:pPr>
            <a:r>
              <a:rPr lang="en" sz="1200">
                <a:solidFill>
                  <a:schemeClr val="dk1"/>
                </a:solidFill>
                <a:latin typeface="Handlee"/>
                <a:ea typeface="Handlee"/>
                <a:cs typeface="Handlee"/>
                <a:sym typeface="Handlee"/>
              </a:rPr>
              <a:t>- Tip: Chaining works well when the steps of the task analysis are presented to the student in a visual format. Have the student use the pictures of each step as prompts (ex. Using a visual recipe).</a:t>
            </a:r>
            <a:endParaRPr sz="1200">
              <a:solidFill>
                <a:schemeClr val="dk1"/>
              </a:solidFill>
              <a:latin typeface="Handlee"/>
              <a:ea typeface="Handlee"/>
              <a:cs typeface="Handlee"/>
              <a:sym typeface="Handlee"/>
            </a:endParaRPr>
          </a:p>
          <a:p>
            <a:pPr indent="0" lvl="0" marL="0" rtl="0" algn="l">
              <a:spcBef>
                <a:spcPts val="0"/>
              </a:spcBef>
              <a:spcAft>
                <a:spcPts val="0"/>
              </a:spcAft>
              <a:buNone/>
            </a:pPr>
            <a:r>
              <a:t/>
            </a:r>
            <a:endParaRPr>
              <a:latin typeface="Handlee"/>
              <a:ea typeface="Handlee"/>
              <a:cs typeface="Handlee"/>
              <a:sym typeface="Handlee"/>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7" name="Shape 457"/>
        <p:cNvGrpSpPr/>
        <p:nvPr/>
      </p:nvGrpSpPr>
      <p:grpSpPr>
        <a:xfrm>
          <a:off x="0" y="0"/>
          <a:ext cx="0" cy="0"/>
          <a:chOff x="0" y="0"/>
          <a:chExt cx="0" cy="0"/>
        </a:xfrm>
      </p:grpSpPr>
      <p:sp>
        <p:nvSpPr>
          <p:cNvPr id="458" name="Google Shape;458;g31fa7d6449a_0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59" name="Google Shape;459;g31fa7d6449a_0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just">
              <a:lnSpc>
                <a:spcPct val="123000"/>
              </a:lnSpc>
              <a:spcBef>
                <a:spcPts val="0"/>
              </a:spcBef>
              <a:spcAft>
                <a:spcPts val="0"/>
              </a:spcAft>
              <a:buClr>
                <a:schemeClr val="dk1"/>
              </a:buClr>
              <a:buSzPts val="1100"/>
              <a:buFont typeface="Arial"/>
              <a:buNone/>
            </a:pPr>
            <a:r>
              <a:rPr b="1" lang="en" sz="1300">
                <a:solidFill>
                  <a:schemeClr val="dk1"/>
                </a:solidFill>
                <a:latin typeface="Handlee"/>
                <a:ea typeface="Handlee"/>
                <a:cs typeface="Handlee"/>
                <a:sym typeface="Handlee"/>
              </a:rPr>
              <a:t>Amanda</a:t>
            </a:r>
            <a:endParaRPr b="1" sz="1300">
              <a:solidFill>
                <a:schemeClr val="dk1"/>
              </a:solidFill>
              <a:latin typeface="Handlee"/>
              <a:ea typeface="Handlee"/>
              <a:cs typeface="Handlee"/>
              <a:sym typeface="Handlee"/>
            </a:endParaRPr>
          </a:p>
          <a:p>
            <a:pPr indent="0" lvl="0" marL="0" rtl="0" algn="just">
              <a:lnSpc>
                <a:spcPct val="123000"/>
              </a:lnSpc>
              <a:spcBef>
                <a:spcPts val="100"/>
              </a:spcBef>
              <a:spcAft>
                <a:spcPts val="0"/>
              </a:spcAft>
              <a:buClr>
                <a:schemeClr val="dk1"/>
              </a:buClr>
              <a:buSzPts val="1100"/>
              <a:buFont typeface="Arial"/>
              <a:buNone/>
            </a:pPr>
            <a:r>
              <a:rPr lang="en" sz="1300">
                <a:solidFill>
                  <a:schemeClr val="dk1"/>
                </a:solidFill>
                <a:latin typeface="Handlee"/>
                <a:ea typeface="Handlee"/>
                <a:cs typeface="Handlee"/>
                <a:sym typeface="Handlee"/>
              </a:rPr>
              <a:t>Visual prompts range from concrete (level 1) to abstract (level 8). Types of visual prompts may include, but are not limited to: physical items, photographs, PECS and cartoon images, FIRST/THEN boards, reinforcement and visual schedules, traditional and video social stories, environmental print and signs, emojis, symbols, written words, etc. Adapted by Kourtney Gorham from</a:t>
            </a:r>
            <a:r>
              <a:rPr lang="en" sz="1300" u="sng">
                <a:solidFill>
                  <a:schemeClr val="hlink"/>
                </a:solidFill>
                <a:latin typeface="Handlee"/>
                <a:ea typeface="Handlee"/>
                <a:cs typeface="Handlee"/>
                <a:sym typeface="Handlee"/>
                <a:hlinkClick r:id="rId2"/>
              </a:rPr>
              <a:t> http://asd.yourschools.ca/hearing‐loss/</a:t>
            </a:r>
            <a:endParaRPr sz="1300" u="sng">
              <a:solidFill>
                <a:schemeClr val="hlink"/>
              </a:solidFill>
              <a:latin typeface="Handlee"/>
              <a:ea typeface="Handlee"/>
              <a:cs typeface="Handlee"/>
              <a:sym typeface="Handlee"/>
            </a:endParaRPr>
          </a:p>
          <a:p>
            <a:pPr indent="0" lvl="0" marL="0" rtl="0" algn="l">
              <a:spcBef>
                <a:spcPts val="100"/>
              </a:spcBef>
              <a:spcAft>
                <a:spcPts val="0"/>
              </a:spcAft>
              <a:buNone/>
            </a:pPr>
            <a:r>
              <a:t/>
            </a:r>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4" name="Shape 464"/>
        <p:cNvGrpSpPr/>
        <p:nvPr/>
      </p:nvGrpSpPr>
      <p:grpSpPr>
        <a:xfrm>
          <a:off x="0" y="0"/>
          <a:ext cx="0" cy="0"/>
          <a:chOff x="0" y="0"/>
          <a:chExt cx="0" cy="0"/>
        </a:xfrm>
      </p:grpSpPr>
      <p:sp>
        <p:nvSpPr>
          <p:cNvPr id="465" name="Google Shape;465;g31fa7d6449a_0_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66" name="Google Shape;466;g31fa7d6449a_0_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latin typeface="Handlee"/>
                <a:ea typeface="Handlee"/>
                <a:cs typeface="Handlee"/>
                <a:sym typeface="Handlee"/>
              </a:rPr>
              <a:t>Amanda</a:t>
            </a:r>
            <a:endParaRPr b="1">
              <a:latin typeface="Handlee"/>
              <a:ea typeface="Handlee"/>
              <a:cs typeface="Handlee"/>
              <a:sym typeface="Handlee"/>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3" name="Shape 473"/>
        <p:cNvGrpSpPr/>
        <p:nvPr/>
      </p:nvGrpSpPr>
      <p:grpSpPr>
        <a:xfrm>
          <a:off x="0" y="0"/>
          <a:ext cx="0" cy="0"/>
          <a:chOff x="0" y="0"/>
          <a:chExt cx="0" cy="0"/>
        </a:xfrm>
      </p:grpSpPr>
      <p:sp>
        <p:nvSpPr>
          <p:cNvPr id="474" name="Google Shape;474;g31fa7d6449a_1_7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75" name="Google Shape;475;g31fa7d6449a_1_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latin typeface="Handlee"/>
                <a:ea typeface="Handlee"/>
                <a:cs typeface="Handlee"/>
                <a:sym typeface="Handlee"/>
              </a:rPr>
              <a:t>BREAK (1:45-2:00)</a:t>
            </a:r>
            <a:endParaRPr b="1">
              <a:latin typeface="Handlee"/>
              <a:ea typeface="Handlee"/>
              <a:cs typeface="Handlee"/>
              <a:sym typeface="Handlee"/>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9" name="Shape 479"/>
        <p:cNvGrpSpPr/>
        <p:nvPr/>
      </p:nvGrpSpPr>
      <p:grpSpPr>
        <a:xfrm>
          <a:off x="0" y="0"/>
          <a:ext cx="0" cy="0"/>
          <a:chOff x="0" y="0"/>
          <a:chExt cx="0" cy="0"/>
        </a:xfrm>
      </p:grpSpPr>
      <p:sp>
        <p:nvSpPr>
          <p:cNvPr id="480" name="Google Shape;480;g312162cbccc_0_23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81" name="Google Shape;481;g312162cbccc_0_23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latin typeface="Handlee"/>
                <a:ea typeface="Handlee"/>
                <a:cs typeface="Handlee"/>
                <a:sym typeface="Handlee"/>
              </a:rPr>
              <a:t>Shelby (2-2:30)</a:t>
            </a:r>
            <a:endParaRPr b="1">
              <a:latin typeface="Handlee"/>
              <a:ea typeface="Handlee"/>
              <a:cs typeface="Handlee"/>
              <a:sym typeface="Handlee"/>
            </a:endParaRPr>
          </a:p>
          <a:p>
            <a:pPr indent="0" lvl="0" marL="0" rtl="0" algn="l">
              <a:spcBef>
                <a:spcPts val="0"/>
              </a:spcBef>
              <a:spcAft>
                <a:spcPts val="0"/>
              </a:spcAft>
              <a:buNone/>
            </a:pPr>
            <a:r>
              <a:t/>
            </a:r>
            <a:endParaRPr b="1">
              <a:latin typeface="Handlee"/>
              <a:ea typeface="Handlee"/>
              <a:cs typeface="Handlee"/>
              <a:sym typeface="Handlee"/>
            </a:endParaRPr>
          </a:p>
          <a:p>
            <a:pPr indent="0" lvl="0" marL="0" rtl="0" algn="l">
              <a:spcBef>
                <a:spcPts val="0"/>
              </a:spcBef>
              <a:spcAft>
                <a:spcPts val="0"/>
              </a:spcAft>
              <a:buClr>
                <a:schemeClr val="dk1"/>
              </a:buClr>
              <a:buSzPts val="1100"/>
              <a:buFont typeface="Arial"/>
              <a:buNone/>
            </a:pPr>
            <a:r>
              <a:rPr b="1" lang="en" sz="1300">
                <a:solidFill>
                  <a:schemeClr val="dk1"/>
                </a:solidFill>
                <a:latin typeface="Handlee"/>
                <a:ea typeface="Handlee"/>
                <a:cs typeface="Handlee"/>
                <a:sym typeface="Handlee"/>
              </a:rPr>
              <a:t>Shelby- Take from ELIS PD</a:t>
            </a:r>
            <a:endParaRPr sz="1300">
              <a:solidFill>
                <a:schemeClr val="dk1"/>
              </a:solidFill>
              <a:latin typeface="Handlee"/>
              <a:ea typeface="Handlee"/>
              <a:cs typeface="Handlee"/>
              <a:sym typeface="Handlee"/>
            </a:endParaRPr>
          </a:p>
          <a:p>
            <a:pPr indent="0" lvl="0" marL="0" rtl="0" algn="l">
              <a:spcBef>
                <a:spcPts val="0"/>
              </a:spcBef>
              <a:spcAft>
                <a:spcPts val="0"/>
              </a:spcAft>
              <a:buNone/>
            </a:pPr>
            <a:r>
              <a:t/>
            </a:r>
            <a:endParaRPr b="1">
              <a:latin typeface="Handlee"/>
              <a:ea typeface="Handlee"/>
              <a:cs typeface="Handlee"/>
              <a:sym typeface="Handlee"/>
            </a:endParaRPr>
          </a:p>
        </p:txBody>
      </p:sp>
    </p:spTree>
  </p:cSld>
  <p:clrMapOvr>
    <a:masterClrMapping/>
  </p:clrMapOvr>
</p:notes>
</file>

<file path=ppt/notesSlides/notesSlide6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5" name="Shape 485"/>
        <p:cNvGrpSpPr/>
        <p:nvPr/>
      </p:nvGrpSpPr>
      <p:grpSpPr>
        <a:xfrm>
          <a:off x="0" y="0"/>
          <a:ext cx="0" cy="0"/>
          <a:chOff x="0" y="0"/>
          <a:chExt cx="0" cy="0"/>
        </a:xfrm>
      </p:grpSpPr>
      <p:sp>
        <p:nvSpPr>
          <p:cNvPr id="486" name="Google Shape;486;g32b21ba566b_0_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87" name="Google Shape;487;g32b21ba566b_0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 have a few more slides to add with specific activities for the classroom, hallway, etc. and will talk about calming and alerting!</a:t>
            </a:r>
            <a:endParaRPr/>
          </a:p>
          <a:p>
            <a:pPr indent="0" lvl="0" marL="0" rtl="0" algn="l">
              <a:spcBef>
                <a:spcPts val="0"/>
              </a:spcBef>
              <a:spcAft>
                <a:spcPts val="0"/>
              </a:spcAft>
              <a:buNone/>
            </a:pPr>
            <a:r>
              <a:t/>
            </a:r>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1" name="Shape 491"/>
        <p:cNvGrpSpPr/>
        <p:nvPr/>
      </p:nvGrpSpPr>
      <p:grpSpPr>
        <a:xfrm>
          <a:off x="0" y="0"/>
          <a:ext cx="0" cy="0"/>
          <a:chOff x="0" y="0"/>
          <a:chExt cx="0" cy="0"/>
        </a:xfrm>
      </p:grpSpPr>
      <p:sp>
        <p:nvSpPr>
          <p:cNvPr id="492" name="Google Shape;492;g328b40689c2_2_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93" name="Google Shape;493;g328b40689c2_2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298450" lvl="0" marL="457200" rtl="0" algn="l">
              <a:spcBef>
                <a:spcPts val="0"/>
              </a:spcBef>
              <a:spcAft>
                <a:spcPts val="0"/>
              </a:spcAft>
              <a:buClr>
                <a:schemeClr val="dk1"/>
              </a:buClr>
              <a:buSzPts val="1100"/>
              <a:buFont typeface="Calibri"/>
              <a:buChar char="-"/>
            </a:pPr>
            <a:r>
              <a:rPr lang="en">
                <a:solidFill>
                  <a:schemeClr val="dk1"/>
                </a:solidFill>
                <a:latin typeface="Calibri"/>
                <a:ea typeface="Calibri"/>
                <a:cs typeface="Calibri"/>
                <a:sym typeface="Calibri"/>
              </a:rPr>
              <a:t>Free play is often an area that isn’t as common as students move up in grades, however play is still such an important part of child development and is the easiest way for them to learn. Remember to consider developmental age when choosing an activity.</a:t>
            </a:r>
            <a:endParaRPr>
              <a:solidFill>
                <a:schemeClr val="dk1"/>
              </a:solidFill>
              <a:latin typeface="Calibri"/>
              <a:ea typeface="Calibri"/>
              <a:cs typeface="Calibri"/>
              <a:sym typeface="Calibri"/>
            </a:endParaRPr>
          </a:p>
          <a:p>
            <a:pPr indent="-298450" lvl="1" marL="914400" rtl="0" algn="l">
              <a:spcBef>
                <a:spcPts val="0"/>
              </a:spcBef>
              <a:spcAft>
                <a:spcPts val="0"/>
              </a:spcAft>
              <a:buClr>
                <a:schemeClr val="dk1"/>
              </a:buClr>
              <a:buSzPts val="1100"/>
              <a:buFont typeface="Calibri"/>
              <a:buChar char="-"/>
            </a:pPr>
            <a:r>
              <a:rPr lang="en">
                <a:solidFill>
                  <a:schemeClr val="dk1"/>
                </a:solidFill>
                <a:latin typeface="Calibri"/>
                <a:ea typeface="Calibri"/>
                <a:cs typeface="Calibri"/>
                <a:sym typeface="Calibri"/>
              </a:rPr>
              <a:t>This is something to take into consideration when you are </a:t>
            </a:r>
            <a:r>
              <a:rPr lang="en">
                <a:solidFill>
                  <a:schemeClr val="dk1"/>
                </a:solidFill>
                <a:latin typeface="Calibri"/>
                <a:ea typeface="Calibri"/>
                <a:cs typeface="Calibri"/>
                <a:sym typeface="Calibri"/>
              </a:rPr>
              <a:t>working</a:t>
            </a:r>
            <a:r>
              <a:rPr lang="en">
                <a:solidFill>
                  <a:schemeClr val="dk1"/>
                </a:solidFill>
                <a:latin typeface="Calibri"/>
                <a:ea typeface="Calibri"/>
                <a:cs typeface="Calibri"/>
                <a:sym typeface="Calibri"/>
              </a:rPr>
              <a:t> </a:t>
            </a:r>
            <a:r>
              <a:rPr lang="en">
                <a:solidFill>
                  <a:schemeClr val="dk1"/>
                </a:solidFill>
                <a:latin typeface="Calibri"/>
                <a:ea typeface="Calibri"/>
                <a:cs typeface="Calibri"/>
                <a:sym typeface="Calibri"/>
              </a:rPr>
              <a:t>with</a:t>
            </a:r>
            <a:r>
              <a:rPr lang="en">
                <a:solidFill>
                  <a:schemeClr val="dk1"/>
                </a:solidFill>
                <a:latin typeface="Calibri"/>
                <a:ea typeface="Calibri"/>
                <a:cs typeface="Calibri"/>
                <a:sym typeface="Calibri"/>
              </a:rPr>
              <a:t> students- are there opportunities to play? If you are already leaving the classroom with them this would be a great opportunity- and you need to play </a:t>
            </a:r>
            <a:r>
              <a:rPr lang="en">
                <a:solidFill>
                  <a:schemeClr val="dk1"/>
                </a:solidFill>
                <a:latin typeface="Calibri"/>
                <a:ea typeface="Calibri"/>
                <a:cs typeface="Calibri"/>
                <a:sym typeface="Calibri"/>
              </a:rPr>
              <a:t>with</a:t>
            </a:r>
            <a:r>
              <a:rPr lang="en">
                <a:solidFill>
                  <a:schemeClr val="dk1"/>
                </a:solidFill>
                <a:latin typeface="Calibri"/>
                <a:ea typeface="Calibri"/>
                <a:cs typeface="Calibri"/>
                <a:sym typeface="Calibri"/>
              </a:rPr>
              <a:t> them. Expose them to new activities, model how to </a:t>
            </a:r>
            <a:r>
              <a:rPr lang="en">
                <a:solidFill>
                  <a:schemeClr val="dk1"/>
                </a:solidFill>
                <a:latin typeface="Calibri"/>
                <a:ea typeface="Calibri"/>
                <a:cs typeface="Calibri"/>
                <a:sym typeface="Calibri"/>
              </a:rPr>
              <a:t>engage</a:t>
            </a:r>
            <a:r>
              <a:rPr lang="en">
                <a:solidFill>
                  <a:schemeClr val="dk1"/>
                </a:solidFill>
                <a:latin typeface="Calibri"/>
                <a:ea typeface="Calibri"/>
                <a:cs typeface="Calibri"/>
                <a:sym typeface="Calibri"/>
              </a:rPr>
              <a:t>, and make it fun!!</a:t>
            </a:r>
            <a:endParaRPr>
              <a:solidFill>
                <a:schemeClr val="dk1"/>
              </a:solidFill>
              <a:latin typeface="Calibri"/>
              <a:ea typeface="Calibri"/>
              <a:cs typeface="Calibri"/>
              <a:sym typeface="Calibri"/>
            </a:endParaRPr>
          </a:p>
        </p:txBody>
      </p:sp>
    </p:spTree>
  </p:cSld>
  <p:clrMapOvr>
    <a:masterClrMapping/>
  </p:clrMapOvr>
</p:notes>
</file>

<file path=ppt/notesSlides/notesSlide6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6" name="Shape 496"/>
        <p:cNvGrpSpPr/>
        <p:nvPr/>
      </p:nvGrpSpPr>
      <p:grpSpPr>
        <a:xfrm>
          <a:off x="0" y="0"/>
          <a:ext cx="0" cy="0"/>
          <a:chOff x="0" y="0"/>
          <a:chExt cx="0" cy="0"/>
        </a:xfrm>
      </p:grpSpPr>
      <p:sp>
        <p:nvSpPr>
          <p:cNvPr id="497" name="Google Shape;497;g32b21ba566b_0_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98" name="Google Shape;498;g32b21ba566b_0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304800" lvl="0" marL="457200" rtl="0" algn="l">
              <a:spcBef>
                <a:spcPts val="0"/>
              </a:spcBef>
              <a:spcAft>
                <a:spcPts val="0"/>
              </a:spcAft>
              <a:buClr>
                <a:schemeClr val="dk1"/>
              </a:buClr>
              <a:buSzPts val="1200"/>
              <a:buFont typeface="Handlee"/>
              <a:buChar char="-"/>
            </a:pPr>
            <a:r>
              <a:rPr lang="en" sz="1200">
                <a:solidFill>
                  <a:schemeClr val="dk1"/>
                </a:solidFill>
                <a:latin typeface="Handlee"/>
                <a:ea typeface="Handlee"/>
                <a:cs typeface="Handlee"/>
                <a:sym typeface="Handlee"/>
              </a:rPr>
              <a:t>Can you add this into their current routine</a:t>
            </a:r>
            <a:endParaRPr sz="1200">
              <a:solidFill>
                <a:schemeClr val="dk1"/>
              </a:solidFill>
              <a:latin typeface="Handlee"/>
              <a:ea typeface="Handlee"/>
              <a:cs typeface="Handlee"/>
              <a:sym typeface="Handlee"/>
            </a:endParaRPr>
          </a:p>
        </p:txBody>
      </p:sp>
    </p:spTree>
  </p:cSld>
  <p:clrMapOvr>
    <a:masterClrMapping/>
  </p:clrMapOvr>
</p:notes>
</file>

<file path=ppt/notesSlides/notesSlide6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2" name="Shape 502"/>
        <p:cNvGrpSpPr/>
        <p:nvPr/>
      </p:nvGrpSpPr>
      <p:grpSpPr>
        <a:xfrm>
          <a:off x="0" y="0"/>
          <a:ext cx="0" cy="0"/>
          <a:chOff x="0" y="0"/>
          <a:chExt cx="0" cy="0"/>
        </a:xfrm>
      </p:grpSpPr>
      <p:sp>
        <p:nvSpPr>
          <p:cNvPr id="503" name="Google Shape;503;g32b21ba566b_0_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04" name="Google Shape;504;g32b21ba566b_0_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304800" lvl="0" marL="457200" rtl="0" algn="l">
              <a:lnSpc>
                <a:spcPct val="115000"/>
              </a:lnSpc>
              <a:spcBef>
                <a:spcPts val="1200"/>
              </a:spcBef>
              <a:spcAft>
                <a:spcPts val="0"/>
              </a:spcAft>
              <a:buClr>
                <a:schemeClr val="dk1"/>
              </a:buClr>
              <a:buSzPts val="1200"/>
              <a:buFont typeface="Handlee"/>
              <a:buChar char="-"/>
            </a:pPr>
            <a:r>
              <a:rPr lang="en" sz="1200">
                <a:solidFill>
                  <a:schemeClr val="dk1"/>
                </a:solidFill>
                <a:latin typeface="Handlee"/>
                <a:ea typeface="Handlee"/>
                <a:cs typeface="Handlee"/>
                <a:sym typeface="Handlee"/>
              </a:rPr>
              <a:t>Where their skills are developmentally- most skills follow a developmental sequence so knowing this allows you to know where to start.</a:t>
            </a:r>
            <a:endParaRPr sz="1200">
              <a:solidFill>
                <a:schemeClr val="dk1"/>
              </a:solidFill>
              <a:latin typeface="Handlee"/>
              <a:ea typeface="Handlee"/>
              <a:cs typeface="Handlee"/>
              <a:sym typeface="Handlee"/>
            </a:endParaRPr>
          </a:p>
          <a:p>
            <a:pPr indent="-304800" lvl="0" marL="457200" rtl="0" algn="l">
              <a:lnSpc>
                <a:spcPct val="115000"/>
              </a:lnSpc>
              <a:spcBef>
                <a:spcPts val="0"/>
              </a:spcBef>
              <a:spcAft>
                <a:spcPts val="0"/>
              </a:spcAft>
              <a:buClr>
                <a:schemeClr val="dk1"/>
              </a:buClr>
              <a:buSzPts val="1200"/>
              <a:buFont typeface="Handlee"/>
              <a:buChar char="-"/>
            </a:pPr>
            <a:r>
              <a:rPr lang="en" sz="1200">
                <a:solidFill>
                  <a:schemeClr val="dk1"/>
                </a:solidFill>
                <a:latin typeface="Handlee"/>
                <a:ea typeface="Handlee"/>
                <a:cs typeface="Handlee"/>
                <a:sym typeface="Handlee"/>
              </a:rPr>
              <a:t>Are there skills they can currently do, but we are supporting</a:t>
            </a:r>
            <a:endParaRPr sz="1200">
              <a:solidFill>
                <a:schemeClr val="dk1"/>
              </a:solidFill>
              <a:latin typeface="Handlee"/>
              <a:ea typeface="Handlee"/>
              <a:cs typeface="Handlee"/>
              <a:sym typeface="Handlee"/>
            </a:endParaRPr>
          </a:p>
          <a:p>
            <a:pPr indent="-304800" lvl="1" marL="914400" rtl="0" algn="l">
              <a:lnSpc>
                <a:spcPct val="115000"/>
              </a:lnSpc>
              <a:spcBef>
                <a:spcPts val="0"/>
              </a:spcBef>
              <a:spcAft>
                <a:spcPts val="0"/>
              </a:spcAft>
              <a:buClr>
                <a:schemeClr val="dk1"/>
              </a:buClr>
              <a:buSzPts val="1200"/>
              <a:buFont typeface="Handlee"/>
              <a:buChar char="-"/>
            </a:pPr>
            <a:r>
              <a:rPr lang="en" sz="1200">
                <a:solidFill>
                  <a:schemeClr val="dk1"/>
                </a:solidFill>
                <a:latin typeface="Handlee"/>
                <a:ea typeface="Handlee"/>
                <a:cs typeface="Handlee"/>
                <a:sym typeface="Handlee"/>
              </a:rPr>
              <a:t>Start with skills they know and are confident with</a:t>
            </a:r>
            <a:endParaRPr sz="1200">
              <a:solidFill>
                <a:schemeClr val="dk1"/>
              </a:solidFill>
              <a:latin typeface="Handlee"/>
              <a:ea typeface="Handlee"/>
              <a:cs typeface="Handlee"/>
              <a:sym typeface="Handlee"/>
            </a:endParaRPr>
          </a:p>
          <a:p>
            <a:pPr indent="0" lvl="0" marL="0" rtl="0" algn="l">
              <a:lnSpc>
                <a:spcPct val="115000"/>
              </a:lnSpc>
              <a:spcBef>
                <a:spcPts val="1200"/>
              </a:spcBef>
              <a:spcAft>
                <a:spcPts val="1200"/>
              </a:spcAft>
              <a:buNone/>
            </a:pPr>
            <a:r>
              <a:rPr lang="en" sz="1200">
                <a:solidFill>
                  <a:schemeClr val="dk1"/>
                </a:solidFill>
                <a:latin typeface="Handlee"/>
                <a:ea typeface="Handlee"/>
                <a:cs typeface="Handlee"/>
                <a:sym typeface="Handlee"/>
              </a:rPr>
              <a:t>-Do they need modifications or supports to be independent- adding things like visuals or equipment does not mean they aren’t independent</a:t>
            </a:r>
            <a:endParaRPr sz="1200">
              <a:solidFill>
                <a:schemeClr val="dk1"/>
              </a:solidFill>
              <a:latin typeface="Handlee"/>
              <a:ea typeface="Handlee"/>
              <a:cs typeface="Handlee"/>
              <a:sym typeface="Handlee"/>
            </a:endParaRPr>
          </a:p>
        </p:txBody>
      </p:sp>
    </p:spTree>
  </p:cSld>
  <p:clrMapOvr>
    <a:masterClrMapping/>
  </p:clrMapOvr>
</p:notes>
</file>

<file path=ppt/notesSlides/notesSlide6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9" name="Shape 509"/>
        <p:cNvGrpSpPr/>
        <p:nvPr/>
      </p:nvGrpSpPr>
      <p:grpSpPr>
        <a:xfrm>
          <a:off x="0" y="0"/>
          <a:ext cx="0" cy="0"/>
          <a:chOff x="0" y="0"/>
          <a:chExt cx="0" cy="0"/>
        </a:xfrm>
      </p:grpSpPr>
      <p:sp>
        <p:nvSpPr>
          <p:cNvPr id="510" name="Google Shape;510;g32b21ba566b_0_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11" name="Google Shape;511;g32b21ba566b_0_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304800" lvl="0" marL="457200" rtl="0" algn="l">
              <a:lnSpc>
                <a:spcPct val="115000"/>
              </a:lnSpc>
              <a:spcBef>
                <a:spcPts val="1200"/>
              </a:spcBef>
              <a:spcAft>
                <a:spcPts val="0"/>
              </a:spcAft>
              <a:buClr>
                <a:schemeClr val="dk1"/>
              </a:buClr>
              <a:buSzPts val="1200"/>
              <a:buFont typeface="Handlee"/>
              <a:buChar char="-"/>
            </a:pPr>
            <a:r>
              <a:rPr lang="en" sz="1200">
                <a:solidFill>
                  <a:schemeClr val="dk1"/>
                </a:solidFill>
                <a:latin typeface="Handlee"/>
                <a:ea typeface="Handlee"/>
                <a:cs typeface="Handlee"/>
                <a:sym typeface="Handlee"/>
              </a:rPr>
              <a:t>Use groups or classroom routines to teach skills- students will learn by watching other students</a:t>
            </a:r>
            <a:endParaRPr sz="1200">
              <a:solidFill>
                <a:schemeClr val="dk1"/>
              </a:solidFill>
              <a:latin typeface="Handlee"/>
              <a:ea typeface="Handlee"/>
              <a:cs typeface="Handlee"/>
              <a:sym typeface="Handlee"/>
            </a:endParaRPr>
          </a:p>
        </p:txBody>
      </p:sp>
    </p:spTree>
  </p:cSld>
  <p:clrMapOvr>
    <a:masterClrMapping/>
  </p:clrMapOvr>
</p:notes>
</file>

<file path=ppt/notesSlides/notesSlide6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6" name="Shape 516"/>
        <p:cNvGrpSpPr/>
        <p:nvPr/>
      </p:nvGrpSpPr>
      <p:grpSpPr>
        <a:xfrm>
          <a:off x="0" y="0"/>
          <a:ext cx="0" cy="0"/>
          <a:chOff x="0" y="0"/>
          <a:chExt cx="0" cy="0"/>
        </a:xfrm>
      </p:grpSpPr>
      <p:sp>
        <p:nvSpPr>
          <p:cNvPr id="517" name="Google Shape;517;g328b40689c2_2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18" name="Google Shape;518;g328b40689c2_2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latin typeface="Handlee"/>
                <a:ea typeface="Handlee"/>
                <a:cs typeface="Handlee"/>
                <a:sym typeface="Handlee"/>
              </a:rPr>
              <a:t>Amanda</a:t>
            </a:r>
            <a:endParaRPr b="1">
              <a:latin typeface="Handlee"/>
              <a:ea typeface="Handlee"/>
              <a:cs typeface="Handlee"/>
              <a:sym typeface="Handlee"/>
            </a:endParaRPr>
          </a:p>
        </p:txBody>
      </p:sp>
    </p:spTree>
  </p:cSld>
  <p:clrMapOvr>
    <a:masterClrMapping/>
  </p:clrMapOvr>
</p:notes>
</file>

<file path=ppt/notesSlides/notesSlide6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1" name="Shape 521"/>
        <p:cNvGrpSpPr/>
        <p:nvPr/>
      </p:nvGrpSpPr>
      <p:grpSpPr>
        <a:xfrm>
          <a:off x="0" y="0"/>
          <a:ext cx="0" cy="0"/>
          <a:chOff x="0" y="0"/>
          <a:chExt cx="0" cy="0"/>
        </a:xfrm>
      </p:grpSpPr>
      <p:sp>
        <p:nvSpPr>
          <p:cNvPr id="522" name="Google Shape;522;g328b40689c2_2_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3" name="Google Shape;523;g328b40689c2_2_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b="1" lang="en">
                <a:solidFill>
                  <a:schemeClr val="dk1"/>
                </a:solidFill>
                <a:latin typeface="Handlee"/>
                <a:ea typeface="Handlee"/>
                <a:cs typeface="Handlee"/>
                <a:sym typeface="Handlee"/>
              </a:rPr>
              <a:t>Amanda</a:t>
            </a:r>
            <a:endParaRPr b="1">
              <a:solidFill>
                <a:schemeClr val="dk1"/>
              </a:solidFill>
              <a:latin typeface="Handlee"/>
              <a:ea typeface="Handlee"/>
              <a:cs typeface="Handlee"/>
              <a:sym typeface="Handlee"/>
            </a:endParaRPr>
          </a:p>
          <a:p>
            <a:pPr indent="0" lvl="0" marL="457200" rtl="0" algn="l">
              <a:lnSpc>
                <a:spcPct val="115000"/>
              </a:lnSpc>
              <a:spcBef>
                <a:spcPts val="1200"/>
              </a:spcBef>
              <a:spcAft>
                <a:spcPts val="0"/>
              </a:spcAft>
              <a:buClr>
                <a:schemeClr val="dk1"/>
              </a:buClr>
              <a:buSzPts val="1100"/>
              <a:buFont typeface="Arial"/>
              <a:buNone/>
            </a:pPr>
            <a:r>
              <a:rPr b="1" lang="en">
                <a:solidFill>
                  <a:schemeClr val="dk1"/>
                </a:solidFill>
                <a:latin typeface="Handlee"/>
                <a:ea typeface="Handlee"/>
                <a:cs typeface="Handlee"/>
                <a:sym typeface="Handlee"/>
              </a:rPr>
              <a:t>Understanding each student’s goals is important for several reasons:</a:t>
            </a:r>
            <a:endParaRPr b="1">
              <a:solidFill>
                <a:schemeClr val="dk1"/>
              </a:solidFill>
              <a:latin typeface="Handlee"/>
              <a:ea typeface="Handlee"/>
              <a:cs typeface="Handlee"/>
              <a:sym typeface="Handlee"/>
            </a:endParaRPr>
          </a:p>
          <a:p>
            <a:pPr indent="-298450" lvl="0" marL="457200" rtl="0" algn="l">
              <a:lnSpc>
                <a:spcPct val="115000"/>
              </a:lnSpc>
              <a:spcBef>
                <a:spcPts val="1200"/>
              </a:spcBef>
              <a:spcAft>
                <a:spcPts val="0"/>
              </a:spcAft>
              <a:buClr>
                <a:schemeClr val="dk1"/>
              </a:buClr>
              <a:buSzPts val="1100"/>
              <a:buAutoNum type="arabicPeriod"/>
            </a:pPr>
            <a:r>
              <a:rPr b="1" lang="en">
                <a:solidFill>
                  <a:schemeClr val="dk1"/>
                </a:solidFill>
                <a:latin typeface="Handlee"/>
                <a:ea typeface="Handlee"/>
                <a:cs typeface="Handlee"/>
                <a:sym typeface="Handlee"/>
              </a:rPr>
              <a:t>Tailored Support</a:t>
            </a:r>
            <a:r>
              <a:rPr lang="en">
                <a:solidFill>
                  <a:schemeClr val="dk1"/>
                </a:solidFill>
                <a:latin typeface="Handlee"/>
                <a:ea typeface="Handlee"/>
                <a:cs typeface="Handlee"/>
                <a:sym typeface="Handlee"/>
              </a:rPr>
              <a:t>: Understanding IIP goals helps you provide targeted assistance that aligns with the strategies and objectives outlined in the plan. This ensures your efforts are focused and effective.</a:t>
            </a:r>
            <a:endParaRPr>
              <a:solidFill>
                <a:schemeClr val="dk1"/>
              </a:solidFill>
              <a:latin typeface="Handlee"/>
              <a:ea typeface="Handlee"/>
              <a:cs typeface="Handlee"/>
              <a:sym typeface="Handlee"/>
            </a:endParaRPr>
          </a:p>
          <a:p>
            <a:pPr indent="-298450" lvl="0" marL="457200" rtl="0" algn="l">
              <a:lnSpc>
                <a:spcPct val="115000"/>
              </a:lnSpc>
              <a:spcBef>
                <a:spcPts val="0"/>
              </a:spcBef>
              <a:spcAft>
                <a:spcPts val="0"/>
              </a:spcAft>
              <a:buClr>
                <a:schemeClr val="dk1"/>
              </a:buClr>
              <a:buSzPts val="1100"/>
              <a:buAutoNum type="arabicPeriod"/>
            </a:pPr>
            <a:r>
              <a:rPr b="1" lang="en">
                <a:solidFill>
                  <a:schemeClr val="dk1"/>
                </a:solidFill>
                <a:latin typeface="Handlee"/>
                <a:ea typeface="Handlee"/>
                <a:cs typeface="Handlee"/>
                <a:sym typeface="Handlee"/>
              </a:rPr>
              <a:t>Consistency Across Environments</a:t>
            </a:r>
            <a:r>
              <a:rPr lang="en">
                <a:solidFill>
                  <a:schemeClr val="dk1"/>
                </a:solidFill>
                <a:latin typeface="Handlee"/>
                <a:ea typeface="Handlee"/>
                <a:cs typeface="Handlee"/>
                <a:sym typeface="Handlee"/>
              </a:rPr>
              <a:t>: By knowing the goals, you can help create a consistent learning experience for the student, whether in the classroom, during transitions, or in other school activities.</a:t>
            </a:r>
            <a:endParaRPr>
              <a:solidFill>
                <a:schemeClr val="dk1"/>
              </a:solidFill>
              <a:latin typeface="Handlee"/>
              <a:ea typeface="Handlee"/>
              <a:cs typeface="Handlee"/>
              <a:sym typeface="Handlee"/>
            </a:endParaRPr>
          </a:p>
          <a:p>
            <a:pPr indent="-298450" lvl="0" marL="457200" rtl="0" algn="l">
              <a:lnSpc>
                <a:spcPct val="115000"/>
              </a:lnSpc>
              <a:spcBef>
                <a:spcPts val="0"/>
              </a:spcBef>
              <a:spcAft>
                <a:spcPts val="0"/>
              </a:spcAft>
              <a:buClr>
                <a:schemeClr val="dk1"/>
              </a:buClr>
              <a:buSzPts val="1100"/>
              <a:buAutoNum type="arabicPeriod"/>
            </a:pPr>
            <a:r>
              <a:rPr b="1" lang="en">
                <a:solidFill>
                  <a:schemeClr val="dk1"/>
                </a:solidFill>
                <a:latin typeface="Handlee"/>
                <a:ea typeface="Handlee"/>
                <a:cs typeface="Handlee"/>
                <a:sym typeface="Handlee"/>
              </a:rPr>
              <a:t>Collaboration with the Team</a:t>
            </a:r>
            <a:r>
              <a:rPr lang="en">
                <a:solidFill>
                  <a:schemeClr val="dk1"/>
                </a:solidFill>
                <a:latin typeface="Handlee"/>
                <a:ea typeface="Handlee"/>
                <a:cs typeface="Handlee"/>
                <a:sym typeface="Handlee"/>
              </a:rPr>
              <a:t>: Being informed about IIP goals allows you to communicate effectively with teachers, specialists, and parents, contributing valuable insights about the student’s progress and needs.</a:t>
            </a:r>
            <a:endParaRPr>
              <a:solidFill>
                <a:schemeClr val="dk1"/>
              </a:solidFill>
              <a:latin typeface="Handlee"/>
              <a:ea typeface="Handlee"/>
              <a:cs typeface="Handlee"/>
              <a:sym typeface="Handlee"/>
            </a:endParaRPr>
          </a:p>
          <a:p>
            <a:pPr indent="-298450" lvl="0" marL="457200" rtl="0" algn="l">
              <a:lnSpc>
                <a:spcPct val="115000"/>
              </a:lnSpc>
              <a:spcBef>
                <a:spcPts val="0"/>
              </a:spcBef>
              <a:spcAft>
                <a:spcPts val="0"/>
              </a:spcAft>
              <a:buClr>
                <a:schemeClr val="dk1"/>
              </a:buClr>
              <a:buSzPts val="1100"/>
              <a:buAutoNum type="arabicPeriod"/>
            </a:pPr>
            <a:r>
              <a:rPr b="1" lang="en">
                <a:solidFill>
                  <a:schemeClr val="dk1"/>
                </a:solidFill>
                <a:latin typeface="Handlee"/>
                <a:ea typeface="Handlee"/>
                <a:cs typeface="Handlee"/>
                <a:sym typeface="Handlee"/>
              </a:rPr>
              <a:t>Empowering Student Success</a:t>
            </a:r>
            <a:r>
              <a:rPr lang="en">
                <a:solidFill>
                  <a:schemeClr val="dk1"/>
                </a:solidFill>
                <a:latin typeface="Handlee"/>
                <a:ea typeface="Handlee"/>
                <a:cs typeface="Handlee"/>
                <a:sym typeface="Handlee"/>
              </a:rPr>
              <a:t>: Familiarity with IIP goals enables you to encourage and celebrate the student’s achievements, fostering confidence and motivation.</a:t>
            </a:r>
            <a:endParaRPr>
              <a:solidFill>
                <a:schemeClr val="dk1"/>
              </a:solidFill>
              <a:latin typeface="Handlee"/>
              <a:ea typeface="Handlee"/>
              <a:cs typeface="Handlee"/>
              <a:sym typeface="Handlee"/>
            </a:endParaRPr>
          </a:p>
          <a:p>
            <a:pPr indent="0" lvl="0" marL="0" rtl="0" algn="l">
              <a:lnSpc>
                <a:spcPct val="115000"/>
              </a:lnSpc>
              <a:spcBef>
                <a:spcPts val="1200"/>
              </a:spcBef>
              <a:spcAft>
                <a:spcPts val="0"/>
              </a:spcAft>
              <a:buClr>
                <a:schemeClr val="dk1"/>
              </a:buClr>
              <a:buSzPts val="1100"/>
              <a:buFont typeface="Arial"/>
              <a:buNone/>
            </a:pPr>
            <a:r>
              <a:rPr lang="en">
                <a:solidFill>
                  <a:schemeClr val="dk1"/>
                </a:solidFill>
                <a:latin typeface="Handlee"/>
                <a:ea typeface="Handlee"/>
                <a:cs typeface="Handlee"/>
                <a:sym typeface="Handlee"/>
              </a:rPr>
              <a:t>By understanding a student’s IIP goals, you become an active partner in their success, helping them reach their full potential.</a:t>
            </a:r>
            <a:endParaRPr>
              <a:solidFill>
                <a:schemeClr val="dk1"/>
              </a:solidFill>
              <a:latin typeface="Handlee"/>
              <a:ea typeface="Handlee"/>
              <a:cs typeface="Handlee"/>
              <a:sym typeface="Handlee"/>
            </a:endParaRPr>
          </a:p>
          <a:p>
            <a:pPr indent="0" lvl="0" marL="0" rtl="0" algn="l">
              <a:spcBef>
                <a:spcPts val="1200"/>
              </a:spcBef>
              <a:spcAft>
                <a:spcPts val="0"/>
              </a:spcAft>
              <a:buClr>
                <a:schemeClr val="dk1"/>
              </a:buClr>
              <a:buSzPts val="1100"/>
              <a:buFont typeface="Arial"/>
              <a:buNone/>
            </a:pPr>
            <a:r>
              <a:t/>
            </a:r>
            <a:endParaRPr>
              <a:solidFill>
                <a:schemeClr val="dk1"/>
              </a:solidFill>
              <a:latin typeface="Handlee"/>
              <a:ea typeface="Handlee"/>
              <a:cs typeface="Handlee"/>
              <a:sym typeface="Handlee"/>
            </a:endParaRPr>
          </a:p>
          <a:p>
            <a:pPr indent="0" lvl="0" marL="0" rtl="0" algn="l">
              <a:spcBef>
                <a:spcPts val="0"/>
              </a:spcBef>
              <a:spcAft>
                <a:spcPts val="0"/>
              </a:spcAft>
              <a:buNone/>
            </a:pPr>
            <a:r>
              <a:t/>
            </a:r>
            <a:endParaRPr b="1" sz="1300">
              <a:solidFill>
                <a:schemeClr val="dk1"/>
              </a:solidFill>
              <a:latin typeface="Handlee"/>
              <a:ea typeface="Handlee"/>
              <a:cs typeface="Handlee"/>
              <a:sym typeface="Handlee"/>
            </a:endParaRPr>
          </a:p>
          <a:p>
            <a:pPr indent="0" lvl="0" marL="0" rtl="0" algn="l">
              <a:spcBef>
                <a:spcPts val="0"/>
              </a:spcBef>
              <a:spcAft>
                <a:spcPts val="0"/>
              </a:spcAft>
              <a:buNone/>
            </a:pPr>
            <a:r>
              <a:t/>
            </a:r>
            <a:endParaRPr>
              <a:solidFill>
                <a:schemeClr val="dk1"/>
              </a:solidFill>
              <a:latin typeface="Handlee"/>
              <a:ea typeface="Handlee"/>
              <a:cs typeface="Handlee"/>
              <a:sym typeface="Handlee"/>
            </a:endParaRPr>
          </a:p>
        </p:txBody>
      </p:sp>
    </p:spTree>
  </p:cSld>
  <p:clrMapOvr>
    <a:masterClrMapping/>
  </p:clrMapOvr>
</p:notes>
</file>

<file path=ppt/notesSlides/notesSlide6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7" name="Shape 527"/>
        <p:cNvGrpSpPr/>
        <p:nvPr/>
      </p:nvGrpSpPr>
      <p:grpSpPr>
        <a:xfrm>
          <a:off x="0" y="0"/>
          <a:ext cx="0" cy="0"/>
          <a:chOff x="0" y="0"/>
          <a:chExt cx="0" cy="0"/>
        </a:xfrm>
      </p:grpSpPr>
      <p:sp>
        <p:nvSpPr>
          <p:cNvPr id="528" name="Google Shape;528;g31fa7d6449a_0_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9" name="Google Shape;529;g31fa7d6449a_0_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latin typeface="Handlee"/>
                <a:ea typeface="Handlee"/>
                <a:cs typeface="Handlee"/>
                <a:sym typeface="Handlee"/>
              </a:rPr>
              <a:t>Amanda</a:t>
            </a:r>
            <a:endParaRPr b="1">
              <a:latin typeface="Handlee"/>
              <a:ea typeface="Handlee"/>
              <a:cs typeface="Handlee"/>
              <a:sym typeface="Handlee"/>
            </a:endParaRPr>
          </a:p>
        </p:txBody>
      </p:sp>
    </p:spTree>
  </p:cSld>
  <p:clrMapOvr>
    <a:masterClrMapping/>
  </p:clrMapOvr>
</p:notes>
</file>

<file path=ppt/notesSlides/notesSlide7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6" name="Shape 536"/>
        <p:cNvGrpSpPr/>
        <p:nvPr/>
      </p:nvGrpSpPr>
      <p:grpSpPr>
        <a:xfrm>
          <a:off x="0" y="0"/>
          <a:ext cx="0" cy="0"/>
          <a:chOff x="0" y="0"/>
          <a:chExt cx="0" cy="0"/>
        </a:xfrm>
      </p:grpSpPr>
      <p:sp>
        <p:nvSpPr>
          <p:cNvPr id="537" name="Google Shape;537;g328b40689c2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38" name="Google Shape;538;g328b40689c2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latin typeface="Handlee"/>
                <a:ea typeface="Handlee"/>
                <a:cs typeface="Handlee"/>
                <a:sym typeface="Handlee"/>
              </a:rPr>
              <a:t>Amanda/Tracy</a:t>
            </a:r>
            <a:endParaRPr b="1">
              <a:latin typeface="Handlee"/>
              <a:ea typeface="Handlee"/>
              <a:cs typeface="Handlee"/>
              <a:sym typeface="Handlee"/>
            </a:endParaRPr>
          </a:p>
        </p:txBody>
      </p:sp>
    </p:spTree>
  </p:cSld>
  <p:clrMapOvr>
    <a:masterClrMapping/>
  </p:clrMapOvr>
</p:notes>
</file>

<file path=ppt/notesSlides/notesSlide7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3" name="Shape 543"/>
        <p:cNvGrpSpPr/>
        <p:nvPr/>
      </p:nvGrpSpPr>
      <p:grpSpPr>
        <a:xfrm>
          <a:off x="0" y="0"/>
          <a:ext cx="0" cy="0"/>
          <a:chOff x="0" y="0"/>
          <a:chExt cx="0" cy="0"/>
        </a:xfrm>
      </p:grpSpPr>
      <p:sp>
        <p:nvSpPr>
          <p:cNvPr id="544" name="Google Shape;544;g328b40689c2_2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45" name="Google Shape;545;g328b40689c2_2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latin typeface="Handlee"/>
                <a:ea typeface="Handlee"/>
                <a:cs typeface="Handlee"/>
                <a:sym typeface="Handlee"/>
              </a:rPr>
              <a:t>Shelby (2:30-2:45)</a:t>
            </a:r>
            <a:endParaRPr b="1">
              <a:latin typeface="Handlee"/>
              <a:ea typeface="Handlee"/>
              <a:cs typeface="Handlee"/>
              <a:sym typeface="Handlee"/>
            </a:endParaRPr>
          </a:p>
          <a:p>
            <a:pPr indent="0" lvl="0" marL="0" rtl="0" algn="l">
              <a:spcBef>
                <a:spcPts val="0"/>
              </a:spcBef>
              <a:spcAft>
                <a:spcPts val="0"/>
              </a:spcAft>
              <a:buNone/>
            </a:pPr>
            <a:r>
              <a:rPr b="1" lang="en">
                <a:latin typeface="Handlee"/>
                <a:ea typeface="Handlee"/>
                <a:cs typeface="Handlee"/>
                <a:sym typeface="Handlee"/>
              </a:rPr>
              <a:t>Movement Cards</a:t>
            </a:r>
            <a:endParaRPr b="1">
              <a:latin typeface="Handlee"/>
              <a:ea typeface="Handlee"/>
              <a:cs typeface="Handlee"/>
              <a:sym typeface="Handlee"/>
            </a:endParaRPr>
          </a:p>
        </p:txBody>
      </p:sp>
    </p:spTree>
  </p:cSld>
  <p:clrMapOvr>
    <a:masterClrMapping/>
  </p:clrMapOvr>
</p:notes>
</file>

<file path=ppt/notesSlides/notesSlide7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8" name="Shape 548"/>
        <p:cNvGrpSpPr/>
        <p:nvPr/>
      </p:nvGrpSpPr>
      <p:grpSpPr>
        <a:xfrm>
          <a:off x="0" y="0"/>
          <a:ext cx="0" cy="0"/>
          <a:chOff x="0" y="0"/>
          <a:chExt cx="0" cy="0"/>
        </a:xfrm>
      </p:grpSpPr>
      <p:sp>
        <p:nvSpPr>
          <p:cNvPr id="549" name="Google Shape;549;g312162cbccc_0_23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50" name="Google Shape;550;g312162cbccc_0_23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latin typeface="Handlee"/>
                <a:ea typeface="Handlee"/>
                <a:cs typeface="Handlee"/>
                <a:sym typeface="Handlee"/>
              </a:rPr>
              <a:t>Tammy (2:45 to 3:30)</a:t>
            </a:r>
            <a:endParaRPr b="1">
              <a:latin typeface="Handlee"/>
              <a:ea typeface="Handlee"/>
              <a:cs typeface="Handlee"/>
              <a:sym typeface="Handlee"/>
            </a:endParaRPr>
          </a:p>
          <a:p>
            <a:pPr indent="0" lvl="0" marL="0" rtl="0" algn="l">
              <a:spcBef>
                <a:spcPts val="0"/>
              </a:spcBef>
              <a:spcAft>
                <a:spcPts val="0"/>
              </a:spcAft>
              <a:buNone/>
            </a:pPr>
            <a:r>
              <a:rPr lang="en">
                <a:latin typeface="Handlee"/>
                <a:ea typeface="Handlee"/>
                <a:cs typeface="Handlee"/>
                <a:sym typeface="Handlee"/>
              </a:rPr>
              <a:t> Print sheet for them to fill in (Tammy has the beads if we want to do this) Share at your table one of your beads. When you are done your personal reflection, please scan the QR code and complete the feedback form.  Once everyone has done both share at least  one of your coloured beads. </a:t>
            </a:r>
            <a:endParaRPr>
              <a:latin typeface="Handlee"/>
              <a:ea typeface="Handlee"/>
              <a:cs typeface="Handlee"/>
              <a:sym typeface="Handlee"/>
            </a:endParaRPr>
          </a:p>
        </p:txBody>
      </p:sp>
    </p:spTree>
  </p:cSld>
  <p:clrMapOvr>
    <a:masterClrMapping/>
  </p:clrMapOvr>
</p:notes>
</file>

<file path=ppt/notesSlides/notesSlide7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0" name="Shape 560"/>
        <p:cNvGrpSpPr/>
        <p:nvPr/>
      </p:nvGrpSpPr>
      <p:grpSpPr>
        <a:xfrm>
          <a:off x="0" y="0"/>
          <a:ext cx="0" cy="0"/>
          <a:chOff x="0" y="0"/>
          <a:chExt cx="0" cy="0"/>
        </a:xfrm>
      </p:grpSpPr>
      <p:sp>
        <p:nvSpPr>
          <p:cNvPr id="561" name="Google Shape;561;g30da5cd7a2e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62" name="Google Shape;562;g30da5cd7a2e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latin typeface="Handlee"/>
                <a:ea typeface="Handlee"/>
                <a:cs typeface="Handlee"/>
                <a:sym typeface="Handlee"/>
              </a:rPr>
              <a:t>Jen (3:00 to 3:30) </a:t>
            </a:r>
            <a:endParaRPr b="1">
              <a:latin typeface="Handlee"/>
              <a:ea typeface="Handlee"/>
              <a:cs typeface="Handlee"/>
              <a:sym typeface="Handlee"/>
            </a:endParaRPr>
          </a:p>
          <a:p>
            <a:pPr indent="0" lvl="0" marL="0" rtl="0" algn="l">
              <a:spcBef>
                <a:spcPts val="0"/>
              </a:spcBef>
              <a:spcAft>
                <a:spcPts val="0"/>
              </a:spcAft>
              <a:buNone/>
            </a:pPr>
            <a:r>
              <a:rPr b="1" lang="en">
                <a:latin typeface="Handlee"/>
                <a:ea typeface="Handlee"/>
                <a:cs typeface="Handlee"/>
                <a:sym typeface="Handlee"/>
              </a:rPr>
              <a:t>Idea from Focus on Self regulation book from Edmonton public school page (Tammy has the book) page 209</a:t>
            </a:r>
            <a:endParaRPr b="1">
              <a:latin typeface="Handlee"/>
              <a:ea typeface="Handlee"/>
              <a:cs typeface="Handlee"/>
              <a:sym typeface="Handlee"/>
            </a:endParaRPr>
          </a:p>
        </p:txBody>
      </p:sp>
    </p:spTree>
  </p:cSld>
  <p:clrMapOvr>
    <a:masterClrMapping/>
  </p:clrMapOvr>
</p:notes>
</file>

<file path=ppt/notesSlides/notesSlide7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7" name="Shape 567"/>
        <p:cNvGrpSpPr/>
        <p:nvPr/>
      </p:nvGrpSpPr>
      <p:grpSpPr>
        <a:xfrm>
          <a:off x="0" y="0"/>
          <a:ext cx="0" cy="0"/>
          <a:chOff x="0" y="0"/>
          <a:chExt cx="0" cy="0"/>
        </a:xfrm>
      </p:grpSpPr>
      <p:sp>
        <p:nvSpPr>
          <p:cNvPr id="568" name="Google Shape;568;g328b40689c2_2_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69" name="Google Shape;569;g328b40689c2_2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latin typeface="Handlee"/>
                <a:ea typeface="Handlee"/>
                <a:cs typeface="Handlee"/>
                <a:sym typeface="Handlee"/>
              </a:rPr>
              <a:t>Jen</a:t>
            </a:r>
            <a:endParaRPr b="1">
              <a:solidFill>
                <a:schemeClr val="dk1"/>
              </a:solidFill>
              <a:latin typeface="Handlee"/>
              <a:ea typeface="Handlee"/>
              <a:cs typeface="Handlee"/>
              <a:sym typeface="Handlee"/>
            </a:endParaRPr>
          </a:p>
          <a:p>
            <a:pPr indent="-298450" lvl="0" marL="457200" rtl="0" algn="l">
              <a:lnSpc>
                <a:spcPct val="144444"/>
              </a:lnSpc>
              <a:spcBef>
                <a:spcPts val="1400"/>
              </a:spcBef>
              <a:spcAft>
                <a:spcPts val="0"/>
              </a:spcAft>
              <a:buClr>
                <a:schemeClr val="dk1"/>
              </a:buClr>
              <a:buSzPts val="1100"/>
              <a:buFont typeface="Handlee"/>
              <a:buChar char="-"/>
            </a:pPr>
            <a:r>
              <a:rPr lang="en">
                <a:solidFill>
                  <a:schemeClr val="dk1"/>
                </a:solidFill>
                <a:latin typeface="Handlee"/>
                <a:ea typeface="Handlee"/>
                <a:cs typeface="Handlee"/>
                <a:sym typeface="Handlee"/>
              </a:rPr>
              <a:t>Association of University Centers on Disabilities: </a:t>
            </a:r>
            <a:r>
              <a:rPr i="1" lang="en" u="sng">
                <a:solidFill>
                  <a:schemeClr val="hlink"/>
                </a:solidFill>
                <a:latin typeface="Handlee"/>
                <a:ea typeface="Handlee"/>
                <a:cs typeface="Handlee"/>
                <a:sym typeface="Handlee"/>
                <a:hlinkClick r:id="rId2"/>
              </a:rPr>
              <a:t>https://www.aucd.org/</a:t>
            </a:r>
            <a:r>
              <a:rPr i="1" lang="en">
                <a:solidFill>
                  <a:schemeClr val="dk1"/>
                </a:solidFill>
                <a:latin typeface="Handlee"/>
                <a:ea typeface="Handlee"/>
                <a:cs typeface="Handlee"/>
                <a:sym typeface="Handlee"/>
              </a:rPr>
              <a:t> </a:t>
            </a:r>
            <a:endParaRPr i="1">
              <a:solidFill>
                <a:schemeClr val="dk1"/>
              </a:solidFill>
              <a:latin typeface="Handlee"/>
              <a:ea typeface="Handlee"/>
              <a:cs typeface="Handlee"/>
              <a:sym typeface="Handlee"/>
            </a:endParaRPr>
          </a:p>
          <a:p>
            <a:pPr indent="-298450" lvl="0" marL="457200" rtl="0" algn="l">
              <a:spcBef>
                <a:spcPts val="0"/>
              </a:spcBef>
              <a:spcAft>
                <a:spcPts val="0"/>
              </a:spcAft>
              <a:buClr>
                <a:schemeClr val="dk1"/>
              </a:buClr>
              <a:buSzPts val="1100"/>
              <a:buFont typeface="Handlee"/>
              <a:buChar char="-"/>
            </a:pPr>
            <a:r>
              <a:rPr i="1" lang="en">
                <a:solidFill>
                  <a:schemeClr val="dk1"/>
                </a:solidFill>
                <a:latin typeface="Handlee"/>
                <a:ea typeface="Handlee"/>
                <a:cs typeface="Handlee"/>
                <a:sym typeface="Handlee"/>
              </a:rPr>
              <a:t>Autism Educational Assistant Handbook </a:t>
            </a:r>
            <a:r>
              <a:rPr lang="en">
                <a:solidFill>
                  <a:schemeClr val="dk1"/>
                </a:solidFill>
                <a:latin typeface="Handlee"/>
                <a:ea typeface="Handlee"/>
                <a:cs typeface="Handlee"/>
                <a:sym typeface="Handlee"/>
              </a:rPr>
              <a:t>by Autism Little Learners </a:t>
            </a:r>
            <a:endParaRPr>
              <a:solidFill>
                <a:schemeClr val="dk1"/>
              </a:solidFill>
              <a:latin typeface="Handlee"/>
              <a:ea typeface="Handlee"/>
              <a:cs typeface="Handlee"/>
              <a:sym typeface="Handlee"/>
            </a:endParaRPr>
          </a:p>
          <a:p>
            <a:pPr indent="-298450" lvl="0" marL="457200" rtl="0" algn="l">
              <a:spcBef>
                <a:spcPts val="0"/>
              </a:spcBef>
              <a:spcAft>
                <a:spcPts val="0"/>
              </a:spcAft>
              <a:buClr>
                <a:schemeClr val="dk1"/>
              </a:buClr>
              <a:buSzPts val="1100"/>
              <a:buFont typeface="Handlee"/>
              <a:buChar char="-"/>
            </a:pPr>
            <a:r>
              <a:rPr i="1" lang="en">
                <a:solidFill>
                  <a:schemeClr val="dk1"/>
                </a:solidFill>
                <a:latin typeface="Handlee"/>
                <a:ea typeface="Handlee"/>
                <a:cs typeface="Handlee"/>
                <a:sym typeface="Handlee"/>
              </a:rPr>
              <a:t>DSM-5-TR </a:t>
            </a:r>
            <a:endParaRPr>
              <a:solidFill>
                <a:schemeClr val="dk1"/>
              </a:solidFill>
              <a:latin typeface="Handlee"/>
              <a:ea typeface="Handlee"/>
              <a:cs typeface="Handlee"/>
              <a:sym typeface="Handlee"/>
            </a:endParaRPr>
          </a:p>
          <a:p>
            <a:pPr indent="-298450" lvl="0" marL="457200" rtl="0" algn="l">
              <a:lnSpc>
                <a:spcPct val="144444"/>
              </a:lnSpc>
              <a:spcBef>
                <a:spcPts val="0"/>
              </a:spcBef>
              <a:spcAft>
                <a:spcPts val="0"/>
              </a:spcAft>
              <a:buClr>
                <a:schemeClr val="dk1"/>
              </a:buClr>
              <a:buSzPts val="1100"/>
              <a:buFont typeface="Handlee"/>
              <a:buChar char="-"/>
            </a:pPr>
            <a:r>
              <a:rPr lang="en">
                <a:solidFill>
                  <a:schemeClr val="dk1"/>
                </a:solidFill>
                <a:latin typeface="Handlee"/>
                <a:ea typeface="Handlee"/>
                <a:cs typeface="Handlee"/>
                <a:sym typeface="Handlee"/>
              </a:rPr>
              <a:t>Healthline: </a:t>
            </a:r>
            <a:r>
              <a:rPr i="1" lang="en" sz="1300" u="sng">
                <a:solidFill>
                  <a:schemeClr val="hlink"/>
                </a:solidFill>
                <a:latin typeface="Handlee"/>
                <a:ea typeface="Handlee"/>
                <a:cs typeface="Handlee"/>
                <a:sym typeface="Handlee"/>
                <a:hlinkClick r:id="rId3"/>
              </a:rPr>
              <a:t>Understanding Autism Masking and Its Consequences</a:t>
            </a:r>
            <a:endParaRPr i="1">
              <a:solidFill>
                <a:schemeClr val="dk1"/>
              </a:solidFill>
              <a:latin typeface="Handlee"/>
              <a:ea typeface="Handlee"/>
              <a:cs typeface="Handlee"/>
              <a:sym typeface="Handlee"/>
            </a:endParaRPr>
          </a:p>
          <a:p>
            <a:pPr indent="-298450" lvl="0" marL="457200" rtl="0" algn="l">
              <a:spcBef>
                <a:spcPts val="0"/>
              </a:spcBef>
              <a:spcAft>
                <a:spcPts val="0"/>
              </a:spcAft>
              <a:buClr>
                <a:schemeClr val="dk1"/>
              </a:buClr>
              <a:buSzPts val="1100"/>
              <a:buFont typeface="Handlee"/>
              <a:buChar char="-"/>
            </a:pPr>
            <a:r>
              <a:rPr lang="en">
                <a:solidFill>
                  <a:schemeClr val="dk1"/>
                </a:solidFill>
                <a:latin typeface="Handlee"/>
                <a:ea typeface="Handlee"/>
                <a:cs typeface="Handlee"/>
                <a:sym typeface="Handlee"/>
              </a:rPr>
              <a:t>Psychology Today: </a:t>
            </a:r>
            <a:r>
              <a:rPr lang="en" u="sng">
                <a:solidFill>
                  <a:schemeClr val="hlink"/>
                </a:solidFill>
                <a:latin typeface="Handlee"/>
                <a:ea typeface="Handlee"/>
                <a:cs typeface="Handlee"/>
                <a:sym typeface="Handlee"/>
                <a:hlinkClick r:id="rId4"/>
              </a:rPr>
              <a:t>https://www.psychologytoday.com/gb/blog/inspectrum/202308/tiktok-videos-on-autism-largely-inaccurate</a:t>
            </a:r>
            <a:r>
              <a:rPr lang="en">
                <a:solidFill>
                  <a:schemeClr val="dk1"/>
                </a:solidFill>
                <a:latin typeface="Handlee"/>
                <a:ea typeface="Handlee"/>
                <a:cs typeface="Handlee"/>
                <a:sym typeface="Handlee"/>
              </a:rPr>
              <a:t> </a:t>
            </a:r>
            <a:endParaRPr>
              <a:solidFill>
                <a:schemeClr val="dk1"/>
              </a:solidFill>
              <a:latin typeface="Handlee"/>
              <a:ea typeface="Handlee"/>
              <a:cs typeface="Handlee"/>
              <a:sym typeface="Handlee"/>
            </a:endParaRPr>
          </a:p>
        </p:txBody>
      </p:sp>
    </p:spTree>
  </p:cSld>
  <p:clrMapOvr>
    <a:masterClrMapping/>
  </p:clrMapOvr>
</p:notes>
</file>

<file path=ppt/notesSlides/notesSlide7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8" name="Shape 578"/>
        <p:cNvGrpSpPr/>
        <p:nvPr/>
      </p:nvGrpSpPr>
      <p:grpSpPr>
        <a:xfrm>
          <a:off x="0" y="0"/>
          <a:ext cx="0" cy="0"/>
          <a:chOff x="0" y="0"/>
          <a:chExt cx="0" cy="0"/>
        </a:xfrm>
      </p:grpSpPr>
      <p:sp>
        <p:nvSpPr>
          <p:cNvPr id="579" name="Google Shape;579;g323545b5057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80" name="Google Shape;580;g323545b5057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latin typeface="Handlee"/>
                <a:ea typeface="Handlee"/>
                <a:cs typeface="Handlee"/>
                <a:sym typeface="Handlee"/>
              </a:rPr>
              <a:t>Jen</a:t>
            </a:r>
            <a:endParaRPr b="1">
              <a:latin typeface="Handlee"/>
              <a:ea typeface="Handlee"/>
              <a:cs typeface="Handlee"/>
              <a:sym typeface="Handlee"/>
            </a:endParaRPr>
          </a:p>
          <a:p>
            <a:pPr indent="0" lvl="0" marL="0" rtl="0" algn="l">
              <a:spcBef>
                <a:spcPts val="0"/>
              </a:spcBef>
              <a:spcAft>
                <a:spcPts val="0"/>
              </a:spcAft>
              <a:buNone/>
            </a:pPr>
            <a:r>
              <a:t/>
            </a:r>
            <a:endParaRPr b="1">
              <a:latin typeface="Handlee"/>
              <a:ea typeface="Handlee"/>
              <a:cs typeface="Handlee"/>
              <a:sym typeface="Handlee"/>
            </a:endParaRPr>
          </a:p>
          <a:p>
            <a:pPr indent="-298450" lvl="0" marL="457200" rtl="0" algn="l">
              <a:lnSpc>
                <a:spcPct val="115000"/>
              </a:lnSpc>
              <a:spcBef>
                <a:spcPts val="1200"/>
              </a:spcBef>
              <a:spcAft>
                <a:spcPts val="0"/>
              </a:spcAft>
              <a:buSzPts val="1100"/>
              <a:buFont typeface="Handlee"/>
              <a:buChar char="-"/>
            </a:pPr>
            <a:r>
              <a:rPr lang="en">
                <a:solidFill>
                  <a:schemeClr val="dk1"/>
                </a:solidFill>
              </a:rPr>
              <a:t>Thank you all for joining us for today’s professional development on learning more about supporting students with autism. The fact that you took the time to be here today speaks volumes about your commitment to these students and to all the learners in our schools. Your hard work and dedication do not go unnoticed, and the impact you make every day is truly invaluable. We appreciate all that you do—thank you again, and have a great weekend!"</a:t>
            </a:r>
            <a:endParaRPr>
              <a:solidFill>
                <a:schemeClr val="dk1"/>
              </a:solidFill>
            </a:endParaRPr>
          </a:p>
          <a:p>
            <a:pPr indent="0" lvl="0" marL="0" rtl="0" algn="l">
              <a:spcBef>
                <a:spcPts val="1200"/>
              </a:spcBef>
              <a:spcAft>
                <a:spcPts val="0"/>
              </a:spcAft>
              <a:buNone/>
            </a:pPr>
            <a:r>
              <a:t/>
            </a:r>
            <a:endParaRPr>
              <a:latin typeface="Handlee"/>
              <a:ea typeface="Handlee"/>
              <a:cs typeface="Handlee"/>
              <a:sym typeface="Handlee"/>
            </a:endParaRPr>
          </a:p>
          <a:p>
            <a:pPr indent="0" lvl="0" marL="0" rtl="0" algn="l">
              <a:spcBef>
                <a:spcPts val="0"/>
              </a:spcBef>
              <a:spcAft>
                <a:spcPts val="0"/>
              </a:spcAft>
              <a:buNone/>
            </a:pPr>
            <a:r>
              <a:t/>
            </a:r>
            <a:endParaRPr>
              <a:highlight>
                <a:schemeClr val="accent4"/>
              </a:highlight>
              <a:latin typeface="Handlee"/>
              <a:ea typeface="Handlee"/>
              <a:cs typeface="Handlee"/>
              <a:sym typeface="Handlee"/>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cxnSp>
        <p:nvCxnSpPr>
          <p:cNvPr id="10" name="Google Shape;10;p2"/>
          <p:cNvCxnSpPr/>
          <p:nvPr/>
        </p:nvCxnSpPr>
        <p:spPr>
          <a:xfrm>
            <a:off x="4278300" y="2751163"/>
            <a:ext cx="587400" cy="0"/>
          </a:xfrm>
          <a:prstGeom prst="straightConnector1">
            <a:avLst/>
          </a:prstGeom>
          <a:noFill/>
          <a:ln cap="flat" cmpd="sng" w="76200">
            <a:solidFill>
              <a:schemeClr val="dk1"/>
            </a:solidFill>
            <a:prstDash val="solid"/>
            <a:round/>
            <a:headEnd len="sm" w="sm" type="none"/>
            <a:tailEnd len="sm" w="sm" type="none"/>
          </a:ln>
        </p:spPr>
      </p:cxnSp>
      <p:sp>
        <p:nvSpPr>
          <p:cNvPr id="11" name="Google Shape;11;p2"/>
          <p:cNvSpPr txBox="1"/>
          <p:nvPr>
            <p:ph type="ctrTitle"/>
          </p:nvPr>
        </p:nvSpPr>
        <p:spPr>
          <a:xfrm>
            <a:off x="311700" y="595975"/>
            <a:ext cx="8520600" cy="1957800"/>
          </a:xfrm>
          <a:prstGeom prst="rect">
            <a:avLst/>
          </a:prstGeom>
        </p:spPr>
        <p:txBody>
          <a:bodyPr anchorCtr="0" anchor="b" bIns="91425" lIns="91425" spcFirstLastPara="1" rIns="91425" wrap="square" tIns="91425">
            <a:normAutofit/>
          </a:bodyPr>
          <a:lstStyle>
            <a:lvl1pPr lvl="0" algn="ctr">
              <a:spcBef>
                <a:spcPts val="0"/>
              </a:spcBef>
              <a:spcAft>
                <a:spcPts val="0"/>
              </a:spcAft>
              <a:buSzPts val="5400"/>
              <a:buNone/>
              <a:defRPr sz="5400"/>
            </a:lvl1pPr>
            <a:lvl2pPr lvl="1" algn="ctr">
              <a:spcBef>
                <a:spcPts val="0"/>
              </a:spcBef>
              <a:spcAft>
                <a:spcPts val="0"/>
              </a:spcAft>
              <a:buSzPts val="5400"/>
              <a:buNone/>
              <a:defRPr sz="5400"/>
            </a:lvl2pPr>
            <a:lvl3pPr lvl="2" algn="ctr">
              <a:spcBef>
                <a:spcPts val="0"/>
              </a:spcBef>
              <a:spcAft>
                <a:spcPts val="0"/>
              </a:spcAft>
              <a:buSzPts val="5400"/>
              <a:buNone/>
              <a:defRPr sz="5400"/>
            </a:lvl3pPr>
            <a:lvl4pPr lvl="3" algn="ctr">
              <a:spcBef>
                <a:spcPts val="0"/>
              </a:spcBef>
              <a:spcAft>
                <a:spcPts val="0"/>
              </a:spcAft>
              <a:buSzPts val="5400"/>
              <a:buNone/>
              <a:defRPr sz="5400"/>
            </a:lvl4pPr>
            <a:lvl5pPr lvl="4" algn="ctr">
              <a:spcBef>
                <a:spcPts val="0"/>
              </a:spcBef>
              <a:spcAft>
                <a:spcPts val="0"/>
              </a:spcAft>
              <a:buSzPts val="5400"/>
              <a:buNone/>
              <a:defRPr sz="5400"/>
            </a:lvl5pPr>
            <a:lvl6pPr lvl="5" algn="ctr">
              <a:spcBef>
                <a:spcPts val="0"/>
              </a:spcBef>
              <a:spcAft>
                <a:spcPts val="0"/>
              </a:spcAft>
              <a:buSzPts val="5400"/>
              <a:buNone/>
              <a:defRPr sz="5400"/>
            </a:lvl6pPr>
            <a:lvl7pPr lvl="6" algn="ctr">
              <a:spcBef>
                <a:spcPts val="0"/>
              </a:spcBef>
              <a:spcAft>
                <a:spcPts val="0"/>
              </a:spcAft>
              <a:buSzPts val="5400"/>
              <a:buNone/>
              <a:defRPr sz="5400"/>
            </a:lvl7pPr>
            <a:lvl8pPr lvl="7" algn="ctr">
              <a:spcBef>
                <a:spcPts val="0"/>
              </a:spcBef>
              <a:spcAft>
                <a:spcPts val="0"/>
              </a:spcAft>
              <a:buSzPts val="5400"/>
              <a:buNone/>
              <a:defRPr sz="5400"/>
            </a:lvl8pPr>
            <a:lvl9pPr lvl="8" algn="ctr">
              <a:spcBef>
                <a:spcPts val="0"/>
              </a:spcBef>
              <a:spcAft>
                <a:spcPts val="0"/>
              </a:spcAft>
              <a:buSzPts val="5400"/>
              <a:buNone/>
              <a:defRPr sz="5400"/>
            </a:lvl9pPr>
          </a:lstStyle>
          <a:p/>
        </p:txBody>
      </p:sp>
      <p:sp>
        <p:nvSpPr>
          <p:cNvPr id="12" name="Google Shape;12;p2"/>
          <p:cNvSpPr txBox="1"/>
          <p:nvPr>
            <p:ph idx="1" type="subTitle"/>
          </p:nvPr>
        </p:nvSpPr>
        <p:spPr>
          <a:xfrm>
            <a:off x="311700" y="3165823"/>
            <a:ext cx="8520600" cy="7335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400"/>
              <a:buNone/>
              <a:defRPr sz="24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p:txBody>
      </p:sp>
      <p:sp>
        <p:nvSpPr>
          <p:cNvPr id="13" name="Google Shape;13;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1"/>
        </a:solidFill>
      </p:bgPr>
    </p:bg>
    <p:spTree>
      <p:nvGrpSpPr>
        <p:cNvPr id="14" name="Shape 14"/>
        <p:cNvGrpSpPr/>
        <p:nvPr/>
      </p:nvGrpSpPr>
      <p:grpSpPr>
        <a:xfrm>
          <a:off x="0" y="0"/>
          <a:ext cx="0" cy="0"/>
          <a:chOff x="0" y="0"/>
          <a:chExt cx="0" cy="0"/>
        </a:xfrm>
      </p:grpSpPr>
      <p:sp>
        <p:nvSpPr>
          <p:cNvPr id="15" name="Google Shape;15;p3"/>
          <p:cNvSpPr txBox="1"/>
          <p:nvPr>
            <p:ph type="title"/>
          </p:nvPr>
        </p:nvSpPr>
        <p:spPr>
          <a:xfrm>
            <a:off x="311700" y="2480550"/>
            <a:ext cx="8114400" cy="2445900"/>
          </a:xfrm>
          <a:prstGeom prst="rect">
            <a:avLst/>
          </a:prstGeom>
        </p:spPr>
        <p:txBody>
          <a:bodyPr anchorCtr="0" anchor="b" bIns="91425" lIns="91425" spcFirstLastPara="1" rIns="91425" wrap="square" tIns="91425">
            <a:normAutofit/>
          </a:bodyPr>
          <a:lstStyle>
            <a:lvl1pPr lvl="0">
              <a:spcBef>
                <a:spcPts val="0"/>
              </a:spcBef>
              <a:spcAft>
                <a:spcPts val="0"/>
              </a:spcAft>
              <a:buClr>
                <a:schemeClr val="lt1"/>
              </a:buClr>
              <a:buSzPts val="6800"/>
              <a:buNone/>
              <a:defRPr sz="6800">
                <a:solidFill>
                  <a:schemeClr val="lt1"/>
                </a:solidFill>
              </a:defRPr>
            </a:lvl1pPr>
            <a:lvl2pPr lvl="1">
              <a:spcBef>
                <a:spcPts val="0"/>
              </a:spcBef>
              <a:spcAft>
                <a:spcPts val="0"/>
              </a:spcAft>
              <a:buClr>
                <a:schemeClr val="lt1"/>
              </a:buClr>
              <a:buSzPts val="6800"/>
              <a:buNone/>
              <a:defRPr sz="6800">
                <a:solidFill>
                  <a:schemeClr val="lt1"/>
                </a:solidFill>
              </a:defRPr>
            </a:lvl2pPr>
            <a:lvl3pPr lvl="2">
              <a:spcBef>
                <a:spcPts val="0"/>
              </a:spcBef>
              <a:spcAft>
                <a:spcPts val="0"/>
              </a:spcAft>
              <a:buClr>
                <a:schemeClr val="lt1"/>
              </a:buClr>
              <a:buSzPts val="6800"/>
              <a:buNone/>
              <a:defRPr sz="6800">
                <a:solidFill>
                  <a:schemeClr val="lt1"/>
                </a:solidFill>
              </a:defRPr>
            </a:lvl3pPr>
            <a:lvl4pPr lvl="3">
              <a:spcBef>
                <a:spcPts val="0"/>
              </a:spcBef>
              <a:spcAft>
                <a:spcPts val="0"/>
              </a:spcAft>
              <a:buClr>
                <a:schemeClr val="lt1"/>
              </a:buClr>
              <a:buSzPts val="6800"/>
              <a:buNone/>
              <a:defRPr sz="6800">
                <a:solidFill>
                  <a:schemeClr val="lt1"/>
                </a:solidFill>
              </a:defRPr>
            </a:lvl4pPr>
            <a:lvl5pPr lvl="4">
              <a:spcBef>
                <a:spcPts val="0"/>
              </a:spcBef>
              <a:spcAft>
                <a:spcPts val="0"/>
              </a:spcAft>
              <a:buClr>
                <a:schemeClr val="lt1"/>
              </a:buClr>
              <a:buSzPts val="6800"/>
              <a:buNone/>
              <a:defRPr sz="6800">
                <a:solidFill>
                  <a:schemeClr val="lt1"/>
                </a:solidFill>
              </a:defRPr>
            </a:lvl5pPr>
            <a:lvl6pPr lvl="5">
              <a:spcBef>
                <a:spcPts val="0"/>
              </a:spcBef>
              <a:spcAft>
                <a:spcPts val="0"/>
              </a:spcAft>
              <a:buClr>
                <a:schemeClr val="lt1"/>
              </a:buClr>
              <a:buSzPts val="6800"/>
              <a:buNone/>
              <a:defRPr sz="6800">
                <a:solidFill>
                  <a:schemeClr val="lt1"/>
                </a:solidFill>
              </a:defRPr>
            </a:lvl6pPr>
            <a:lvl7pPr lvl="6">
              <a:spcBef>
                <a:spcPts val="0"/>
              </a:spcBef>
              <a:spcAft>
                <a:spcPts val="0"/>
              </a:spcAft>
              <a:buClr>
                <a:schemeClr val="lt1"/>
              </a:buClr>
              <a:buSzPts val="6800"/>
              <a:buNone/>
              <a:defRPr sz="6800">
                <a:solidFill>
                  <a:schemeClr val="lt1"/>
                </a:solidFill>
              </a:defRPr>
            </a:lvl7pPr>
            <a:lvl8pPr lvl="7">
              <a:spcBef>
                <a:spcPts val="0"/>
              </a:spcBef>
              <a:spcAft>
                <a:spcPts val="0"/>
              </a:spcAft>
              <a:buClr>
                <a:schemeClr val="lt1"/>
              </a:buClr>
              <a:buSzPts val="6800"/>
              <a:buNone/>
              <a:defRPr sz="6800">
                <a:solidFill>
                  <a:schemeClr val="lt1"/>
                </a:solidFill>
              </a:defRPr>
            </a:lvl8pPr>
            <a:lvl9pPr lvl="8">
              <a:spcBef>
                <a:spcPts val="0"/>
              </a:spcBef>
              <a:spcAft>
                <a:spcPts val="0"/>
              </a:spcAft>
              <a:buClr>
                <a:schemeClr val="lt1"/>
              </a:buClr>
              <a:buSzPts val="6800"/>
              <a:buNone/>
              <a:defRPr sz="6800">
                <a:solidFill>
                  <a:schemeClr val="lt1"/>
                </a:solidFill>
              </a:defRPr>
            </a:lvl9pPr>
          </a:lstStyle>
          <a:p/>
        </p:txBody>
      </p:sp>
      <p:sp>
        <p:nvSpPr>
          <p:cNvPr id="16" name="Google Shape;16;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7" name="Shape 17"/>
        <p:cNvGrpSpPr/>
        <p:nvPr/>
      </p:nvGrpSpPr>
      <p:grpSpPr>
        <a:xfrm>
          <a:off x="0" y="0"/>
          <a:ext cx="0" cy="0"/>
          <a:chOff x="0" y="0"/>
          <a:chExt cx="0" cy="0"/>
        </a:xfrm>
      </p:grpSpPr>
      <p:sp>
        <p:nvSpPr>
          <p:cNvPr id="18" name="Google Shape;18;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19" name="Google Shape;19;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20" name="Google Shape;20;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1" name="Shape 21"/>
        <p:cNvGrpSpPr/>
        <p:nvPr/>
      </p:nvGrpSpPr>
      <p:grpSpPr>
        <a:xfrm>
          <a:off x="0" y="0"/>
          <a:ext cx="0" cy="0"/>
          <a:chOff x="0" y="0"/>
          <a:chExt cx="0" cy="0"/>
        </a:xfrm>
      </p:grpSpPr>
      <p:sp>
        <p:nvSpPr>
          <p:cNvPr id="22" name="Google Shape;22;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3" name="Google Shape;23;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5" name="Google Shape;25;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6" name="Shape 26"/>
        <p:cNvGrpSpPr/>
        <p:nvPr/>
      </p:nvGrpSpPr>
      <p:grpSpPr>
        <a:xfrm>
          <a:off x="0" y="0"/>
          <a:ext cx="0" cy="0"/>
          <a:chOff x="0" y="0"/>
          <a:chExt cx="0" cy="0"/>
        </a:xfrm>
      </p:grpSpPr>
      <p:sp>
        <p:nvSpPr>
          <p:cNvPr id="27" name="Google Shape;27;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8" name="Google Shape;28;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9" name="Shape 29"/>
        <p:cNvGrpSpPr/>
        <p:nvPr/>
      </p:nvGrpSpPr>
      <p:grpSpPr>
        <a:xfrm>
          <a:off x="0" y="0"/>
          <a:ext cx="0" cy="0"/>
          <a:chOff x="0" y="0"/>
          <a:chExt cx="0" cy="0"/>
        </a:xfrm>
      </p:grpSpPr>
      <p:sp>
        <p:nvSpPr>
          <p:cNvPr id="30" name="Google Shape;30;p7"/>
          <p:cNvSpPr txBox="1"/>
          <p:nvPr>
            <p:ph type="title"/>
          </p:nvPr>
        </p:nvSpPr>
        <p:spPr>
          <a:xfrm>
            <a:off x="311700" y="6318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1" name="Google Shape;31;p7"/>
          <p:cNvSpPr txBox="1"/>
          <p:nvPr>
            <p:ph idx="1" type="body"/>
          </p:nvPr>
        </p:nvSpPr>
        <p:spPr>
          <a:xfrm>
            <a:off x="311700" y="1490875"/>
            <a:ext cx="2808000" cy="30780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2" name="Google Shape;32;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3"/>
        </a:solidFill>
      </p:bgPr>
    </p:bg>
    <p:spTree>
      <p:nvGrpSpPr>
        <p:cNvPr id="33" name="Shape 33"/>
        <p:cNvGrpSpPr/>
        <p:nvPr/>
      </p:nvGrpSpPr>
      <p:grpSpPr>
        <a:xfrm>
          <a:off x="0" y="0"/>
          <a:ext cx="0" cy="0"/>
          <a:chOff x="0" y="0"/>
          <a:chExt cx="0" cy="0"/>
        </a:xfrm>
      </p:grpSpPr>
      <p:sp>
        <p:nvSpPr>
          <p:cNvPr id="34" name="Google Shape;34;p8"/>
          <p:cNvSpPr txBox="1"/>
          <p:nvPr>
            <p:ph type="title"/>
          </p:nvPr>
        </p:nvSpPr>
        <p:spPr>
          <a:xfrm>
            <a:off x="490250" y="526350"/>
            <a:ext cx="5683800" cy="4090800"/>
          </a:xfrm>
          <a:prstGeom prst="rect">
            <a:avLst/>
          </a:prstGeom>
        </p:spPr>
        <p:txBody>
          <a:bodyPr anchorCtr="0" anchor="ctr" bIns="91425" lIns="91425" spcFirstLastPara="1" rIns="91425" wrap="square" tIns="91425">
            <a:normAutofit/>
          </a:bodyPr>
          <a:lstStyle>
            <a:lvl1pPr lvl="0">
              <a:spcBef>
                <a:spcPts val="0"/>
              </a:spcBef>
              <a:spcAft>
                <a:spcPts val="0"/>
              </a:spcAft>
              <a:buClr>
                <a:schemeClr val="lt1"/>
              </a:buClr>
              <a:buSzPts val="4800"/>
              <a:buNone/>
              <a:defRPr sz="4800">
                <a:solidFill>
                  <a:schemeClr val="lt1"/>
                </a:solidFill>
              </a:defRPr>
            </a:lvl1pPr>
            <a:lvl2pPr lvl="1">
              <a:spcBef>
                <a:spcPts val="0"/>
              </a:spcBef>
              <a:spcAft>
                <a:spcPts val="0"/>
              </a:spcAft>
              <a:buClr>
                <a:schemeClr val="lt1"/>
              </a:buClr>
              <a:buSzPts val="4800"/>
              <a:buNone/>
              <a:defRPr sz="4800">
                <a:solidFill>
                  <a:schemeClr val="lt1"/>
                </a:solidFill>
              </a:defRPr>
            </a:lvl2pPr>
            <a:lvl3pPr lvl="2">
              <a:spcBef>
                <a:spcPts val="0"/>
              </a:spcBef>
              <a:spcAft>
                <a:spcPts val="0"/>
              </a:spcAft>
              <a:buClr>
                <a:schemeClr val="lt1"/>
              </a:buClr>
              <a:buSzPts val="4800"/>
              <a:buNone/>
              <a:defRPr sz="4800">
                <a:solidFill>
                  <a:schemeClr val="lt1"/>
                </a:solidFill>
              </a:defRPr>
            </a:lvl3pPr>
            <a:lvl4pPr lvl="3">
              <a:spcBef>
                <a:spcPts val="0"/>
              </a:spcBef>
              <a:spcAft>
                <a:spcPts val="0"/>
              </a:spcAft>
              <a:buClr>
                <a:schemeClr val="lt1"/>
              </a:buClr>
              <a:buSzPts val="4800"/>
              <a:buNone/>
              <a:defRPr sz="4800">
                <a:solidFill>
                  <a:schemeClr val="lt1"/>
                </a:solidFill>
              </a:defRPr>
            </a:lvl4pPr>
            <a:lvl5pPr lvl="4">
              <a:spcBef>
                <a:spcPts val="0"/>
              </a:spcBef>
              <a:spcAft>
                <a:spcPts val="0"/>
              </a:spcAft>
              <a:buClr>
                <a:schemeClr val="lt1"/>
              </a:buClr>
              <a:buSzPts val="4800"/>
              <a:buNone/>
              <a:defRPr sz="4800">
                <a:solidFill>
                  <a:schemeClr val="lt1"/>
                </a:solidFill>
              </a:defRPr>
            </a:lvl5pPr>
            <a:lvl6pPr lvl="5">
              <a:spcBef>
                <a:spcPts val="0"/>
              </a:spcBef>
              <a:spcAft>
                <a:spcPts val="0"/>
              </a:spcAft>
              <a:buClr>
                <a:schemeClr val="lt1"/>
              </a:buClr>
              <a:buSzPts val="4800"/>
              <a:buNone/>
              <a:defRPr sz="4800">
                <a:solidFill>
                  <a:schemeClr val="lt1"/>
                </a:solidFill>
              </a:defRPr>
            </a:lvl6pPr>
            <a:lvl7pPr lvl="6">
              <a:spcBef>
                <a:spcPts val="0"/>
              </a:spcBef>
              <a:spcAft>
                <a:spcPts val="0"/>
              </a:spcAft>
              <a:buClr>
                <a:schemeClr val="lt1"/>
              </a:buClr>
              <a:buSzPts val="4800"/>
              <a:buNone/>
              <a:defRPr sz="4800">
                <a:solidFill>
                  <a:schemeClr val="lt1"/>
                </a:solidFill>
              </a:defRPr>
            </a:lvl7pPr>
            <a:lvl8pPr lvl="7">
              <a:spcBef>
                <a:spcPts val="0"/>
              </a:spcBef>
              <a:spcAft>
                <a:spcPts val="0"/>
              </a:spcAft>
              <a:buClr>
                <a:schemeClr val="lt1"/>
              </a:buClr>
              <a:buSzPts val="4800"/>
              <a:buNone/>
              <a:defRPr sz="4800">
                <a:solidFill>
                  <a:schemeClr val="lt1"/>
                </a:solidFill>
              </a:defRPr>
            </a:lvl8pPr>
            <a:lvl9pPr lvl="8">
              <a:spcBef>
                <a:spcPts val="0"/>
              </a:spcBef>
              <a:spcAft>
                <a:spcPts val="0"/>
              </a:spcAft>
              <a:buClr>
                <a:schemeClr val="lt1"/>
              </a:buClr>
              <a:buSzPts val="4800"/>
              <a:buNone/>
              <a:defRPr sz="4800">
                <a:solidFill>
                  <a:schemeClr val="lt1"/>
                </a:solidFill>
              </a:defRPr>
            </a:lvl9pPr>
          </a:lstStyle>
          <a:p/>
        </p:txBody>
      </p:sp>
      <p:sp>
        <p:nvSpPr>
          <p:cNvPr id="35" name="Google Shape;35;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6" name="Shape 36"/>
        <p:cNvGrpSpPr/>
        <p:nvPr/>
      </p:nvGrpSpPr>
      <p:grpSpPr>
        <a:xfrm>
          <a:off x="0" y="0"/>
          <a:ext cx="0" cy="0"/>
          <a:chOff x="0" y="0"/>
          <a:chExt cx="0" cy="0"/>
        </a:xfrm>
      </p:grpSpPr>
      <p:sp>
        <p:nvSpPr>
          <p:cNvPr id="37" name="Google Shape;37;p9"/>
          <p:cNvSpPr/>
          <p:nvPr/>
        </p:nvSpPr>
        <p:spPr>
          <a:xfrm>
            <a:off x="4572000" y="100"/>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38" name="Google Shape;38;p9"/>
          <p:cNvCxnSpPr/>
          <p:nvPr/>
        </p:nvCxnSpPr>
        <p:spPr>
          <a:xfrm>
            <a:off x="5029675" y="4495500"/>
            <a:ext cx="468300" cy="0"/>
          </a:xfrm>
          <a:prstGeom prst="straightConnector1">
            <a:avLst/>
          </a:prstGeom>
          <a:noFill/>
          <a:ln cap="flat" cmpd="sng" w="19050">
            <a:solidFill>
              <a:schemeClr val="lt1"/>
            </a:solidFill>
            <a:prstDash val="solid"/>
            <a:round/>
            <a:headEnd len="sm" w="sm" type="none"/>
            <a:tailEnd len="sm" w="sm" type="none"/>
          </a:ln>
        </p:spPr>
      </p:cxnSp>
      <p:sp>
        <p:nvSpPr>
          <p:cNvPr id="39" name="Google Shape;39;p9"/>
          <p:cNvSpPr txBox="1"/>
          <p:nvPr>
            <p:ph type="title"/>
          </p:nvPr>
        </p:nvSpPr>
        <p:spPr>
          <a:xfrm>
            <a:off x="265500" y="1375599"/>
            <a:ext cx="4045200" cy="1551900"/>
          </a:xfrm>
          <a:prstGeom prst="rect">
            <a:avLst/>
          </a:prstGeom>
        </p:spPr>
        <p:txBody>
          <a:bodyPr anchorCtr="0" anchor="b" bIns="91425" lIns="91425" spcFirstLastPara="1" rIns="91425" wrap="square" tIns="91425">
            <a:normAutofit/>
          </a:bodyPr>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p:txBody>
      </p:sp>
      <p:sp>
        <p:nvSpPr>
          <p:cNvPr id="40" name="Google Shape;40;p9"/>
          <p:cNvSpPr txBox="1"/>
          <p:nvPr>
            <p:ph idx="1" type="subTitle"/>
          </p:nvPr>
        </p:nvSpPr>
        <p:spPr>
          <a:xfrm>
            <a:off x="265500" y="2981125"/>
            <a:ext cx="4045200" cy="13455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1800"/>
              <a:buNone/>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
        <p:nvSpPr>
          <p:cNvPr id="41" name="Google Shape;41;p9"/>
          <p:cNvSpPr txBox="1"/>
          <p:nvPr>
            <p:ph idx="2" type="body"/>
          </p:nvPr>
        </p:nvSpPr>
        <p:spPr>
          <a:xfrm>
            <a:off x="4939500" y="724200"/>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Clr>
                <a:schemeClr val="lt1"/>
              </a:buClr>
              <a:buSzPts val="1800"/>
              <a:buChar char="●"/>
              <a:defRPr>
                <a:solidFill>
                  <a:schemeClr val="lt1"/>
                </a:solidFill>
              </a:defRPr>
            </a:lvl1pPr>
            <a:lvl2pPr indent="-317500" lvl="1" marL="914400">
              <a:spcBef>
                <a:spcPts val="0"/>
              </a:spcBef>
              <a:spcAft>
                <a:spcPts val="0"/>
              </a:spcAft>
              <a:buClr>
                <a:schemeClr val="lt1"/>
              </a:buClr>
              <a:buSzPts val="1400"/>
              <a:buChar char="○"/>
              <a:defRPr>
                <a:solidFill>
                  <a:schemeClr val="lt1"/>
                </a:solidFill>
              </a:defRPr>
            </a:lvl2pPr>
            <a:lvl3pPr indent="-317500" lvl="2" marL="1371600">
              <a:spcBef>
                <a:spcPts val="0"/>
              </a:spcBef>
              <a:spcAft>
                <a:spcPts val="0"/>
              </a:spcAft>
              <a:buClr>
                <a:schemeClr val="lt1"/>
              </a:buClr>
              <a:buSzPts val="1400"/>
              <a:buChar char="■"/>
              <a:defRPr>
                <a:solidFill>
                  <a:schemeClr val="lt1"/>
                </a:solidFill>
              </a:defRPr>
            </a:lvl3pPr>
            <a:lvl4pPr indent="-317500" lvl="3" marL="1828800">
              <a:spcBef>
                <a:spcPts val="0"/>
              </a:spcBef>
              <a:spcAft>
                <a:spcPts val="0"/>
              </a:spcAft>
              <a:buClr>
                <a:schemeClr val="lt1"/>
              </a:buClr>
              <a:buSzPts val="1400"/>
              <a:buChar char="●"/>
              <a:defRPr>
                <a:solidFill>
                  <a:schemeClr val="lt1"/>
                </a:solidFill>
              </a:defRPr>
            </a:lvl4pPr>
            <a:lvl5pPr indent="-317500" lvl="4" marL="2286000">
              <a:spcBef>
                <a:spcPts val="0"/>
              </a:spcBef>
              <a:spcAft>
                <a:spcPts val="0"/>
              </a:spcAft>
              <a:buClr>
                <a:schemeClr val="lt1"/>
              </a:buClr>
              <a:buSzPts val="1400"/>
              <a:buChar char="○"/>
              <a:defRPr>
                <a:solidFill>
                  <a:schemeClr val="lt1"/>
                </a:solidFill>
              </a:defRPr>
            </a:lvl5pPr>
            <a:lvl6pPr indent="-317500" lvl="5" marL="2743200">
              <a:spcBef>
                <a:spcPts val="0"/>
              </a:spcBef>
              <a:spcAft>
                <a:spcPts val="0"/>
              </a:spcAft>
              <a:buClr>
                <a:schemeClr val="lt1"/>
              </a:buClr>
              <a:buSzPts val="1400"/>
              <a:buChar char="■"/>
              <a:defRPr>
                <a:solidFill>
                  <a:schemeClr val="lt1"/>
                </a:solidFill>
              </a:defRPr>
            </a:lvl6pPr>
            <a:lvl7pPr indent="-317500" lvl="6" marL="3200400">
              <a:spcBef>
                <a:spcPts val="0"/>
              </a:spcBef>
              <a:spcAft>
                <a:spcPts val="0"/>
              </a:spcAft>
              <a:buClr>
                <a:schemeClr val="lt1"/>
              </a:buClr>
              <a:buSzPts val="1400"/>
              <a:buChar char="●"/>
              <a:defRPr>
                <a:solidFill>
                  <a:schemeClr val="lt1"/>
                </a:solidFill>
              </a:defRPr>
            </a:lvl7pPr>
            <a:lvl8pPr indent="-317500" lvl="7" marL="3657600">
              <a:spcBef>
                <a:spcPts val="0"/>
              </a:spcBef>
              <a:spcAft>
                <a:spcPts val="0"/>
              </a:spcAft>
              <a:buClr>
                <a:schemeClr val="lt1"/>
              </a:buClr>
              <a:buSzPts val="1400"/>
              <a:buChar char="○"/>
              <a:defRPr>
                <a:solidFill>
                  <a:schemeClr val="lt1"/>
                </a:solidFill>
              </a:defRPr>
            </a:lvl8pPr>
            <a:lvl9pPr indent="-317500" lvl="8" marL="4114800">
              <a:spcBef>
                <a:spcPts val="0"/>
              </a:spcBef>
              <a:spcAft>
                <a:spcPts val="0"/>
              </a:spcAft>
              <a:buClr>
                <a:schemeClr val="lt1"/>
              </a:buClr>
              <a:buSzPts val="1400"/>
              <a:buChar char="■"/>
              <a:defRPr>
                <a:solidFill>
                  <a:schemeClr val="lt1"/>
                </a:solidFill>
              </a:defRPr>
            </a:lvl9pPr>
          </a:lstStyle>
          <a:p/>
        </p:txBody>
      </p:sp>
      <p:sp>
        <p:nvSpPr>
          <p:cNvPr id="42" name="Google Shape;42;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3" name="Shape 43"/>
        <p:cNvGrpSpPr/>
        <p:nvPr/>
      </p:nvGrpSpPr>
      <p:grpSpPr>
        <a:xfrm>
          <a:off x="0" y="0"/>
          <a:ext cx="0" cy="0"/>
          <a:chOff x="0" y="0"/>
          <a:chExt cx="0" cy="0"/>
        </a:xfrm>
      </p:grpSpPr>
      <p:sp>
        <p:nvSpPr>
          <p:cNvPr id="44" name="Google Shape;44;p10"/>
          <p:cNvSpPr txBox="1"/>
          <p:nvPr>
            <p:ph idx="1" type="body"/>
          </p:nvPr>
        </p:nvSpPr>
        <p:spPr>
          <a:xfrm>
            <a:off x="319500" y="4233725"/>
            <a:ext cx="5998800" cy="5988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Clr>
                <a:schemeClr val="accent3"/>
              </a:buClr>
              <a:buSzPts val="1800"/>
              <a:buFont typeface="Alfa Slab One"/>
              <a:buNone/>
              <a:defRPr>
                <a:solidFill>
                  <a:schemeClr val="accent3"/>
                </a:solidFill>
                <a:latin typeface="Alfa Slab One"/>
                <a:ea typeface="Alfa Slab One"/>
                <a:cs typeface="Alfa Slab One"/>
                <a:sym typeface="Alfa Slab One"/>
              </a:defRPr>
            </a:lvl1pPr>
          </a:lstStyle>
          <a:p/>
        </p:txBody>
      </p:sp>
      <p:sp>
        <p:nvSpPr>
          <p:cNvPr id="45" name="Google Shape;45;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6" name="Shape 46"/>
        <p:cNvGrpSpPr/>
        <p:nvPr/>
      </p:nvGrpSpPr>
      <p:grpSpPr>
        <a:xfrm>
          <a:off x="0" y="0"/>
          <a:ext cx="0" cy="0"/>
          <a:chOff x="0" y="0"/>
          <a:chExt cx="0" cy="0"/>
        </a:xfrm>
      </p:grpSpPr>
      <p:sp>
        <p:nvSpPr>
          <p:cNvPr id="47" name="Google Shape;47;p11"/>
          <p:cNvSpPr txBox="1"/>
          <p:nvPr>
            <p:ph hasCustomPrompt="1" type="title"/>
          </p:nvPr>
        </p:nvSpPr>
        <p:spPr>
          <a:xfrm>
            <a:off x="311700" y="1167925"/>
            <a:ext cx="8520600" cy="1980000"/>
          </a:xfrm>
          <a:prstGeom prst="rect">
            <a:avLst/>
          </a:prstGeom>
        </p:spPr>
        <p:txBody>
          <a:bodyPr anchorCtr="0" anchor="ctr" bIns="91425" lIns="91425" spcFirstLastPara="1" rIns="91425" wrap="square" tIns="91425">
            <a:normAutofit/>
          </a:bodyPr>
          <a:lstStyle>
            <a:lvl1pPr lvl="0" algn="ctr">
              <a:spcBef>
                <a:spcPts val="0"/>
              </a:spcBef>
              <a:spcAft>
                <a:spcPts val="0"/>
              </a:spcAft>
              <a:buClr>
                <a:schemeClr val="dk1"/>
              </a:buClr>
              <a:buSzPts val="11000"/>
              <a:buNone/>
              <a:defRPr sz="11000">
                <a:solidFill>
                  <a:schemeClr val="dk1"/>
                </a:solidFill>
              </a:defRPr>
            </a:lvl1pPr>
            <a:lvl2pPr lvl="1" algn="ctr">
              <a:spcBef>
                <a:spcPts val="0"/>
              </a:spcBef>
              <a:spcAft>
                <a:spcPts val="0"/>
              </a:spcAft>
              <a:buClr>
                <a:schemeClr val="dk1"/>
              </a:buClr>
              <a:buSzPts val="11000"/>
              <a:buNone/>
              <a:defRPr sz="11000">
                <a:solidFill>
                  <a:schemeClr val="dk1"/>
                </a:solidFill>
              </a:defRPr>
            </a:lvl2pPr>
            <a:lvl3pPr lvl="2" algn="ctr">
              <a:spcBef>
                <a:spcPts val="0"/>
              </a:spcBef>
              <a:spcAft>
                <a:spcPts val="0"/>
              </a:spcAft>
              <a:buClr>
                <a:schemeClr val="dk1"/>
              </a:buClr>
              <a:buSzPts val="11000"/>
              <a:buNone/>
              <a:defRPr sz="11000">
                <a:solidFill>
                  <a:schemeClr val="dk1"/>
                </a:solidFill>
              </a:defRPr>
            </a:lvl3pPr>
            <a:lvl4pPr lvl="3" algn="ctr">
              <a:spcBef>
                <a:spcPts val="0"/>
              </a:spcBef>
              <a:spcAft>
                <a:spcPts val="0"/>
              </a:spcAft>
              <a:buClr>
                <a:schemeClr val="dk1"/>
              </a:buClr>
              <a:buSzPts val="11000"/>
              <a:buNone/>
              <a:defRPr sz="11000">
                <a:solidFill>
                  <a:schemeClr val="dk1"/>
                </a:solidFill>
              </a:defRPr>
            </a:lvl4pPr>
            <a:lvl5pPr lvl="4" algn="ctr">
              <a:spcBef>
                <a:spcPts val="0"/>
              </a:spcBef>
              <a:spcAft>
                <a:spcPts val="0"/>
              </a:spcAft>
              <a:buClr>
                <a:schemeClr val="dk1"/>
              </a:buClr>
              <a:buSzPts val="11000"/>
              <a:buNone/>
              <a:defRPr sz="11000">
                <a:solidFill>
                  <a:schemeClr val="dk1"/>
                </a:solidFill>
              </a:defRPr>
            </a:lvl5pPr>
            <a:lvl6pPr lvl="5" algn="ctr">
              <a:spcBef>
                <a:spcPts val="0"/>
              </a:spcBef>
              <a:spcAft>
                <a:spcPts val="0"/>
              </a:spcAft>
              <a:buClr>
                <a:schemeClr val="dk1"/>
              </a:buClr>
              <a:buSzPts val="11000"/>
              <a:buNone/>
              <a:defRPr sz="11000">
                <a:solidFill>
                  <a:schemeClr val="dk1"/>
                </a:solidFill>
              </a:defRPr>
            </a:lvl6pPr>
            <a:lvl7pPr lvl="6" algn="ctr">
              <a:spcBef>
                <a:spcPts val="0"/>
              </a:spcBef>
              <a:spcAft>
                <a:spcPts val="0"/>
              </a:spcAft>
              <a:buClr>
                <a:schemeClr val="dk1"/>
              </a:buClr>
              <a:buSzPts val="11000"/>
              <a:buNone/>
              <a:defRPr sz="11000">
                <a:solidFill>
                  <a:schemeClr val="dk1"/>
                </a:solidFill>
              </a:defRPr>
            </a:lvl7pPr>
            <a:lvl8pPr lvl="7" algn="ctr">
              <a:spcBef>
                <a:spcPts val="0"/>
              </a:spcBef>
              <a:spcAft>
                <a:spcPts val="0"/>
              </a:spcAft>
              <a:buClr>
                <a:schemeClr val="dk1"/>
              </a:buClr>
              <a:buSzPts val="11000"/>
              <a:buNone/>
              <a:defRPr sz="11000">
                <a:solidFill>
                  <a:schemeClr val="dk1"/>
                </a:solidFill>
              </a:defRPr>
            </a:lvl8pPr>
            <a:lvl9pPr lvl="8" algn="ctr">
              <a:spcBef>
                <a:spcPts val="0"/>
              </a:spcBef>
              <a:spcAft>
                <a:spcPts val="0"/>
              </a:spcAft>
              <a:buClr>
                <a:schemeClr val="dk1"/>
              </a:buClr>
              <a:buSzPts val="11000"/>
              <a:buNone/>
              <a:defRPr sz="11000">
                <a:solidFill>
                  <a:schemeClr val="dk1"/>
                </a:solidFill>
              </a:defRPr>
            </a:lvl9pPr>
          </a:lstStyle>
          <a:p>
            <a:r>
              <a:t>xx%</a:t>
            </a:r>
          </a:p>
        </p:txBody>
      </p:sp>
      <p:sp>
        <p:nvSpPr>
          <p:cNvPr id="48" name="Google Shape;48;p11"/>
          <p:cNvSpPr txBox="1"/>
          <p:nvPr>
            <p:ph idx="1" type="body"/>
          </p:nvPr>
        </p:nvSpPr>
        <p:spPr>
          <a:xfrm>
            <a:off x="311700" y="3224250"/>
            <a:ext cx="8520600" cy="10716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9" name="Google Shape;49;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1">
  <p:cSld name="CUSTOM_11_1">
    <p:spTree>
      <p:nvGrpSpPr>
        <p:cNvPr id="52" name="Shape 52"/>
        <p:cNvGrpSpPr/>
        <p:nvPr/>
      </p:nvGrpSpPr>
      <p:grpSpPr>
        <a:xfrm>
          <a:off x="0" y="0"/>
          <a:ext cx="0" cy="0"/>
          <a:chOff x="0" y="0"/>
          <a:chExt cx="0" cy="0"/>
        </a:xfrm>
      </p:grpSpPr>
      <p:sp>
        <p:nvSpPr>
          <p:cNvPr id="53" name="Google Shape;53;p13"/>
          <p:cNvSpPr txBox="1"/>
          <p:nvPr>
            <p:ph type="title"/>
          </p:nvPr>
        </p:nvSpPr>
        <p:spPr>
          <a:xfrm>
            <a:off x="720000" y="1677218"/>
            <a:ext cx="2336400" cy="405000"/>
          </a:xfrm>
          <a:prstGeom prst="rect">
            <a:avLst/>
          </a:prstGeom>
        </p:spPr>
        <p:txBody>
          <a:bodyPr anchorCtr="0" anchor="t" bIns="91425" lIns="91425" spcFirstLastPara="1" rIns="91425" wrap="square" tIns="91425">
            <a:normAutofit/>
          </a:bodyPr>
          <a:lstStyle>
            <a:lvl1pPr lvl="0" algn="ctr">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54" name="Google Shape;54;p13"/>
          <p:cNvSpPr txBox="1"/>
          <p:nvPr>
            <p:ph hasCustomPrompt="1" idx="2" type="title"/>
          </p:nvPr>
        </p:nvSpPr>
        <p:spPr>
          <a:xfrm>
            <a:off x="1482600" y="1095325"/>
            <a:ext cx="811200" cy="572700"/>
          </a:xfrm>
          <a:prstGeom prst="rect">
            <a:avLst/>
          </a:prstGeom>
        </p:spPr>
        <p:txBody>
          <a:bodyPr anchorCtr="0" anchor="t" bIns="91425" lIns="91425" spcFirstLastPara="1" rIns="91425" wrap="square" tIns="91425">
            <a:normAutofit/>
          </a:bodyPr>
          <a:lstStyle>
            <a:lvl1pPr lvl="0" algn="ctr">
              <a:spcBef>
                <a:spcPts val="0"/>
              </a:spcBef>
              <a:spcAft>
                <a:spcPts val="0"/>
              </a:spcAft>
              <a:buSzPts val="3900"/>
              <a:buNone/>
              <a:defRPr sz="3800"/>
            </a:lvl1pPr>
            <a:lvl2pPr lvl="1">
              <a:spcBef>
                <a:spcPts val="0"/>
              </a:spcBef>
              <a:spcAft>
                <a:spcPts val="0"/>
              </a:spcAft>
              <a:buSzPts val="3900"/>
              <a:buNone/>
              <a:defRPr sz="3900"/>
            </a:lvl2pPr>
            <a:lvl3pPr lvl="2">
              <a:spcBef>
                <a:spcPts val="0"/>
              </a:spcBef>
              <a:spcAft>
                <a:spcPts val="0"/>
              </a:spcAft>
              <a:buSzPts val="3900"/>
              <a:buNone/>
              <a:defRPr sz="3900"/>
            </a:lvl3pPr>
            <a:lvl4pPr lvl="3">
              <a:spcBef>
                <a:spcPts val="0"/>
              </a:spcBef>
              <a:spcAft>
                <a:spcPts val="0"/>
              </a:spcAft>
              <a:buSzPts val="3900"/>
              <a:buNone/>
              <a:defRPr sz="3900"/>
            </a:lvl4pPr>
            <a:lvl5pPr lvl="4">
              <a:spcBef>
                <a:spcPts val="0"/>
              </a:spcBef>
              <a:spcAft>
                <a:spcPts val="0"/>
              </a:spcAft>
              <a:buSzPts val="3900"/>
              <a:buNone/>
              <a:defRPr sz="3900"/>
            </a:lvl5pPr>
            <a:lvl6pPr lvl="5">
              <a:spcBef>
                <a:spcPts val="0"/>
              </a:spcBef>
              <a:spcAft>
                <a:spcPts val="0"/>
              </a:spcAft>
              <a:buSzPts val="3900"/>
              <a:buNone/>
              <a:defRPr sz="3900"/>
            </a:lvl6pPr>
            <a:lvl7pPr lvl="6">
              <a:spcBef>
                <a:spcPts val="0"/>
              </a:spcBef>
              <a:spcAft>
                <a:spcPts val="0"/>
              </a:spcAft>
              <a:buSzPts val="3900"/>
              <a:buNone/>
              <a:defRPr sz="3900"/>
            </a:lvl7pPr>
            <a:lvl8pPr lvl="7">
              <a:spcBef>
                <a:spcPts val="0"/>
              </a:spcBef>
              <a:spcAft>
                <a:spcPts val="0"/>
              </a:spcAft>
              <a:buSzPts val="3900"/>
              <a:buNone/>
              <a:defRPr sz="3900"/>
            </a:lvl8pPr>
            <a:lvl9pPr lvl="8">
              <a:spcBef>
                <a:spcPts val="0"/>
              </a:spcBef>
              <a:spcAft>
                <a:spcPts val="0"/>
              </a:spcAft>
              <a:buSzPts val="3900"/>
              <a:buNone/>
              <a:defRPr sz="3900"/>
            </a:lvl9pPr>
          </a:lstStyle>
          <a:p>
            <a:r>
              <a:t>xx%</a:t>
            </a:r>
          </a:p>
        </p:txBody>
      </p:sp>
      <p:sp>
        <p:nvSpPr>
          <p:cNvPr id="55" name="Google Shape;55;p13"/>
          <p:cNvSpPr txBox="1"/>
          <p:nvPr>
            <p:ph idx="1" type="subTitle"/>
          </p:nvPr>
        </p:nvSpPr>
        <p:spPr>
          <a:xfrm>
            <a:off x="720000" y="2081199"/>
            <a:ext cx="2336400" cy="5727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1800"/>
              <a:buNone/>
              <a:defRPr sz="1400"/>
            </a:lvl1pPr>
            <a:lvl2pPr lvl="1">
              <a:lnSpc>
                <a:spcPct val="100000"/>
              </a:lnSpc>
              <a:spcBef>
                <a:spcPts val="0"/>
              </a:spcBef>
              <a:spcAft>
                <a:spcPts val="0"/>
              </a:spcAft>
              <a:buSzPts val="1400"/>
              <a:buNone/>
              <a:defRPr/>
            </a:lvl2pPr>
            <a:lvl3pPr lvl="2">
              <a:lnSpc>
                <a:spcPct val="100000"/>
              </a:lnSpc>
              <a:spcBef>
                <a:spcPts val="0"/>
              </a:spcBef>
              <a:spcAft>
                <a:spcPts val="0"/>
              </a:spcAft>
              <a:buSzPts val="1400"/>
              <a:buNone/>
              <a:defRPr/>
            </a:lvl3pPr>
            <a:lvl4pPr lvl="3">
              <a:lnSpc>
                <a:spcPct val="100000"/>
              </a:lnSpc>
              <a:spcBef>
                <a:spcPts val="0"/>
              </a:spcBef>
              <a:spcAft>
                <a:spcPts val="0"/>
              </a:spcAft>
              <a:buSzPts val="1400"/>
              <a:buNone/>
              <a:defRPr/>
            </a:lvl4pPr>
            <a:lvl5pPr lvl="4">
              <a:lnSpc>
                <a:spcPct val="100000"/>
              </a:lnSpc>
              <a:spcBef>
                <a:spcPts val="0"/>
              </a:spcBef>
              <a:spcAft>
                <a:spcPts val="0"/>
              </a:spcAft>
              <a:buSzPts val="1400"/>
              <a:buNone/>
              <a:defRPr/>
            </a:lvl5pPr>
            <a:lvl6pPr lvl="5">
              <a:lnSpc>
                <a:spcPct val="100000"/>
              </a:lnSpc>
              <a:spcBef>
                <a:spcPts val="0"/>
              </a:spcBef>
              <a:spcAft>
                <a:spcPts val="0"/>
              </a:spcAft>
              <a:buSzPts val="1400"/>
              <a:buNone/>
              <a:defRPr/>
            </a:lvl6pPr>
            <a:lvl7pPr lvl="6">
              <a:lnSpc>
                <a:spcPct val="100000"/>
              </a:lnSpc>
              <a:spcBef>
                <a:spcPts val="0"/>
              </a:spcBef>
              <a:spcAft>
                <a:spcPts val="0"/>
              </a:spcAft>
              <a:buSzPts val="1400"/>
              <a:buNone/>
              <a:defRPr/>
            </a:lvl7pPr>
            <a:lvl8pPr lvl="7">
              <a:lnSpc>
                <a:spcPct val="100000"/>
              </a:lnSpc>
              <a:spcBef>
                <a:spcPts val="0"/>
              </a:spcBef>
              <a:spcAft>
                <a:spcPts val="0"/>
              </a:spcAft>
              <a:buSzPts val="1400"/>
              <a:buNone/>
              <a:defRPr/>
            </a:lvl8pPr>
            <a:lvl9pPr lvl="8">
              <a:lnSpc>
                <a:spcPct val="100000"/>
              </a:lnSpc>
              <a:spcBef>
                <a:spcPts val="0"/>
              </a:spcBef>
              <a:spcAft>
                <a:spcPts val="0"/>
              </a:spcAft>
              <a:buSzPts val="1400"/>
              <a:buNone/>
              <a:defRPr/>
            </a:lvl9pPr>
          </a:lstStyle>
          <a:p/>
        </p:txBody>
      </p:sp>
      <p:sp>
        <p:nvSpPr>
          <p:cNvPr id="56" name="Google Shape;56;p13"/>
          <p:cNvSpPr txBox="1"/>
          <p:nvPr>
            <p:ph idx="3" type="title"/>
          </p:nvPr>
        </p:nvSpPr>
        <p:spPr>
          <a:xfrm>
            <a:off x="3403800" y="1677218"/>
            <a:ext cx="2336400" cy="405000"/>
          </a:xfrm>
          <a:prstGeom prst="rect">
            <a:avLst/>
          </a:prstGeom>
        </p:spPr>
        <p:txBody>
          <a:bodyPr anchorCtr="0" anchor="t" bIns="91425" lIns="91425" spcFirstLastPara="1" rIns="91425" wrap="square" tIns="91425">
            <a:normAutofit/>
          </a:bodyPr>
          <a:lstStyle>
            <a:lvl1pPr lvl="0" algn="ctr">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57" name="Google Shape;57;p13"/>
          <p:cNvSpPr txBox="1"/>
          <p:nvPr>
            <p:ph hasCustomPrompt="1" idx="4" type="title"/>
          </p:nvPr>
        </p:nvSpPr>
        <p:spPr>
          <a:xfrm>
            <a:off x="4166400" y="1095325"/>
            <a:ext cx="811200" cy="572700"/>
          </a:xfrm>
          <a:prstGeom prst="rect">
            <a:avLst/>
          </a:prstGeom>
        </p:spPr>
        <p:txBody>
          <a:bodyPr anchorCtr="0" anchor="t" bIns="91425" lIns="91425" spcFirstLastPara="1" rIns="91425" wrap="square" tIns="91425">
            <a:normAutofit/>
          </a:bodyPr>
          <a:lstStyle>
            <a:lvl1pPr lvl="0" algn="ctr">
              <a:spcBef>
                <a:spcPts val="0"/>
              </a:spcBef>
              <a:spcAft>
                <a:spcPts val="0"/>
              </a:spcAft>
              <a:buSzPts val="3900"/>
              <a:buNone/>
              <a:defRPr sz="3800"/>
            </a:lvl1pPr>
            <a:lvl2pPr lvl="1">
              <a:spcBef>
                <a:spcPts val="0"/>
              </a:spcBef>
              <a:spcAft>
                <a:spcPts val="0"/>
              </a:spcAft>
              <a:buSzPts val="3900"/>
              <a:buNone/>
              <a:defRPr sz="3900"/>
            </a:lvl2pPr>
            <a:lvl3pPr lvl="2">
              <a:spcBef>
                <a:spcPts val="0"/>
              </a:spcBef>
              <a:spcAft>
                <a:spcPts val="0"/>
              </a:spcAft>
              <a:buSzPts val="3900"/>
              <a:buNone/>
              <a:defRPr sz="3900"/>
            </a:lvl3pPr>
            <a:lvl4pPr lvl="3">
              <a:spcBef>
                <a:spcPts val="0"/>
              </a:spcBef>
              <a:spcAft>
                <a:spcPts val="0"/>
              </a:spcAft>
              <a:buSzPts val="3900"/>
              <a:buNone/>
              <a:defRPr sz="3900"/>
            </a:lvl4pPr>
            <a:lvl5pPr lvl="4">
              <a:spcBef>
                <a:spcPts val="0"/>
              </a:spcBef>
              <a:spcAft>
                <a:spcPts val="0"/>
              </a:spcAft>
              <a:buSzPts val="3900"/>
              <a:buNone/>
              <a:defRPr sz="3900"/>
            </a:lvl5pPr>
            <a:lvl6pPr lvl="5">
              <a:spcBef>
                <a:spcPts val="0"/>
              </a:spcBef>
              <a:spcAft>
                <a:spcPts val="0"/>
              </a:spcAft>
              <a:buSzPts val="3900"/>
              <a:buNone/>
              <a:defRPr sz="3900"/>
            </a:lvl6pPr>
            <a:lvl7pPr lvl="6">
              <a:spcBef>
                <a:spcPts val="0"/>
              </a:spcBef>
              <a:spcAft>
                <a:spcPts val="0"/>
              </a:spcAft>
              <a:buSzPts val="3900"/>
              <a:buNone/>
              <a:defRPr sz="3900"/>
            </a:lvl7pPr>
            <a:lvl8pPr lvl="7">
              <a:spcBef>
                <a:spcPts val="0"/>
              </a:spcBef>
              <a:spcAft>
                <a:spcPts val="0"/>
              </a:spcAft>
              <a:buSzPts val="3900"/>
              <a:buNone/>
              <a:defRPr sz="3900"/>
            </a:lvl8pPr>
            <a:lvl9pPr lvl="8">
              <a:spcBef>
                <a:spcPts val="0"/>
              </a:spcBef>
              <a:spcAft>
                <a:spcPts val="0"/>
              </a:spcAft>
              <a:buSzPts val="3900"/>
              <a:buNone/>
              <a:defRPr sz="3900"/>
            </a:lvl9pPr>
          </a:lstStyle>
          <a:p>
            <a:r>
              <a:t>xx%</a:t>
            </a:r>
          </a:p>
        </p:txBody>
      </p:sp>
      <p:sp>
        <p:nvSpPr>
          <p:cNvPr id="58" name="Google Shape;58;p13"/>
          <p:cNvSpPr txBox="1"/>
          <p:nvPr>
            <p:ph idx="5" type="subTitle"/>
          </p:nvPr>
        </p:nvSpPr>
        <p:spPr>
          <a:xfrm>
            <a:off x="3403800" y="2081208"/>
            <a:ext cx="2336400" cy="5727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1800"/>
              <a:buNone/>
              <a:defRPr sz="1400">
                <a:solidFill>
                  <a:schemeClr val="dk1"/>
                </a:solidFill>
              </a:defRPr>
            </a:lvl1pPr>
            <a:lvl2pPr lvl="1">
              <a:lnSpc>
                <a:spcPct val="100000"/>
              </a:lnSpc>
              <a:spcBef>
                <a:spcPts val="0"/>
              </a:spcBef>
              <a:spcAft>
                <a:spcPts val="0"/>
              </a:spcAft>
              <a:buSzPts val="1400"/>
              <a:buNone/>
              <a:defRPr/>
            </a:lvl2pPr>
            <a:lvl3pPr lvl="2">
              <a:lnSpc>
                <a:spcPct val="100000"/>
              </a:lnSpc>
              <a:spcBef>
                <a:spcPts val="0"/>
              </a:spcBef>
              <a:spcAft>
                <a:spcPts val="0"/>
              </a:spcAft>
              <a:buSzPts val="1400"/>
              <a:buNone/>
              <a:defRPr/>
            </a:lvl3pPr>
            <a:lvl4pPr lvl="3">
              <a:lnSpc>
                <a:spcPct val="100000"/>
              </a:lnSpc>
              <a:spcBef>
                <a:spcPts val="0"/>
              </a:spcBef>
              <a:spcAft>
                <a:spcPts val="0"/>
              </a:spcAft>
              <a:buSzPts val="1400"/>
              <a:buNone/>
              <a:defRPr/>
            </a:lvl4pPr>
            <a:lvl5pPr lvl="4">
              <a:lnSpc>
                <a:spcPct val="100000"/>
              </a:lnSpc>
              <a:spcBef>
                <a:spcPts val="0"/>
              </a:spcBef>
              <a:spcAft>
                <a:spcPts val="0"/>
              </a:spcAft>
              <a:buSzPts val="1400"/>
              <a:buNone/>
              <a:defRPr/>
            </a:lvl5pPr>
            <a:lvl6pPr lvl="5">
              <a:lnSpc>
                <a:spcPct val="100000"/>
              </a:lnSpc>
              <a:spcBef>
                <a:spcPts val="0"/>
              </a:spcBef>
              <a:spcAft>
                <a:spcPts val="0"/>
              </a:spcAft>
              <a:buSzPts val="1400"/>
              <a:buNone/>
              <a:defRPr/>
            </a:lvl6pPr>
            <a:lvl7pPr lvl="6">
              <a:lnSpc>
                <a:spcPct val="100000"/>
              </a:lnSpc>
              <a:spcBef>
                <a:spcPts val="0"/>
              </a:spcBef>
              <a:spcAft>
                <a:spcPts val="0"/>
              </a:spcAft>
              <a:buSzPts val="1400"/>
              <a:buNone/>
              <a:defRPr/>
            </a:lvl7pPr>
            <a:lvl8pPr lvl="7">
              <a:lnSpc>
                <a:spcPct val="100000"/>
              </a:lnSpc>
              <a:spcBef>
                <a:spcPts val="0"/>
              </a:spcBef>
              <a:spcAft>
                <a:spcPts val="0"/>
              </a:spcAft>
              <a:buSzPts val="1400"/>
              <a:buNone/>
              <a:defRPr/>
            </a:lvl8pPr>
            <a:lvl9pPr lvl="8">
              <a:lnSpc>
                <a:spcPct val="100000"/>
              </a:lnSpc>
              <a:spcBef>
                <a:spcPts val="0"/>
              </a:spcBef>
              <a:spcAft>
                <a:spcPts val="0"/>
              </a:spcAft>
              <a:buSzPts val="1400"/>
              <a:buNone/>
              <a:defRPr/>
            </a:lvl9pPr>
          </a:lstStyle>
          <a:p/>
        </p:txBody>
      </p:sp>
      <p:sp>
        <p:nvSpPr>
          <p:cNvPr id="59" name="Google Shape;59;p13"/>
          <p:cNvSpPr txBox="1"/>
          <p:nvPr>
            <p:ph idx="6" type="title"/>
          </p:nvPr>
        </p:nvSpPr>
        <p:spPr>
          <a:xfrm>
            <a:off x="6087600" y="1677218"/>
            <a:ext cx="2336400" cy="405000"/>
          </a:xfrm>
          <a:prstGeom prst="rect">
            <a:avLst/>
          </a:prstGeom>
        </p:spPr>
        <p:txBody>
          <a:bodyPr anchorCtr="0" anchor="t" bIns="91425" lIns="91425" spcFirstLastPara="1" rIns="91425" wrap="square" tIns="91425">
            <a:normAutofit/>
          </a:bodyPr>
          <a:lstStyle>
            <a:lvl1pPr lvl="0" algn="ctr">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60" name="Google Shape;60;p13"/>
          <p:cNvSpPr txBox="1"/>
          <p:nvPr>
            <p:ph hasCustomPrompt="1" idx="7" type="title"/>
          </p:nvPr>
        </p:nvSpPr>
        <p:spPr>
          <a:xfrm>
            <a:off x="6850200" y="1095325"/>
            <a:ext cx="811200" cy="572700"/>
          </a:xfrm>
          <a:prstGeom prst="rect">
            <a:avLst/>
          </a:prstGeom>
        </p:spPr>
        <p:txBody>
          <a:bodyPr anchorCtr="0" anchor="t" bIns="91425" lIns="91425" spcFirstLastPara="1" rIns="91425" wrap="square" tIns="91425">
            <a:normAutofit/>
          </a:bodyPr>
          <a:lstStyle>
            <a:lvl1pPr lvl="0" algn="ctr">
              <a:spcBef>
                <a:spcPts val="0"/>
              </a:spcBef>
              <a:spcAft>
                <a:spcPts val="0"/>
              </a:spcAft>
              <a:buSzPts val="3900"/>
              <a:buNone/>
              <a:defRPr sz="3800"/>
            </a:lvl1pPr>
            <a:lvl2pPr lvl="1">
              <a:spcBef>
                <a:spcPts val="0"/>
              </a:spcBef>
              <a:spcAft>
                <a:spcPts val="0"/>
              </a:spcAft>
              <a:buSzPts val="3900"/>
              <a:buNone/>
              <a:defRPr sz="3900"/>
            </a:lvl2pPr>
            <a:lvl3pPr lvl="2">
              <a:spcBef>
                <a:spcPts val="0"/>
              </a:spcBef>
              <a:spcAft>
                <a:spcPts val="0"/>
              </a:spcAft>
              <a:buSzPts val="3900"/>
              <a:buNone/>
              <a:defRPr sz="3900"/>
            </a:lvl3pPr>
            <a:lvl4pPr lvl="3">
              <a:spcBef>
                <a:spcPts val="0"/>
              </a:spcBef>
              <a:spcAft>
                <a:spcPts val="0"/>
              </a:spcAft>
              <a:buSzPts val="3900"/>
              <a:buNone/>
              <a:defRPr sz="3900"/>
            </a:lvl4pPr>
            <a:lvl5pPr lvl="4">
              <a:spcBef>
                <a:spcPts val="0"/>
              </a:spcBef>
              <a:spcAft>
                <a:spcPts val="0"/>
              </a:spcAft>
              <a:buSzPts val="3900"/>
              <a:buNone/>
              <a:defRPr sz="3900"/>
            </a:lvl5pPr>
            <a:lvl6pPr lvl="5">
              <a:spcBef>
                <a:spcPts val="0"/>
              </a:spcBef>
              <a:spcAft>
                <a:spcPts val="0"/>
              </a:spcAft>
              <a:buSzPts val="3900"/>
              <a:buNone/>
              <a:defRPr sz="3900"/>
            </a:lvl6pPr>
            <a:lvl7pPr lvl="6">
              <a:spcBef>
                <a:spcPts val="0"/>
              </a:spcBef>
              <a:spcAft>
                <a:spcPts val="0"/>
              </a:spcAft>
              <a:buSzPts val="3900"/>
              <a:buNone/>
              <a:defRPr sz="3900"/>
            </a:lvl7pPr>
            <a:lvl8pPr lvl="7">
              <a:spcBef>
                <a:spcPts val="0"/>
              </a:spcBef>
              <a:spcAft>
                <a:spcPts val="0"/>
              </a:spcAft>
              <a:buSzPts val="3900"/>
              <a:buNone/>
              <a:defRPr sz="3900"/>
            </a:lvl8pPr>
            <a:lvl9pPr lvl="8">
              <a:spcBef>
                <a:spcPts val="0"/>
              </a:spcBef>
              <a:spcAft>
                <a:spcPts val="0"/>
              </a:spcAft>
              <a:buSzPts val="3900"/>
              <a:buNone/>
              <a:defRPr sz="3900"/>
            </a:lvl9pPr>
          </a:lstStyle>
          <a:p>
            <a:r>
              <a:t>xx%</a:t>
            </a:r>
          </a:p>
        </p:txBody>
      </p:sp>
      <p:sp>
        <p:nvSpPr>
          <p:cNvPr id="61" name="Google Shape;61;p13"/>
          <p:cNvSpPr txBox="1"/>
          <p:nvPr>
            <p:ph idx="8" type="subTitle"/>
          </p:nvPr>
        </p:nvSpPr>
        <p:spPr>
          <a:xfrm>
            <a:off x="6087600" y="2081208"/>
            <a:ext cx="2336400" cy="5727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1800"/>
              <a:buNone/>
              <a:defRPr sz="1400">
                <a:solidFill>
                  <a:schemeClr val="dk1"/>
                </a:solidFill>
              </a:defRPr>
            </a:lvl1pPr>
            <a:lvl2pPr lvl="1">
              <a:lnSpc>
                <a:spcPct val="100000"/>
              </a:lnSpc>
              <a:spcBef>
                <a:spcPts val="0"/>
              </a:spcBef>
              <a:spcAft>
                <a:spcPts val="0"/>
              </a:spcAft>
              <a:buSzPts val="1400"/>
              <a:buNone/>
              <a:defRPr/>
            </a:lvl2pPr>
            <a:lvl3pPr lvl="2">
              <a:lnSpc>
                <a:spcPct val="100000"/>
              </a:lnSpc>
              <a:spcBef>
                <a:spcPts val="0"/>
              </a:spcBef>
              <a:spcAft>
                <a:spcPts val="0"/>
              </a:spcAft>
              <a:buSzPts val="1400"/>
              <a:buNone/>
              <a:defRPr/>
            </a:lvl3pPr>
            <a:lvl4pPr lvl="3">
              <a:lnSpc>
                <a:spcPct val="100000"/>
              </a:lnSpc>
              <a:spcBef>
                <a:spcPts val="0"/>
              </a:spcBef>
              <a:spcAft>
                <a:spcPts val="0"/>
              </a:spcAft>
              <a:buSzPts val="1400"/>
              <a:buNone/>
              <a:defRPr/>
            </a:lvl4pPr>
            <a:lvl5pPr lvl="4">
              <a:lnSpc>
                <a:spcPct val="100000"/>
              </a:lnSpc>
              <a:spcBef>
                <a:spcPts val="0"/>
              </a:spcBef>
              <a:spcAft>
                <a:spcPts val="0"/>
              </a:spcAft>
              <a:buSzPts val="1400"/>
              <a:buNone/>
              <a:defRPr/>
            </a:lvl5pPr>
            <a:lvl6pPr lvl="5">
              <a:lnSpc>
                <a:spcPct val="100000"/>
              </a:lnSpc>
              <a:spcBef>
                <a:spcPts val="0"/>
              </a:spcBef>
              <a:spcAft>
                <a:spcPts val="0"/>
              </a:spcAft>
              <a:buSzPts val="1400"/>
              <a:buNone/>
              <a:defRPr/>
            </a:lvl6pPr>
            <a:lvl7pPr lvl="6">
              <a:lnSpc>
                <a:spcPct val="100000"/>
              </a:lnSpc>
              <a:spcBef>
                <a:spcPts val="0"/>
              </a:spcBef>
              <a:spcAft>
                <a:spcPts val="0"/>
              </a:spcAft>
              <a:buSzPts val="1400"/>
              <a:buNone/>
              <a:defRPr/>
            </a:lvl7pPr>
            <a:lvl8pPr lvl="7">
              <a:lnSpc>
                <a:spcPct val="100000"/>
              </a:lnSpc>
              <a:spcBef>
                <a:spcPts val="0"/>
              </a:spcBef>
              <a:spcAft>
                <a:spcPts val="0"/>
              </a:spcAft>
              <a:buSzPts val="1400"/>
              <a:buNone/>
              <a:defRPr/>
            </a:lvl8pPr>
            <a:lvl9pPr lvl="8">
              <a:lnSpc>
                <a:spcPct val="100000"/>
              </a:lnSpc>
              <a:spcBef>
                <a:spcPts val="0"/>
              </a:spcBef>
              <a:spcAft>
                <a:spcPts val="0"/>
              </a:spcAft>
              <a:buSzPts val="1400"/>
              <a:buNone/>
              <a:defRPr/>
            </a:lvl9pPr>
          </a:lstStyle>
          <a:p/>
        </p:txBody>
      </p:sp>
      <p:sp>
        <p:nvSpPr>
          <p:cNvPr id="62" name="Google Shape;62;p13"/>
          <p:cNvSpPr txBox="1"/>
          <p:nvPr>
            <p:ph idx="9" type="title"/>
          </p:nvPr>
        </p:nvSpPr>
        <p:spPr>
          <a:xfrm>
            <a:off x="720000" y="3313579"/>
            <a:ext cx="2336400" cy="405000"/>
          </a:xfrm>
          <a:prstGeom prst="rect">
            <a:avLst/>
          </a:prstGeom>
        </p:spPr>
        <p:txBody>
          <a:bodyPr anchorCtr="0" anchor="t" bIns="91425" lIns="91425" spcFirstLastPara="1" rIns="91425" wrap="square" tIns="91425">
            <a:normAutofit/>
          </a:bodyPr>
          <a:lstStyle>
            <a:lvl1pPr lvl="0" algn="ctr">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63" name="Google Shape;63;p13"/>
          <p:cNvSpPr txBox="1"/>
          <p:nvPr>
            <p:ph hasCustomPrompt="1" idx="13" type="title"/>
          </p:nvPr>
        </p:nvSpPr>
        <p:spPr>
          <a:xfrm>
            <a:off x="1482600" y="2714087"/>
            <a:ext cx="811200" cy="572700"/>
          </a:xfrm>
          <a:prstGeom prst="rect">
            <a:avLst/>
          </a:prstGeom>
        </p:spPr>
        <p:txBody>
          <a:bodyPr anchorCtr="0" anchor="t" bIns="91425" lIns="91425" spcFirstLastPara="1" rIns="91425" wrap="square" tIns="91425">
            <a:normAutofit/>
          </a:bodyPr>
          <a:lstStyle>
            <a:lvl1pPr lvl="0" algn="ctr">
              <a:spcBef>
                <a:spcPts val="0"/>
              </a:spcBef>
              <a:spcAft>
                <a:spcPts val="0"/>
              </a:spcAft>
              <a:buSzPts val="3900"/>
              <a:buNone/>
              <a:defRPr sz="3800"/>
            </a:lvl1pPr>
            <a:lvl2pPr lvl="1">
              <a:spcBef>
                <a:spcPts val="0"/>
              </a:spcBef>
              <a:spcAft>
                <a:spcPts val="0"/>
              </a:spcAft>
              <a:buSzPts val="3900"/>
              <a:buNone/>
              <a:defRPr sz="3900"/>
            </a:lvl2pPr>
            <a:lvl3pPr lvl="2">
              <a:spcBef>
                <a:spcPts val="0"/>
              </a:spcBef>
              <a:spcAft>
                <a:spcPts val="0"/>
              </a:spcAft>
              <a:buSzPts val="3900"/>
              <a:buNone/>
              <a:defRPr sz="3900"/>
            </a:lvl3pPr>
            <a:lvl4pPr lvl="3">
              <a:spcBef>
                <a:spcPts val="0"/>
              </a:spcBef>
              <a:spcAft>
                <a:spcPts val="0"/>
              </a:spcAft>
              <a:buSzPts val="3900"/>
              <a:buNone/>
              <a:defRPr sz="3900"/>
            </a:lvl4pPr>
            <a:lvl5pPr lvl="4">
              <a:spcBef>
                <a:spcPts val="0"/>
              </a:spcBef>
              <a:spcAft>
                <a:spcPts val="0"/>
              </a:spcAft>
              <a:buSzPts val="3900"/>
              <a:buNone/>
              <a:defRPr sz="3900"/>
            </a:lvl5pPr>
            <a:lvl6pPr lvl="5">
              <a:spcBef>
                <a:spcPts val="0"/>
              </a:spcBef>
              <a:spcAft>
                <a:spcPts val="0"/>
              </a:spcAft>
              <a:buSzPts val="3900"/>
              <a:buNone/>
              <a:defRPr sz="3900"/>
            </a:lvl6pPr>
            <a:lvl7pPr lvl="6">
              <a:spcBef>
                <a:spcPts val="0"/>
              </a:spcBef>
              <a:spcAft>
                <a:spcPts val="0"/>
              </a:spcAft>
              <a:buSzPts val="3900"/>
              <a:buNone/>
              <a:defRPr sz="3900"/>
            </a:lvl7pPr>
            <a:lvl8pPr lvl="7">
              <a:spcBef>
                <a:spcPts val="0"/>
              </a:spcBef>
              <a:spcAft>
                <a:spcPts val="0"/>
              </a:spcAft>
              <a:buSzPts val="3900"/>
              <a:buNone/>
              <a:defRPr sz="3900"/>
            </a:lvl8pPr>
            <a:lvl9pPr lvl="8">
              <a:spcBef>
                <a:spcPts val="0"/>
              </a:spcBef>
              <a:spcAft>
                <a:spcPts val="0"/>
              </a:spcAft>
              <a:buSzPts val="3900"/>
              <a:buNone/>
              <a:defRPr sz="3900"/>
            </a:lvl9pPr>
          </a:lstStyle>
          <a:p>
            <a:r>
              <a:t>xx%</a:t>
            </a:r>
          </a:p>
        </p:txBody>
      </p:sp>
      <p:sp>
        <p:nvSpPr>
          <p:cNvPr id="64" name="Google Shape;64;p13"/>
          <p:cNvSpPr txBox="1"/>
          <p:nvPr>
            <p:ph idx="14" type="subTitle"/>
          </p:nvPr>
        </p:nvSpPr>
        <p:spPr>
          <a:xfrm>
            <a:off x="720000" y="3705863"/>
            <a:ext cx="2336400" cy="5727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1800"/>
              <a:buNone/>
              <a:defRPr sz="1400">
                <a:solidFill>
                  <a:schemeClr val="dk1"/>
                </a:solidFill>
              </a:defRPr>
            </a:lvl1pPr>
            <a:lvl2pPr lvl="1">
              <a:lnSpc>
                <a:spcPct val="100000"/>
              </a:lnSpc>
              <a:spcBef>
                <a:spcPts val="0"/>
              </a:spcBef>
              <a:spcAft>
                <a:spcPts val="0"/>
              </a:spcAft>
              <a:buSzPts val="1400"/>
              <a:buNone/>
              <a:defRPr/>
            </a:lvl2pPr>
            <a:lvl3pPr lvl="2">
              <a:lnSpc>
                <a:spcPct val="100000"/>
              </a:lnSpc>
              <a:spcBef>
                <a:spcPts val="0"/>
              </a:spcBef>
              <a:spcAft>
                <a:spcPts val="0"/>
              </a:spcAft>
              <a:buSzPts val="1400"/>
              <a:buNone/>
              <a:defRPr/>
            </a:lvl3pPr>
            <a:lvl4pPr lvl="3">
              <a:lnSpc>
                <a:spcPct val="100000"/>
              </a:lnSpc>
              <a:spcBef>
                <a:spcPts val="0"/>
              </a:spcBef>
              <a:spcAft>
                <a:spcPts val="0"/>
              </a:spcAft>
              <a:buSzPts val="1400"/>
              <a:buNone/>
              <a:defRPr/>
            </a:lvl4pPr>
            <a:lvl5pPr lvl="4">
              <a:lnSpc>
                <a:spcPct val="100000"/>
              </a:lnSpc>
              <a:spcBef>
                <a:spcPts val="0"/>
              </a:spcBef>
              <a:spcAft>
                <a:spcPts val="0"/>
              </a:spcAft>
              <a:buSzPts val="1400"/>
              <a:buNone/>
              <a:defRPr/>
            </a:lvl5pPr>
            <a:lvl6pPr lvl="5">
              <a:lnSpc>
                <a:spcPct val="100000"/>
              </a:lnSpc>
              <a:spcBef>
                <a:spcPts val="0"/>
              </a:spcBef>
              <a:spcAft>
                <a:spcPts val="0"/>
              </a:spcAft>
              <a:buSzPts val="1400"/>
              <a:buNone/>
              <a:defRPr/>
            </a:lvl6pPr>
            <a:lvl7pPr lvl="6">
              <a:lnSpc>
                <a:spcPct val="100000"/>
              </a:lnSpc>
              <a:spcBef>
                <a:spcPts val="0"/>
              </a:spcBef>
              <a:spcAft>
                <a:spcPts val="0"/>
              </a:spcAft>
              <a:buSzPts val="1400"/>
              <a:buNone/>
              <a:defRPr/>
            </a:lvl7pPr>
            <a:lvl8pPr lvl="7">
              <a:lnSpc>
                <a:spcPct val="100000"/>
              </a:lnSpc>
              <a:spcBef>
                <a:spcPts val="0"/>
              </a:spcBef>
              <a:spcAft>
                <a:spcPts val="0"/>
              </a:spcAft>
              <a:buSzPts val="1400"/>
              <a:buNone/>
              <a:defRPr/>
            </a:lvl8pPr>
            <a:lvl9pPr lvl="8">
              <a:lnSpc>
                <a:spcPct val="100000"/>
              </a:lnSpc>
              <a:spcBef>
                <a:spcPts val="0"/>
              </a:spcBef>
              <a:spcAft>
                <a:spcPts val="0"/>
              </a:spcAft>
              <a:buSzPts val="1400"/>
              <a:buNone/>
              <a:defRPr/>
            </a:lvl9pPr>
          </a:lstStyle>
          <a:p/>
        </p:txBody>
      </p:sp>
      <p:sp>
        <p:nvSpPr>
          <p:cNvPr id="65" name="Google Shape;65;p13"/>
          <p:cNvSpPr txBox="1"/>
          <p:nvPr>
            <p:ph idx="15" type="title"/>
          </p:nvPr>
        </p:nvSpPr>
        <p:spPr>
          <a:xfrm>
            <a:off x="3403800" y="3313579"/>
            <a:ext cx="2336400" cy="405000"/>
          </a:xfrm>
          <a:prstGeom prst="rect">
            <a:avLst/>
          </a:prstGeom>
        </p:spPr>
        <p:txBody>
          <a:bodyPr anchorCtr="0" anchor="t" bIns="91425" lIns="91425" spcFirstLastPara="1" rIns="91425" wrap="square" tIns="91425">
            <a:normAutofit/>
          </a:bodyPr>
          <a:lstStyle>
            <a:lvl1pPr lvl="0" algn="ctr">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66" name="Google Shape;66;p13"/>
          <p:cNvSpPr txBox="1"/>
          <p:nvPr>
            <p:ph hasCustomPrompt="1" idx="16" type="title"/>
          </p:nvPr>
        </p:nvSpPr>
        <p:spPr>
          <a:xfrm>
            <a:off x="4166400" y="2714087"/>
            <a:ext cx="811200" cy="572700"/>
          </a:xfrm>
          <a:prstGeom prst="rect">
            <a:avLst/>
          </a:prstGeom>
        </p:spPr>
        <p:txBody>
          <a:bodyPr anchorCtr="0" anchor="t" bIns="91425" lIns="91425" spcFirstLastPara="1" rIns="91425" wrap="square" tIns="91425">
            <a:normAutofit/>
          </a:bodyPr>
          <a:lstStyle>
            <a:lvl1pPr lvl="0" algn="ctr">
              <a:spcBef>
                <a:spcPts val="0"/>
              </a:spcBef>
              <a:spcAft>
                <a:spcPts val="0"/>
              </a:spcAft>
              <a:buSzPts val="3900"/>
              <a:buNone/>
              <a:defRPr sz="3800"/>
            </a:lvl1pPr>
            <a:lvl2pPr lvl="1">
              <a:spcBef>
                <a:spcPts val="0"/>
              </a:spcBef>
              <a:spcAft>
                <a:spcPts val="0"/>
              </a:spcAft>
              <a:buSzPts val="3900"/>
              <a:buNone/>
              <a:defRPr sz="3900"/>
            </a:lvl2pPr>
            <a:lvl3pPr lvl="2">
              <a:spcBef>
                <a:spcPts val="0"/>
              </a:spcBef>
              <a:spcAft>
                <a:spcPts val="0"/>
              </a:spcAft>
              <a:buSzPts val="3900"/>
              <a:buNone/>
              <a:defRPr sz="3900"/>
            </a:lvl3pPr>
            <a:lvl4pPr lvl="3">
              <a:spcBef>
                <a:spcPts val="0"/>
              </a:spcBef>
              <a:spcAft>
                <a:spcPts val="0"/>
              </a:spcAft>
              <a:buSzPts val="3900"/>
              <a:buNone/>
              <a:defRPr sz="3900"/>
            </a:lvl4pPr>
            <a:lvl5pPr lvl="4">
              <a:spcBef>
                <a:spcPts val="0"/>
              </a:spcBef>
              <a:spcAft>
                <a:spcPts val="0"/>
              </a:spcAft>
              <a:buSzPts val="3900"/>
              <a:buNone/>
              <a:defRPr sz="3900"/>
            </a:lvl5pPr>
            <a:lvl6pPr lvl="5">
              <a:spcBef>
                <a:spcPts val="0"/>
              </a:spcBef>
              <a:spcAft>
                <a:spcPts val="0"/>
              </a:spcAft>
              <a:buSzPts val="3900"/>
              <a:buNone/>
              <a:defRPr sz="3900"/>
            </a:lvl6pPr>
            <a:lvl7pPr lvl="6">
              <a:spcBef>
                <a:spcPts val="0"/>
              </a:spcBef>
              <a:spcAft>
                <a:spcPts val="0"/>
              </a:spcAft>
              <a:buSzPts val="3900"/>
              <a:buNone/>
              <a:defRPr sz="3900"/>
            </a:lvl7pPr>
            <a:lvl8pPr lvl="7">
              <a:spcBef>
                <a:spcPts val="0"/>
              </a:spcBef>
              <a:spcAft>
                <a:spcPts val="0"/>
              </a:spcAft>
              <a:buSzPts val="3900"/>
              <a:buNone/>
              <a:defRPr sz="3900"/>
            </a:lvl8pPr>
            <a:lvl9pPr lvl="8">
              <a:spcBef>
                <a:spcPts val="0"/>
              </a:spcBef>
              <a:spcAft>
                <a:spcPts val="0"/>
              </a:spcAft>
              <a:buSzPts val="3900"/>
              <a:buNone/>
              <a:defRPr sz="3900"/>
            </a:lvl9pPr>
          </a:lstStyle>
          <a:p>
            <a:r>
              <a:t>xx%</a:t>
            </a:r>
          </a:p>
        </p:txBody>
      </p:sp>
      <p:sp>
        <p:nvSpPr>
          <p:cNvPr id="67" name="Google Shape;67;p13"/>
          <p:cNvSpPr txBox="1"/>
          <p:nvPr>
            <p:ph idx="17" type="subTitle"/>
          </p:nvPr>
        </p:nvSpPr>
        <p:spPr>
          <a:xfrm>
            <a:off x="3403800" y="3705863"/>
            <a:ext cx="2336400" cy="5727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1800"/>
              <a:buNone/>
              <a:defRPr sz="1400">
                <a:solidFill>
                  <a:schemeClr val="dk1"/>
                </a:solidFill>
              </a:defRPr>
            </a:lvl1pPr>
            <a:lvl2pPr lvl="1">
              <a:lnSpc>
                <a:spcPct val="100000"/>
              </a:lnSpc>
              <a:spcBef>
                <a:spcPts val="0"/>
              </a:spcBef>
              <a:spcAft>
                <a:spcPts val="0"/>
              </a:spcAft>
              <a:buSzPts val="1400"/>
              <a:buNone/>
              <a:defRPr/>
            </a:lvl2pPr>
            <a:lvl3pPr lvl="2">
              <a:lnSpc>
                <a:spcPct val="100000"/>
              </a:lnSpc>
              <a:spcBef>
                <a:spcPts val="0"/>
              </a:spcBef>
              <a:spcAft>
                <a:spcPts val="0"/>
              </a:spcAft>
              <a:buSzPts val="1400"/>
              <a:buNone/>
              <a:defRPr/>
            </a:lvl3pPr>
            <a:lvl4pPr lvl="3">
              <a:lnSpc>
                <a:spcPct val="100000"/>
              </a:lnSpc>
              <a:spcBef>
                <a:spcPts val="0"/>
              </a:spcBef>
              <a:spcAft>
                <a:spcPts val="0"/>
              </a:spcAft>
              <a:buSzPts val="1400"/>
              <a:buNone/>
              <a:defRPr/>
            </a:lvl4pPr>
            <a:lvl5pPr lvl="4">
              <a:lnSpc>
                <a:spcPct val="100000"/>
              </a:lnSpc>
              <a:spcBef>
                <a:spcPts val="0"/>
              </a:spcBef>
              <a:spcAft>
                <a:spcPts val="0"/>
              </a:spcAft>
              <a:buSzPts val="1400"/>
              <a:buNone/>
              <a:defRPr/>
            </a:lvl5pPr>
            <a:lvl6pPr lvl="5">
              <a:lnSpc>
                <a:spcPct val="100000"/>
              </a:lnSpc>
              <a:spcBef>
                <a:spcPts val="0"/>
              </a:spcBef>
              <a:spcAft>
                <a:spcPts val="0"/>
              </a:spcAft>
              <a:buSzPts val="1400"/>
              <a:buNone/>
              <a:defRPr/>
            </a:lvl6pPr>
            <a:lvl7pPr lvl="6">
              <a:lnSpc>
                <a:spcPct val="100000"/>
              </a:lnSpc>
              <a:spcBef>
                <a:spcPts val="0"/>
              </a:spcBef>
              <a:spcAft>
                <a:spcPts val="0"/>
              </a:spcAft>
              <a:buSzPts val="1400"/>
              <a:buNone/>
              <a:defRPr/>
            </a:lvl7pPr>
            <a:lvl8pPr lvl="7">
              <a:lnSpc>
                <a:spcPct val="100000"/>
              </a:lnSpc>
              <a:spcBef>
                <a:spcPts val="0"/>
              </a:spcBef>
              <a:spcAft>
                <a:spcPts val="0"/>
              </a:spcAft>
              <a:buSzPts val="1400"/>
              <a:buNone/>
              <a:defRPr/>
            </a:lvl8pPr>
            <a:lvl9pPr lvl="8">
              <a:lnSpc>
                <a:spcPct val="100000"/>
              </a:lnSpc>
              <a:spcBef>
                <a:spcPts val="0"/>
              </a:spcBef>
              <a:spcAft>
                <a:spcPts val="0"/>
              </a:spcAft>
              <a:buSzPts val="1400"/>
              <a:buNone/>
              <a:defRPr/>
            </a:lvl9pPr>
          </a:lstStyle>
          <a:p/>
        </p:txBody>
      </p:sp>
      <p:sp>
        <p:nvSpPr>
          <p:cNvPr id="68" name="Google Shape;68;p13"/>
          <p:cNvSpPr txBox="1"/>
          <p:nvPr>
            <p:ph idx="18" type="title"/>
          </p:nvPr>
        </p:nvSpPr>
        <p:spPr>
          <a:xfrm>
            <a:off x="6087600" y="3313579"/>
            <a:ext cx="2336400" cy="405000"/>
          </a:xfrm>
          <a:prstGeom prst="rect">
            <a:avLst/>
          </a:prstGeom>
        </p:spPr>
        <p:txBody>
          <a:bodyPr anchorCtr="0" anchor="t" bIns="91425" lIns="91425" spcFirstLastPara="1" rIns="91425" wrap="square" tIns="91425">
            <a:normAutofit/>
          </a:bodyPr>
          <a:lstStyle>
            <a:lvl1pPr lvl="0" algn="ctr">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69" name="Google Shape;69;p13"/>
          <p:cNvSpPr txBox="1"/>
          <p:nvPr>
            <p:ph hasCustomPrompt="1" idx="19" type="title"/>
          </p:nvPr>
        </p:nvSpPr>
        <p:spPr>
          <a:xfrm>
            <a:off x="6850200" y="2714087"/>
            <a:ext cx="811200" cy="572700"/>
          </a:xfrm>
          <a:prstGeom prst="rect">
            <a:avLst/>
          </a:prstGeom>
        </p:spPr>
        <p:txBody>
          <a:bodyPr anchorCtr="0" anchor="t" bIns="91425" lIns="91425" spcFirstLastPara="1" rIns="91425" wrap="square" tIns="91425">
            <a:normAutofit/>
          </a:bodyPr>
          <a:lstStyle>
            <a:lvl1pPr lvl="0" algn="ctr">
              <a:spcBef>
                <a:spcPts val="0"/>
              </a:spcBef>
              <a:spcAft>
                <a:spcPts val="0"/>
              </a:spcAft>
              <a:buSzPts val="3900"/>
              <a:buNone/>
              <a:defRPr sz="3800"/>
            </a:lvl1pPr>
            <a:lvl2pPr lvl="1">
              <a:spcBef>
                <a:spcPts val="0"/>
              </a:spcBef>
              <a:spcAft>
                <a:spcPts val="0"/>
              </a:spcAft>
              <a:buSzPts val="3900"/>
              <a:buNone/>
              <a:defRPr sz="3900"/>
            </a:lvl2pPr>
            <a:lvl3pPr lvl="2">
              <a:spcBef>
                <a:spcPts val="0"/>
              </a:spcBef>
              <a:spcAft>
                <a:spcPts val="0"/>
              </a:spcAft>
              <a:buSzPts val="3900"/>
              <a:buNone/>
              <a:defRPr sz="3900"/>
            </a:lvl3pPr>
            <a:lvl4pPr lvl="3">
              <a:spcBef>
                <a:spcPts val="0"/>
              </a:spcBef>
              <a:spcAft>
                <a:spcPts val="0"/>
              </a:spcAft>
              <a:buSzPts val="3900"/>
              <a:buNone/>
              <a:defRPr sz="3900"/>
            </a:lvl4pPr>
            <a:lvl5pPr lvl="4">
              <a:spcBef>
                <a:spcPts val="0"/>
              </a:spcBef>
              <a:spcAft>
                <a:spcPts val="0"/>
              </a:spcAft>
              <a:buSzPts val="3900"/>
              <a:buNone/>
              <a:defRPr sz="3900"/>
            </a:lvl5pPr>
            <a:lvl6pPr lvl="5">
              <a:spcBef>
                <a:spcPts val="0"/>
              </a:spcBef>
              <a:spcAft>
                <a:spcPts val="0"/>
              </a:spcAft>
              <a:buSzPts val="3900"/>
              <a:buNone/>
              <a:defRPr sz="3900"/>
            </a:lvl6pPr>
            <a:lvl7pPr lvl="6">
              <a:spcBef>
                <a:spcPts val="0"/>
              </a:spcBef>
              <a:spcAft>
                <a:spcPts val="0"/>
              </a:spcAft>
              <a:buSzPts val="3900"/>
              <a:buNone/>
              <a:defRPr sz="3900"/>
            </a:lvl7pPr>
            <a:lvl8pPr lvl="7">
              <a:spcBef>
                <a:spcPts val="0"/>
              </a:spcBef>
              <a:spcAft>
                <a:spcPts val="0"/>
              </a:spcAft>
              <a:buSzPts val="3900"/>
              <a:buNone/>
              <a:defRPr sz="3900"/>
            </a:lvl8pPr>
            <a:lvl9pPr lvl="8">
              <a:spcBef>
                <a:spcPts val="0"/>
              </a:spcBef>
              <a:spcAft>
                <a:spcPts val="0"/>
              </a:spcAft>
              <a:buSzPts val="3900"/>
              <a:buNone/>
              <a:defRPr sz="3900"/>
            </a:lvl9pPr>
          </a:lstStyle>
          <a:p>
            <a:r>
              <a:t>xx%</a:t>
            </a:r>
          </a:p>
        </p:txBody>
      </p:sp>
      <p:sp>
        <p:nvSpPr>
          <p:cNvPr id="70" name="Google Shape;70;p13"/>
          <p:cNvSpPr txBox="1"/>
          <p:nvPr>
            <p:ph idx="20" type="subTitle"/>
          </p:nvPr>
        </p:nvSpPr>
        <p:spPr>
          <a:xfrm>
            <a:off x="6087600" y="3705863"/>
            <a:ext cx="2336400" cy="5727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1800"/>
              <a:buNone/>
              <a:defRPr sz="1400">
                <a:solidFill>
                  <a:schemeClr val="dk1"/>
                </a:solidFill>
              </a:defRPr>
            </a:lvl1pPr>
            <a:lvl2pPr lvl="1">
              <a:lnSpc>
                <a:spcPct val="100000"/>
              </a:lnSpc>
              <a:spcBef>
                <a:spcPts val="0"/>
              </a:spcBef>
              <a:spcAft>
                <a:spcPts val="0"/>
              </a:spcAft>
              <a:buSzPts val="1400"/>
              <a:buNone/>
              <a:defRPr/>
            </a:lvl2pPr>
            <a:lvl3pPr lvl="2">
              <a:lnSpc>
                <a:spcPct val="100000"/>
              </a:lnSpc>
              <a:spcBef>
                <a:spcPts val="0"/>
              </a:spcBef>
              <a:spcAft>
                <a:spcPts val="0"/>
              </a:spcAft>
              <a:buSzPts val="1400"/>
              <a:buNone/>
              <a:defRPr/>
            </a:lvl3pPr>
            <a:lvl4pPr lvl="3">
              <a:lnSpc>
                <a:spcPct val="100000"/>
              </a:lnSpc>
              <a:spcBef>
                <a:spcPts val="0"/>
              </a:spcBef>
              <a:spcAft>
                <a:spcPts val="0"/>
              </a:spcAft>
              <a:buSzPts val="1400"/>
              <a:buNone/>
              <a:defRPr/>
            </a:lvl4pPr>
            <a:lvl5pPr lvl="4">
              <a:lnSpc>
                <a:spcPct val="100000"/>
              </a:lnSpc>
              <a:spcBef>
                <a:spcPts val="0"/>
              </a:spcBef>
              <a:spcAft>
                <a:spcPts val="0"/>
              </a:spcAft>
              <a:buSzPts val="1400"/>
              <a:buNone/>
              <a:defRPr/>
            </a:lvl5pPr>
            <a:lvl6pPr lvl="5">
              <a:lnSpc>
                <a:spcPct val="100000"/>
              </a:lnSpc>
              <a:spcBef>
                <a:spcPts val="0"/>
              </a:spcBef>
              <a:spcAft>
                <a:spcPts val="0"/>
              </a:spcAft>
              <a:buSzPts val="1400"/>
              <a:buNone/>
              <a:defRPr/>
            </a:lvl6pPr>
            <a:lvl7pPr lvl="6">
              <a:lnSpc>
                <a:spcPct val="100000"/>
              </a:lnSpc>
              <a:spcBef>
                <a:spcPts val="0"/>
              </a:spcBef>
              <a:spcAft>
                <a:spcPts val="0"/>
              </a:spcAft>
              <a:buSzPts val="1400"/>
              <a:buNone/>
              <a:defRPr/>
            </a:lvl7pPr>
            <a:lvl8pPr lvl="7">
              <a:lnSpc>
                <a:spcPct val="100000"/>
              </a:lnSpc>
              <a:spcBef>
                <a:spcPts val="0"/>
              </a:spcBef>
              <a:spcAft>
                <a:spcPts val="0"/>
              </a:spcAft>
              <a:buSzPts val="1400"/>
              <a:buNone/>
              <a:defRPr/>
            </a:lvl8pPr>
            <a:lvl9pPr lvl="8">
              <a:lnSpc>
                <a:spcPct val="100000"/>
              </a:lnSpc>
              <a:spcBef>
                <a:spcPts val="0"/>
              </a:spcBef>
              <a:spcAft>
                <a:spcPts val="0"/>
              </a:spcAft>
              <a:buSzPts val="1400"/>
              <a:buNone/>
              <a:defRPr/>
            </a:lvl9pPr>
          </a:lstStyle>
          <a:p/>
        </p:txBody>
      </p:sp>
      <p:sp>
        <p:nvSpPr>
          <p:cNvPr id="71" name="Google Shape;71;p13"/>
          <p:cNvSpPr txBox="1"/>
          <p:nvPr>
            <p:ph idx="21" type="title"/>
          </p:nvPr>
        </p:nvSpPr>
        <p:spPr>
          <a:xfrm>
            <a:off x="2332400" y="445025"/>
            <a:ext cx="4479300" cy="572700"/>
          </a:xfrm>
          <a:prstGeom prst="rect">
            <a:avLst/>
          </a:prstGeom>
        </p:spPr>
        <p:txBody>
          <a:bodyPr anchorCtr="0" anchor="t" bIns="91425" lIns="91425" spcFirstLastPara="1" rIns="91425" wrap="square" tIns="91425">
            <a:normAutofit/>
          </a:bodyPr>
          <a:lstStyle>
            <a:lvl1pPr lvl="0" algn="ctr">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cxnSp>
        <p:nvCxnSpPr>
          <p:cNvPr id="72" name="Google Shape;72;p13"/>
          <p:cNvCxnSpPr/>
          <p:nvPr/>
        </p:nvCxnSpPr>
        <p:spPr>
          <a:xfrm>
            <a:off x="-72550" y="27410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73" name="Google Shape;73;p13"/>
          <p:cNvCxnSpPr/>
          <p:nvPr/>
        </p:nvCxnSpPr>
        <p:spPr>
          <a:xfrm>
            <a:off x="-72550" y="487745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74" name="Google Shape;74;p13"/>
          <p:cNvCxnSpPr/>
          <p:nvPr/>
        </p:nvCxnSpPr>
        <p:spPr>
          <a:xfrm>
            <a:off x="-250225" y="4076450"/>
            <a:ext cx="1926900" cy="1161000"/>
          </a:xfrm>
          <a:prstGeom prst="curvedConnector3">
            <a:avLst>
              <a:gd fmla="val 50000" name="adj1"/>
            </a:avLst>
          </a:prstGeom>
          <a:noFill/>
          <a:ln cap="flat" cmpd="sng" w="28575">
            <a:solidFill>
              <a:schemeClr val="accent2"/>
            </a:solidFill>
            <a:prstDash val="solid"/>
            <a:round/>
            <a:headEnd len="med" w="med" type="none"/>
            <a:tailEnd len="med" w="med" type="none"/>
          </a:ln>
        </p:spPr>
      </p:cxnSp>
      <p:cxnSp>
        <p:nvCxnSpPr>
          <p:cNvPr id="75" name="Google Shape;75;p13"/>
          <p:cNvCxnSpPr/>
          <p:nvPr/>
        </p:nvCxnSpPr>
        <p:spPr>
          <a:xfrm>
            <a:off x="7441150" y="-48375"/>
            <a:ext cx="1926900" cy="1161000"/>
          </a:xfrm>
          <a:prstGeom prst="curvedConnector3">
            <a:avLst>
              <a:gd fmla="val 50000" name="adj1"/>
            </a:avLst>
          </a:prstGeom>
          <a:noFill/>
          <a:ln cap="flat" cmpd="sng" w="28575">
            <a:solidFill>
              <a:schemeClr val="accent2"/>
            </a:solidFill>
            <a:prstDash val="solid"/>
            <a:round/>
            <a:headEnd len="med" w="med" type="none"/>
            <a:tailEnd len="med" w="med" type="none"/>
          </a:ln>
        </p:spPr>
      </p:cxn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gameday">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1pPr>
            <a:lvl2pPr lvl="1">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2pPr>
            <a:lvl3pPr lvl="2">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3pPr>
            <a:lvl4pPr lvl="3">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4pPr>
            <a:lvl5pPr lvl="4">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5pPr>
            <a:lvl6pPr lvl="5">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6pPr>
            <a:lvl7pPr lvl="6">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7pPr>
            <a:lvl8pPr lvl="7">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8pPr>
            <a:lvl9pPr lvl="8">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Font typeface="Proxima Nova"/>
              <a:buChar char="●"/>
              <a:defRPr sz="1800">
                <a:solidFill>
                  <a:schemeClr val="dk2"/>
                </a:solidFill>
                <a:latin typeface="Proxima Nova"/>
                <a:ea typeface="Proxima Nova"/>
                <a:cs typeface="Proxima Nova"/>
                <a:sym typeface="Proxima Nova"/>
              </a:defRPr>
            </a:lvl1pPr>
            <a:lvl2pPr indent="-317500" lvl="1" marL="9144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2pPr>
            <a:lvl3pPr indent="-317500" lvl="2" marL="13716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3pPr>
            <a:lvl4pPr indent="-317500" lvl="3" marL="18288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4pPr>
            <a:lvl5pPr indent="-317500" lvl="4" marL="22860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5pPr>
            <a:lvl6pPr indent="-317500" lvl="5" marL="27432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6pPr>
            <a:lvl7pPr indent="-317500" lvl="6" marL="32004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7pPr>
            <a:lvl8pPr indent="-317500" lvl="7" marL="36576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8pPr>
            <a:lvl9pPr indent="-317500" lvl="8" marL="41148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latin typeface="Proxima Nova"/>
                <a:ea typeface="Proxima Nova"/>
                <a:cs typeface="Proxima Nova"/>
                <a:sym typeface="Proxima Nova"/>
              </a:defRPr>
            </a:lvl1pPr>
            <a:lvl2pPr lvl="1" algn="r">
              <a:buNone/>
              <a:defRPr sz="1000">
                <a:solidFill>
                  <a:schemeClr val="dk2"/>
                </a:solidFill>
                <a:latin typeface="Proxima Nova"/>
                <a:ea typeface="Proxima Nova"/>
                <a:cs typeface="Proxima Nova"/>
                <a:sym typeface="Proxima Nova"/>
              </a:defRPr>
            </a:lvl2pPr>
            <a:lvl3pPr lvl="2" algn="r">
              <a:buNone/>
              <a:defRPr sz="1000">
                <a:solidFill>
                  <a:schemeClr val="dk2"/>
                </a:solidFill>
                <a:latin typeface="Proxima Nova"/>
                <a:ea typeface="Proxima Nova"/>
                <a:cs typeface="Proxima Nova"/>
                <a:sym typeface="Proxima Nova"/>
              </a:defRPr>
            </a:lvl3pPr>
            <a:lvl4pPr lvl="3" algn="r">
              <a:buNone/>
              <a:defRPr sz="1000">
                <a:solidFill>
                  <a:schemeClr val="dk2"/>
                </a:solidFill>
                <a:latin typeface="Proxima Nova"/>
                <a:ea typeface="Proxima Nova"/>
                <a:cs typeface="Proxima Nova"/>
                <a:sym typeface="Proxima Nova"/>
              </a:defRPr>
            </a:lvl4pPr>
            <a:lvl5pPr lvl="4" algn="r">
              <a:buNone/>
              <a:defRPr sz="1000">
                <a:solidFill>
                  <a:schemeClr val="dk2"/>
                </a:solidFill>
                <a:latin typeface="Proxima Nova"/>
                <a:ea typeface="Proxima Nova"/>
                <a:cs typeface="Proxima Nova"/>
                <a:sym typeface="Proxima Nova"/>
              </a:defRPr>
            </a:lvl5pPr>
            <a:lvl6pPr lvl="5" algn="r">
              <a:buNone/>
              <a:defRPr sz="1000">
                <a:solidFill>
                  <a:schemeClr val="dk2"/>
                </a:solidFill>
                <a:latin typeface="Proxima Nova"/>
                <a:ea typeface="Proxima Nova"/>
                <a:cs typeface="Proxima Nova"/>
                <a:sym typeface="Proxima Nova"/>
              </a:defRPr>
            </a:lvl6pPr>
            <a:lvl7pPr lvl="6" algn="r">
              <a:buNone/>
              <a:defRPr sz="1000">
                <a:solidFill>
                  <a:schemeClr val="dk2"/>
                </a:solidFill>
                <a:latin typeface="Proxima Nova"/>
                <a:ea typeface="Proxima Nova"/>
                <a:cs typeface="Proxima Nova"/>
                <a:sym typeface="Proxima Nova"/>
              </a:defRPr>
            </a:lvl7pPr>
            <a:lvl8pPr lvl="7" algn="r">
              <a:buNone/>
              <a:defRPr sz="1000">
                <a:solidFill>
                  <a:schemeClr val="dk2"/>
                </a:solidFill>
                <a:latin typeface="Proxima Nova"/>
                <a:ea typeface="Proxima Nova"/>
                <a:cs typeface="Proxima Nova"/>
                <a:sym typeface="Proxima Nova"/>
              </a:defRPr>
            </a:lvl8pPr>
            <a:lvl9pPr lvl="8" algn="r">
              <a:buNone/>
              <a:defRPr sz="1000">
                <a:solidFill>
                  <a:schemeClr val="dk2"/>
                </a:solidFill>
                <a:latin typeface="Proxima Nova"/>
                <a:ea typeface="Proxima Nova"/>
                <a:cs typeface="Proxima Nova"/>
                <a:sym typeface="Proxima Nova"/>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9.jp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hyperlink" Target="mailto:grieve.tamara@prairiesouth.ca" TargetMode="External"/><Relationship Id="rId4" Type="http://schemas.openxmlformats.org/officeDocument/2006/relationships/image" Target="../media/image14.png"/><Relationship Id="rId5" Type="http://schemas.openxmlformats.org/officeDocument/2006/relationships/image" Target="../media/image6.png"/><Relationship Id="rId6" Type="http://schemas.openxmlformats.org/officeDocument/2006/relationships/image" Target="../media/image16.png"/><Relationship Id="rId7"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 Id="rId3" Type="http://schemas.openxmlformats.org/officeDocument/2006/relationships/image" Target="../media/image7.jpg"/><Relationship Id="rId4" Type="http://schemas.openxmlformats.org/officeDocument/2006/relationships/hyperlink" Target="http://www.youtube.com/watch?v=lTCBy2KpCDg" TargetMode="External"/><Relationship Id="rId5" Type="http://schemas.openxmlformats.org/officeDocument/2006/relationships/image" Target="../media/image3.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34.gi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18.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hyperlink" Target="http://drive.google.com/file/d/1WZtq5xG4-mzoUYPZgm2mtNq_xNwztcjo/view" TargetMode="External"/><Relationship Id="rId4" Type="http://schemas.openxmlformats.org/officeDocument/2006/relationships/image" Target="../media/image17.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1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2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32.gi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1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hyperlink" Target="http://www.youtube.com/watch?v=IQ3SaSf--8Q" TargetMode="External"/><Relationship Id="rId4" Type="http://schemas.openxmlformats.org/officeDocument/2006/relationships/image" Target="../media/image19.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30.png"/><Relationship Id="rId4" Type="http://schemas.openxmlformats.org/officeDocument/2006/relationships/hyperlink" Target="http://www.youtube.com/watch?v=IQ3SaSf--8Q" TargetMode="External"/><Relationship Id="rId5" Type="http://schemas.openxmlformats.org/officeDocument/2006/relationships/image" Target="../media/image19.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2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15.png"/><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23.png"/><Relationship Id="rId4" Type="http://schemas.openxmlformats.org/officeDocument/2006/relationships/image" Target="../media/image24.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8.xml"/><Relationship Id="rId3" Type="http://schemas.openxmlformats.org/officeDocument/2006/relationships/image" Target="../media/image2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 Id="rId3" Type="http://schemas.openxmlformats.org/officeDocument/2006/relationships/image" Target="../media/image41.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 Id="rId3" Type="http://schemas.openxmlformats.org/officeDocument/2006/relationships/image" Target="../media/image27.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 Id="rId3" Type="http://schemas.openxmlformats.org/officeDocument/2006/relationships/image" Target="../media/image22.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6.xml"/><Relationship Id="rId3" Type="http://schemas.openxmlformats.org/officeDocument/2006/relationships/image" Target="../media/image35.png"/><Relationship Id="rId4" Type="http://schemas.openxmlformats.org/officeDocument/2006/relationships/image" Target="../media/image29.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7.xml"/><Relationship Id="rId3" Type="http://schemas.openxmlformats.org/officeDocument/2006/relationships/image" Target="../media/image22.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8.xml"/><Relationship Id="rId3" Type="http://schemas.openxmlformats.org/officeDocument/2006/relationships/hyperlink" Target="http://drive.google.com/file/d/1Fp353A482YLXS3AuvB1pN5XzEhMDKuih/view" TargetMode="External"/><Relationship Id="rId4" Type="http://schemas.openxmlformats.org/officeDocument/2006/relationships/image" Target="../media/image25.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0.xml"/><Relationship Id="rId3" Type="http://schemas.openxmlformats.org/officeDocument/2006/relationships/image" Target="../media/image39.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41.xml"/><Relationship Id="rId3" Type="http://schemas.openxmlformats.org/officeDocument/2006/relationships/hyperlink" Target="http://www.youtube.com/watch?v=LulK53kvVQo" TargetMode="External"/><Relationship Id="rId4" Type="http://schemas.openxmlformats.org/officeDocument/2006/relationships/image" Target="../media/image28.jp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3.xml"/><Relationship Id="rId3" Type="http://schemas.openxmlformats.org/officeDocument/2006/relationships/image" Target="../media/image31.jp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4.xml"/><Relationship Id="rId3" Type="http://schemas.openxmlformats.org/officeDocument/2006/relationships/image" Target="../media/image42.png"/><Relationship Id="rId4" Type="http://schemas.openxmlformats.org/officeDocument/2006/relationships/image" Target="../media/image40.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5.xml"/><Relationship Id="rId3" Type="http://schemas.openxmlformats.org/officeDocument/2006/relationships/image" Target="../media/image62.png"/><Relationship Id="rId4" Type="http://schemas.openxmlformats.org/officeDocument/2006/relationships/image" Target="../media/image33.png"/><Relationship Id="rId5" Type="http://schemas.openxmlformats.org/officeDocument/2006/relationships/image" Target="../media/image37.png"/><Relationship Id="rId6" Type="http://schemas.openxmlformats.org/officeDocument/2006/relationships/image" Target="../media/image36.png"/><Relationship Id="rId7" Type="http://schemas.openxmlformats.org/officeDocument/2006/relationships/image" Target="../media/image46.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6.xml"/><Relationship Id="rId3" Type="http://schemas.openxmlformats.org/officeDocument/2006/relationships/image" Target="../media/image54.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7.xml"/><Relationship Id="rId3" Type="http://schemas.openxmlformats.org/officeDocument/2006/relationships/image" Target="../media/image80.jpg"/><Relationship Id="rId4" Type="http://schemas.openxmlformats.org/officeDocument/2006/relationships/image" Target="../media/image44.jp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8.xml"/><Relationship Id="rId3" Type="http://schemas.openxmlformats.org/officeDocument/2006/relationships/image" Target="../media/image38.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0.xml"/><Relationship Id="rId3" Type="http://schemas.openxmlformats.org/officeDocument/2006/relationships/image" Target="../media/image52.png"/><Relationship Id="rId4" Type="http://schemas.openxmlformats.org/officeDocument/2006/relationships/image" Target="../media/image45.png"/><Relationship Id="rId5" Type="http://schemas.openxmlformats.org/officeDocument/2006/relationships/image" Target="../media/image47.png"/><Relationship Id="rId6" Type="http://schemas.openxmlformats.org/officeDocument/2006/relationships/image" Target="../media/image49.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1.xml"/><Relationship Id="rId3" Type="http://schemas.openxmlformats.org/officeDocument/2006/relationships/image" Target="../media/image59.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2.xml"/><Relationship Id="rId3" Type="http://schemas.openxmlformats.org/officeDocument/2006/relationships/image" Target="../media/image73.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4.xml"/><Relationship Id="rId3" Type="http://schemas.openxmlformats.org/officeDocument/2006/relationships/image" Target="../media/image67.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5.xml"/><Relationship Id="rId3" Type="http://schemas.openxmlformats.org/officeDocument/2006/relationships/image" Target="../media/image43.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6.xml"/><Relationship Id="rId3" Type="http://schemas.openxmlformats.org/officeDocument/2006/relationships/image" Target="../media/image50.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7.xml"/><Relationship Id="rId3" Type="http://schemas.openxmlformats.org/officeDocument/2006/relationships/image" Target="../media/image58.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8.xml"/><Relationship Id="rId3" Type="http://schemas.openxmlformats.org/officeDocument/2006/relationships/image" Target="../media/image56.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9.xml"/><Relationship Id="rId3" Type="http://schemas.openxmlformats.org/officeDocument/2006/relationships/image" Target="../media/image48.png"/><Relationship Id="rId4" Type="http://schemas.openxmlformats.org/officeDocument/2006/relationships/image" Target="../media/image53.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0.xml"/><Relationship Id="rId3" Type="http://schemas.openxmlformats.org/officeDocument/2006/relationships/image" Target="../media/image30.png"/><Relationship Id="rId4" Type="http://schemas.openxmlformats.org/officeDocument/2006/relationships/hyperlink" Target="http://www.youtube.com/watch?v=IQ3SaSf--8Q" TargetMode="External"/><Relationship Id="rId5" Type="http://schemas.openxmlformats.org/officeDocument/2006/relationships/image" Target="../media/image19.jp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62.xml"/><Relationship Id="rId3" Type="http://schemas.openxmlformats.org/officeDocument/2006/relationships/image" Target="../media/image51.png"/><Relationship Id="rId4" Type="http://schemas.openxmlformats.org/officeDocument/2006/relationships/image" Target="../media/image55.pn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3.xml"/><Relationship Id="rId3" Type="http://schemas.openxmlformats.org/officeDocument/2006/relationships/image" Target="../media/image63.pn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5.xml"/><Relationship Id="rId3" Type="http://schemas.openxmlformats.org/officeDocument/2006/relationships/image" Target="../media/image61.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6.xml"/><Relationship Id="rId3" Type="http://schemas.openxmlformats.org/officeDocument/2006/relationships/image" Target="../media/image68.pn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8.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9.xml"/><Relationship Id="rId3" Type="http://schemas.openxmlformats.org/officeDocument/2006/relationships/image" Target="../media/image57.png"/><Relationship Id="rId4" Type="http://schemas.openxmlformats.org/officeDocument/2006/relationships/image" Target="../media/image60.pn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0.xml"/><Relationship Id="rId3" Type="http://schemas.openxmlformats.org/officeDocument/2006/relationships/image" Target="../media/image66.png"/></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2.xml"/><Relationship Id="rId3" Type="http://schemas.openxmlformats.org/officeDocument/2006/relationships/image" Target="../media/image71.png"/><Relationship Id="rId4" Type="http://schemas.openxmlformats.org/officeDocument/2006/relationships/image" Target="../media/image79.png"/><Relationship Id="rId9" Type="http://schemas.openxmlformats.org/officeDocument/2006/relationships/image" Target="../media/image19.jpg"/><Relationship Id="rId5" Type="http://schemas.openxmlformats.org/officeDocument/2006/relationships/image" Target="../media/image65.png"/><Relationship Id="rId6" Type="http://schemas.openxmlformats.org/officeDocument/2006/relationships/image" Target="../media/image77.png"/><Relationship Id="rId7" Type="http://schemas.openxmlformats.org/officeDocument/2006/relationships/image" Target="../media/image64.png"/><Relationship Id="rId8" Type="http://schemas.openxmlformats.org/officeDocument/2006/relationships/hyperlink" Target="http://www.youtube.com/watch?v=IQ3SaSf--8Q" TargetMode="Externa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3.xml"/><Relationship Id="rId3" Type="http://schemas.openxmlformats.org/officeDocument/2006/relationships/image" Target="../media/image70.png"/><Relationship Id="rId4" Type="http://schemas.openxmlformats.org/officeDocument/2006/relationships/image" Target="../media/image69.png"/></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4.xml"/><Relationship Id="rId3" Type="http://schemas.openxmlformats.org/officeDocument/2006/relationships/image" Target="../media/image78.png"/><Relationship Id="rId4" Type="http://schemas.openxmlformats.org/officeDocument/2006/relationships/image" Target="../media/image74.png"/><Relationship Id="rId5" Type="http://schemas.openxmlformats.org/officeDocument/2006/relationships/image" Target="../media/image10.png"/><Relationship Id="rId6" Type="http://schemas.openxmlformats.org/officeDocument/2006/relationships/image" Target="../media/image72.png"/><Relationship Id="rId7" Type="http://schemas.openxmlformats.org/officeDocument/2006/relationships/image" Target="../media/image76.png"/><Relationship Id="rId8" Type="http://schemas.openxmlformats.org/officeDocument/2006/relationships/image" Target="../media/image9.jpg"/></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5.xml"/><Relationship Id="rId3" Type="http://schemas.openxmlformats.org/officeDocument/2006/relationships/image" Target="../media/image7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 name="Shape 79"/>
        <p:cNvGrpSpPr/>
        <p:nvPr/>
      </p:nvGrpSpPr>
      <p:grpSpPr>
        <a:xfrm>
          <a:off x="0" y="0"/>
          <a:ext cx="0" cy="0"/>
          <a:chOff x="0" y="0"/>
          <a:chExt cx="0" cy="0"/>
        </a:xfrm>
      </p:grpSpPr>
      <p:sp>
        <p:nvSpPr>
          <p:cNvPr id="80" name="Google Shape;80;p14"/>
          <p:cNvSpPr txBox="1"/>
          <p:nvPr>
            <p:ph type="ctrTitle"/>
          </p:nvPr>
        </p:nvSpPr>
        <p:spPr>
          <a:xfrm>
            <a:off x="265858" y="1219975"/>
            <a:ext cx="8520600" cy="2052600"/>
          </a:xfrm>
          <a:prstGeom prst="rect">
            <a:avLst/>
          </a:prstGeom>
        </p:spPr>
        <p:txBody>
          <a:bodyPr anchorCtr="0" anchor="b" bIns="91425" lIns="91425" spcFirstLastPara="1" rIns="91425" wrap="square" tIns="91425">
            <a:normAutofit fontScale="90000"/>
          </a:bodyPr>
          <a:lstStyle/>
          <a:p>
            <a:pPr indent="0" lvl="0" marL="0" rtl="0" algn="ctr">
              <a:spcBef>
                <a:spcPts val="0"/>
              </a:spcBef>
              <a:spcAft>
                <a:spcPts val="0"/>
              </a:spcAft>
              <a:buNone/>
            </a:pPr>
            <a:r>
              <a:rPr lang="en" sz="8700">
                <a:solidFill>
                  <a:schemeClr val="accent2"/>
                </a:solidFill>
                <a:latin typeface="Handlee"/>
                <a:ea typeface="Handlee"/>
                <a:cs typeface="Handlee"/>
                <a:sym typeface="Handlee"/>
              </a:rPr>
              <a:t>AUTISM</a:t>
            </a:r>
            <a:endParaRPr sz="8700">
              <a:solidFill>
                <a:schemeClr val="accent2"/>
              </a:solidFill>
              <a:latin typeface="Handlee"/>
              <a:ea typeface="Handlee"/>
              <a:cs typeface="Handlee"/>
              <a:sym typeface="Handlee"/>
            </a:endParaRPr>
          </a:p>
          <a:p>
            <a:pPr indent="0" lvl="0" marL="0" rtl="0" algn="ctr">
              <a:spcBef>
                <a:spcPts val="0"/>
              </a:spcBef>
              <a:spcAft>
                <a:spcPts val="0"/>
              </a:spcAft>
              <a:buNone/>
            </a:pPr>
            <a:r>
              <a:rPr lang="en" sz="3300">
                <a:solidFill>
                  <a:schemeClr val="accent2"/>
                </a:solidFill>
                <a:latin typeface="Handlee"/>
                <a:ea typeface="Handlee"/>
                <a:cs typeface="Handlee"/>
                <a:sym typeface="Handlee"/>
              </a:rPr>
              <a:t>Educational Assistant </a:t>
            </a:r>
            <a:endParaRPr sz="3300">
              <a:solidFill>
                <a:schemeClr val="accent2"/>
              </a:solidFill>
              <a:latin typeface="Handlee"/>
              <a:ea typeface="Handlee"/>
              <a:cs typeface="Handlee"/>
              <a:sym typeface="Handlee"/>
            </a:endParaRPr>
          </a:p>
          <a:p>
            <a:pPr indent="0" lvl="0" marL="0" rtl="0" algn="ctr">
              <a:spcBef>
                <a:spcPts val="0"/>
              </a:spcBef>
              <a:spcAft>
                <a:spcPts val="0"/>
              </a:spcAft>
              <a:buNone/>
            </a:pPr>
            <a:r>
              <a:rPr lang="en" sz="3300">
                <a:solidFill>
                  <a:schemeClr val="accent2"/>
                </a:solidFill>
                <a:latin typeface="Handlee"/>
                <a:ea typeface="Handlee"/>
                <a:cs typeface="Handlee"/>
                <a:sym typeface="Handlee"/>
              </a:rPr>
              <a:t> Professional Development</a:t>
            </a:r>
            <a:endParaRPr sz="3300">
              <a:solidFill>
                <a:schemeClr val="accent2"/>
              </a:solidFill>
              <a:latin typeface="Handlee"/>
              <a:ea typeface="Handlee"/>
              <a:cs typeface="Handlee"/>
              <a:sym typeface="Handlee"/>
            </a:endParaRPr>
          </a:p>
          <a:p>
            <a:pPr indent="0" lvl="0" marL="0" rtl="0" algn="ctr">
              <a:spcBef>
                <a:spcPts val="0"/>
              </a:spcBef>
              <a:spcAft>
                <a:spcPts val="0"/>
              </a:spcAft>
              <a:buNone/>
            </a:pPr>
            <a:r>
              <a:rPr lang="en" sz="3300">
                <a:solidFill>
                  <a:schemeClr val="accent2"/>
                </a:solidFill>
                <a:latin typeface="Handlee"/>
                <a:ea typeface="Handlee"/>
                <a:cs typeface="Handlee"/>
                <a:sym typeface="Handlee"/>
              </a:rPr>
              <a:t>January 31st, 2025</a:t>
            </a:r>
            <a:endParaRPr sz="3300">
              <a:solidFill>
                <a:schemeClr val="accent2"/>
              </a:solidFill>
              <a:latin typeface="Handlee"/>
              <a:ea typeface="Handlee"/>
              <a:cs typeface="Handlee"/>
              <a:sym typeface="Handlee"/>
            </a:endParaRPr>
          </a:p>
        </p:txBody>
      </p:sp>
      <p:pic>
        <p:nvPicPr>
          <p:cNvPr descr="A picture containing drawing&#10;&#10;Description automatically generated" id="81" name="Google Shape;81;p14"/>
          <p:cNvPicPr preferRelativeResize="0"/>
          <p:nvPr/>
        </p:nvPicPr>
        <p:blipFill rotWithShape="1">
          <a:blip r:embed="rId3">
            <a:alphaModFix/>
          </a:blip>
          <a:srcRect b="0" l="0" r="0" t="0"/>
          <a:stretch/>
        </p:blipFill>
        <p:spPr>
          <a:xfrm>
            <a:off x="7123900" y="4194499"/>
            <a:ext cx="1597275" cy="679825"/>
          </a:xfrm>
          <a:prstGeom prst="rect">
            <a:avLst/>
          </a:prstGeom>
          <a:noFill/>
          <a:ln>
            <a:noFill/>
          </a:ln>
        </p:spPr>
      </p:pic>
      <p:pic>
        <p:nvPicPr>
          <p:cNvPr id="82" name="Google Shape;82;p14"/>
          <p:cNvPicPr preferRelativeResize="0"/>
          <p:nvPr/>
        </p:nvPicPr>
        <p:blipFill>
          <a:blip r:embed="rId4">
            <a:alphaModFix/>
          </a:blip>
          <a:stretch>
            <a:fillRect/>
          </a:stretch>
        </p:blipFill>
        <p:spPr>
          <a:xfrm>
            <a:off x="3179896" y="3272575"/>
            <a:ext cx="2784220" cy="15661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86" name="Shape 86"/>
        <p:cNvGrpSpPr/>
        <p:nvPr/>
      </p:nvGrpSpPr>
      <p:grpSpPr>
        <a:xfrm>
          <a:off x="0" y="0"/>
          <a:ext cx="0" cy="0"/>
          <a:chOff x="0" y="0"/>
          <a:chExt cx="0" cy="0"/>
        </a:xfrm>
      </p:grpSpPr>
      <p:sp>
        <p:nvSpPr>
          <p:cNvPr id="87" name="Google Shape;87;p1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Clr>
                <a:schemeClr val="dk1"/>
              </a:buClr>
              <a:buSzPct val="36666"/>
              <a:buFont typeface="Arial"/>
              <a:buNone/>
            </a:pPr>
            <a:r>
              <a:rPr b="1" lang="en" sz="3000">
                <a:solidFill>
                  <a:schemeClr val="dk1"/>
                </a:solidFill>
                <a:latin typeface="Handlee"/>
                <a:ea typeface="Handlee"/>
                <a:cs typeface="Handlee"/>
                <a:sym typeface="Handlee"/>
              </a:rPr>
              <a:t>Treaty 4 Land Acknowledgement</a:t>
            </a:r>
            <a:endParaRPr b="1" sz="3000">
              <a:solidFill>
                <a:schemeClr val="dk1"/>
              </a:solidFill>
              <a:latin typeface="Handlee"/>
              <a:ea typeface="Handlee"/>
              <a:cs typeface="Handlee"/>
              <a:sym typeface="Handlee"/>
            </a:endParaRPr>
          </a:p>
          <a:p>
            <a:pPr indent="0" lvl="0" marL="0" rtl="0" algn="l">
              <a:spcBef>
                <a:spcPts val="0"/>
              </a:spcBef>
              <a:spcAft>
                <a:spcPts val="0"/>
              </a:spcAft>
              <a:buNone/>
            </a:pPr>
            <a:r>
              <a:t/>
            </a:r>
            <a:endParaRPr>
              <a:solidFill>
                <a:schemeClr val="dk1"/>
              </a:solidFill>
            </a:endParaRPr>
          </a:p>
        </p:txBody>
      </p:sp>
      <p:sp>
        <p:nvSpPr>
          <p:cNvPr id="88" name="Google Shape;88;p15"/>
          <p:cNvSpPr txBox="1"/>
          <p:nvPr>
            <p:ph idx="1" type="body"/>
          </p:nvPr>
        </p:nvSpPr>
        <p:spPr>
          <a:xfrm>
            <a:off x="196750" y="1152475"/>
            <a:ext cx="8520600" cy="3416400"/>
          </a:xfrm>
          <a:prstGeom prst="rect">
            <a:avLst/>
          </a:prstGeom>
        </p:spPr>
        <p:txBody>
          <a:bodyPr anchorCtr="0" anchor="t" bIns="91425" lIns="91425" spcFirstLastPara="1" rIns="91425" wrap="square" tIns="91425">
            <a:normAutofit/>
          </a:bodyPr>
          <a:lstStyle/>
          <a:p>
            <a:pPr indent="0" lvl="0" marL="0" rtl="0" algn="ctr">
              <a:lnSpc>
                <a:spcPct val="100000"/>
              </a:lnSpc>
              <a:spcBef>
                <a:spcPts val="0"/>
              </a:spcBef>
              <a:spcAft>
                <a:spcPts val="0"/>
              </a:spcAft>
              <a:buClr>
                <a:schemeClr val="dk1"/>
              </a:buClr>
              <a:buSzPts val="1100"/>
              <a:buFont typeface="Arial"/>
              <a:buNone/>
            </a:pPr>
            <a:r>
              <a:rPr lang="en" sz="2100">
                <a:solidFill>
                  <a:schemeClr val="accent2"/>
                </a:solidFill>
                <a:latin typeface="Handlee"/>
                <a:ea typeface="Handlee"/>
                <a:cs typeface="Handlee"/>
                <a:sym typeface="Handlee"/>
              </a:rPr>
              <a:t>Prairie South School Division is situated in Treaty 4 Territory. Treaty 4 Territory includes the original lands of the Nêhiyawak (Cree), Nahkawé (Saulteaux), Dakota, Lakota, Nakota (Assiniboine), and on the homeland of the Metis Nation.</a:t>
            </a:r>
            <a:endParaRPr sz="2100">
              <a:solidFill>
                <a:schemeClr val="accent2"/>
              </a:solidFill>
              <a:latin typeface="Handlee"/>
              <a:ea typeface="Handlee"/>
              <a:cs typeface="Handlee"/>
              <a:sym typeface="Handlee"/>
            </a:endParaRPr>
          </a:p>
          <a:p>
            <a:pPr indent="0" lvl="0" marL="0" rtl="0" algn="ctr">
              <a:lnSpc>
                <a:spcPct val="100000"/>
              </a:lnSpc>
              <a:spcBef>
                <a:spcPts val="0"/>
              </a:spcBef>
              <a:spcAft>
                <a:spcPts val="0"/>
              </a:spcAft>
              <a:buClr>
                <a:schemeClr val="dk1"/>
              </a:buClr>
              <a:buSzPts val="1100"/>
              <a:buFont typeface="Arial"/>
              <a:buNone/>
            </a:pPr>
            <a:r>
              <a:t/>
            </a:r>
            <a:endParaRPr sz="2100">
              <a:solidFill>
                <a:schemeClr val="accent2"/>
              </a:solidFill>
              <a:latin typeface="Handlee"/>
              <a:ea typeface="Handlee"/>
              <a:cs typeface="Handlee"/>
              <a:sym typeface="Handlee"/>
            </a:endParaRPr>
          </a:p>
          <a:p>
            <a:pPr indent="0" lvl="0" marL="0" rtl="0" algn="ctr">
              <a:lnSpc>
                <a:spcPct val="100000"/>
              </a:lnSpc>
              <a:spcBef>
                <a:spcPts val="0"/>
              </a:spcBef>
              <a:spcAft>
                <a:spcPts val="0"/>
              </a:spcAft>
              <a:buClr>
                <a:schemeClr val="dk1"/>
              </a:buClr>
              <a:buSzPts val="1100"/>
              <a:buFont typeface="Arial"/>
              <a:buNone/>
            </a:pPr>
            <a:r>
              <a:rPr lang="en" sz="2100">
                <a:solidFill>
                  <a:schemeClr val="accent2"/>
                </a:solidFill>
                <a:latin typeface="Handlee"/>
                <a:ea typeface="Handlee"/>
                <a:cs typeface="Handlee"/>
                <a:sym typeface="Handlee"/>
              </a:rPr>
              <a:t>Prairie South acknowledges that “We are All Treaty People” and are committed to honouring the Spirit and Intent of the Treaty.</a:t>
            </a:r>
            <a:endParaRPr>
              <a:solidFill>
                <a:schemeClr val="accent2"/>
              </a:solidFill>
            </a:endParaRPr>
          </a:p>
        </p:txBody>
      </p:sp>
      <p:pic>
        <p:nvPicPr>
          <p:cNvPr id="89" name="Google Shape;89;p15"/>
          <p:cNvPicPr preferRelativeResize="0"/>
          <p:nvPr/>
        </p:nvPicPr>
        <p:blipFill>
          <a:blip r:embed="rId3">
            <a:alphaModFix/>
          </a:blip>
          <a:stretch>
            <a:fillRect/>
          </a:stretch>
        </p:blipFill>
        <p:spPr>
          <a:xfrm>
            <a:off x="7370350" y="3841000"/>
            <a:ext cx="1347000" cy="9902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16"/>
          <p:cNvSpPr txBox="1"/>
          <p:nvPr>
            <p:ph idx="4294967295" type="title"/>
          </p:nvPr>
        </p:nvSpPr>
        <p:spPr>
          <a:xfrm>
            <a:off x="527600" y="72025"/>
            <a:ext cx="5460600" cy="993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b="1" lang="en">
                <a:solidFill>
                  <a:schemeClr val="dk1"/>
                </a:solidFill>
                <a:latin typeface="Handlee"/>
                <a:ea typeface="Handlee"/>
                <a:cs typeface="Handlee"/>
                <a:sym typeface="Handlee"/>
              </a:rPr>
              <a:t>Hello! We are… </a:t>
            </a:r>
            <a:endParaRPr b="1">
              <a:solidFill>
                <a:schemeClr val="dk1"/>
              </a:solidFill>
              <a:highlight>
                <a:srgbClr val="00FF00"/>
              </a:highlight>
              <a:latin typeface="Handlee"/>
              <a:ea typeface="Handlee"/>
              <a:cs typeface="Handlee"/>
              <a:sym typeface="Handlee"/>
            </a:endParaRPr>
          </a:p>
        </p:txBody>
      </p:sp>
      <p:sp>
        <p:nvSpPr>
          <p:cNvPr id="95" name="Google Shape;95;p16"/>
          <p:cNvSpPr txBox="1"/>
          <p:nvPr/>
        </p:nvSpPr>
        <p:spPr>
          <a:xfrm>
            <a:off x="249350" y="1811175"/>
            <a:ext cx="6332700" cy="867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800">
                <a:solidFill>
                  <a:schemeClr val="accent2"/>
                </a:solidFill>
                <a:latin typeface="Handlee"/>
                <a:ea typeface="Handlee"/>
                <a:cs typeface="Handlee"/>
                <a:sym typeface="Handlee"/>
              </a:rPr>
              <a:t>Early Learning Consultant </a:t>
            </a:r>
            <a:r>
              <a:rPr lang="en" sz="1800">
                <a:solidFill>
                  <a:schemeClr val="accent2"/>
                </a:solidFill>
                <a:latin typeface="Handlee"/>
                <a:ea typeface="Handlee"/>
                <a:cs typeface="Handlee"/>
                <a:sym typeface="Handlee"/>
              </a:rPr>
              <a:t>- </a:t>
            </a:r>
            <a:r>
              <a:rPr b="1" lang="en" sz="1800">
                <a:solidFill>
                  <a:schemeClr val="accent2"/>
                </a:solidFill>
                <a:latin typeface="Handlee"/>
                <a:ea typeface="Handlee"/>
                <a:cs typeface="Handlee"/>
                <a:sym typeface="Handlee"/>
              </a:rPr>
              <a:t>Tammy Grieve</a:t>
            </a:r>
            <a:r>
              <a:rPr lang="en" sz="1800">
                <a:solidFill>
                  <a:schemeClr val="accent2"/>
                </a:solidFill>
                <a:latin typeface="Handlee"/>
                <a:ea typeface="Handlee"/>
                <a:cs typeface="Handlee"/>
                <a:sym typeface="Handlee"/>
              </a:rPr>
              <a:t> </a:t>
            </a:r>
            <a:endParaRPr sz="1800">
              <a:solidFill>
                <a:schemeClr val="accent2"/>
              </a:solidFill>
              <a:latin typeface="Handlee"/>
              <a:ea typeface="Handlee"/>
              <a:cs typeface="Handlee"/>
              <a:sym typeface="Handlee"/>
            </a:endParaRPr>
          </a:p>
          <a:p>
            <a:pPr indent="0" lvl="0" marL="0" rtl="0" algn="l">
              <a:spcBef>
                <a:spcPts val="1000"/>
              </a:spcBef>
              <a:spcAft>
                <a:spcPts val="1000"/>
              </a:spcAft>
              <a:buNone/>
            </a:pPr>
            <a:r>
              <a:rPr lang="en" sz="1800">
                <a:solidFill>
                  <a:schemeClr val="accent2"/>
                </a:solidFill>
                <a:latin typeface="Handlee"/>
                <a:ea typeface="Handlee"/>
                <a:cs typeface="Handlee"/>
                <a:sym typeface="Handlee"/>
              </a:rPr>
              <a:t>(she/her) </a:t>
            </a:r>
            <a:r>
              <a:rPr lang="en" sz="1800">
                <a:solidFill>
                  <a:schemeClr val="accent2"/>
                </a:solidFill>
                <a:uFill>
                  <a:noFill/>
                </a:uFill>
                <a:latin typeface="Handlee"/>
                <a:ea typeface="Handlee"/>
                <a:cs typeface="Handlee"/>
                <a:sym typeface="Handlee"/>
                <a:hlinkClick r:id="rId3">
                  <a:extLst>
                    <a:ext uri="{A12FA001-AC4F-418D-AE19-62706E023703}">
                      <ahyp:hlinkClr val="tx"/>
                    </a:ext>
                  </a:extLst>
                </a:hlinkClick>
              </a:rPr>
              <a:t>grieve.tamara@prairiesouth.ca</a:t>
            </a:r>
            <a:r>
              <a:rPr lang="en" sz="1800">
                <a:solidFill>
                  <a:schemeClr val="accent2"/>
                </a:solidFill>
                <a:latin typeface="Handlee"/>
                <a:ea typeface="Handlee"/>
                <a:cs typeface="Handlee"/>
                <a:sym typeface="Handlee"/>
              </a:rPr>
              <a:t> </a:t>
            </a:r>
            <a:endParaRPr>
              <a:solidFill>
                <a:schemeClr val="accent2"/>
              </a:solidFill>
              <a:latin typeface="Handlee"/>
              <a:ea typeface="Handlee"/>
              <a:cs typeface="Handlee"/>
              <a:sym typeface="Handlee"/>
            </a:endParaRPr>
          </a:p>
        </p:txBody>
      </p:sp>
      <p:pic>
        <p:nvPicPr>
          <p:cNvPr id="96" name="Google Shape;96;p16"/>
          <p:cNvPicPr preferRelativeResize="0"/>
          <p:nvPr/>
        </p:nvPicPr>
        <p:blipFill rotWithShape="1">
          <a:blip r:embed="rId4">
            <a:alphaModFix/>
          </a:blip>
          <a:srcRect b="32423" l="0" r="9885" t="0"/>
          <a:stretch/>
        </p:blipFill>
        <p:spPr>
          <a:xfrm>
            <a:off x="4423000" y="1777570"/>
            <a:ext cx="1660800" cy="934200"/>
          </a:xfrm>
          <a:prstGeom prst="ellipse">
            <a:avLst/>
          </a:prstGeom>
          <a:noFill/>
          <a:ln>
            <a:noFill/>
          </a:ln>
        </p:spPr>
      </p:pic>
      <p:sp>
        <p:nvSpPr>
          <p:cNvPr id="97" name="Google Shape;97;p16"/>
          <p:cNvSpPr txBox="1"/>
          <p:nvPr/>
        </p:nvSpPr>
        <p:spPr>
          <a:xfrm>
            <a:off x="249350" y="3423725"/>
            <a:ext cx="5460600" cy="867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800">
                <a:solidFill>
                  <a:schemeClr val="accent2"/>
                </a:solidFill>
                <a:latin typeface="Handlee"/>
                <a:ea typeface="Handlee"/>
                <a:cs typeface="Handlee"/>
                <a:sym typeface="Handlee"/>
              </a:rPr>
              <a:t>Speech Language Pathologist - Tracy Dombowsky </a:t>
            </a:r>
            <a:r>
              <a:rPr lang="en" sz="1800">
                <a:solidFill>
                  <a:schemeClr val="accent2"/>
                </a:solidFill>
                <a:latin typeface="Handlee"/>
                <a:ea typeface="Handlee"/>
                <a:cs typeface="Handlee"/>
                <a:sym typeface="Handlee"/>
              </a:rPr>
              <a:t> </a:t>
            </a:r>
            <a:endParaRPr sz="1800">
              <a:solidFill>
                <a:schemeClr val="accent2"/>
              </a:solidFill>
              <a:latin typeface="Handlee"/>
              <a:ea typeface="Handlee"/>
              <a:cs typeface="Handlee"/>
              <a:sym typeface="Handlee"/>
            </a:endParaRPr>
          </a:p>
          <a:p>
            <a:pPr indent="0" lvl="0" marL="0" rtl="0" algn="l">
              <a:spcBef>
                <a:spcPts val="1000"/>
              </a:spcBef>
              <a:spcAft>
                <a:spcPts val="1000"/>
              </a:spcAft>
              <a:buNone/>
            </a:pPr>
            <a:r>
              <a:rPr lang="en" sz="1800">
                <a:solidFill>
                  <a:schemeClr val="accent2"/>
                </a:solidFill>
                <a:latin typeface="Handlee"/>
                <a:ea typeface="Handlee"/>
                <a:cs typeface="Handlee"/>
                <a:sym typeface="Handlee"/>
              </a:rPr>
              <a:t>dombowsky.tracy@prairiesouth.ca</a:t>
            </a:r>
            <a:endParaRPr sz="1800">
              <a:solidFill>
                <a:schemeClr val="accent2"/>
              </a:solidFill>
              <a:latin typeface="Handlee"/>
              <a:ea typeface="Handlee"/>
              <a:cs typeface="Handlee"/>
              <a:sym typeface="Handlee"/>
            </a:endParaRPr>
          </a:p>
        </p:txBody>
      </p:sp>
      <p:sp>
        <p:nvSpPr>
          <p:cNvPr id="98" name="Google Shape;98;p16"/>
          <p:cNvSpPr txBox="1"/>
          <p:nvPr/>
        </p:nvSpPr>
        <p:spPr>
          <a:xfrm>
            <a:off x="4363925" y="4170250"/>
            <a:ext cx="4628100" cy="867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800">
                <a:solidFill>
                  <a:schemeClr val="accent2"/>
                </a:solidFill>
                <a:latin typeface="Handlee"/>
                <a:ea typeface="Handlee"/>
                <a:cs typeface="Handlee"/>
                <a:sym typeface="Handlee"/>
              </a:rPr>
              <a:t>Student Support Consultant</a:t>
            </a:r>
            <a:r>
              <a:rPr b="1" lang="en" sz="1800">
                <a:solidFill>
                  <a:schemeClr val="accent2"/>
                </a:solidFill>
                <a:latin typeface="Handlee"/>
                <a:ea typeface="Handlee"/>
                <a:cs typeface="Handlee"/>
                <a:sym typeface="Handlee"/>
              </a:rPr>
              <a:t> - Amanda Papilion</a:t>
            </a:r>
            <a:endParaRPr b="1" sz="1800">
              <a:solidFill>
                <a:schemeClr val="accent2"/>
              </a:solidFill>
              <a:latin typeface="Handlee"/>
              <a:ea typeface="Handlee"/>
              <a:cs typeface="Handlee"/>
              <a:sym typeface="Handlee"/>
            </a:endParaRPr>
          </a:p>
          <a:p>
            <a:pPr indent="0" lvl="0" marL="0" rtl="0" algn="l">
              <a:spcBef>
                <a:spcPts val="1000"/>
              </a:spcBef>
              <a:spcAft>
                <a:spcPts val="1000"/>
              </a:spcAft>
              <a:buNone/>
            </a:pPr>
            <a:r>
              <a:rPr lang="en" sz="1800">
                <a:solidFill>
                  <a:schemeClr val="accent2"/>
                </a:solidFill>
                <a:latin typeface="Handlee"/>
                <a:ea typeface="Handlee"/>
                <a:cs typeface="Handlee"/>
                <a:sym typeface="Handlee"/>
              </a:rPr>
              <a:t>papilion.amanda@prairiesouth.ca</a:t>
            </a:r>
            <a:endParaRPr sz="1800">
              <a:solidFill>
                <a:schemeClr val="accent2"/>
              </a:solidFill>
              <a:latin typeface="Handlee"/>
              <a:ea typeface="Handlee"/>
              <a:cs typeface="Handlee"/>
              <a:sym typeface="Handlee"/>
            </a:endParaRPr>
          </a:p>
        </p:txBody>
      </p:sp>
      <p:sp>
        <p:nvSpPr>
          <p:cNvPr id="99" name="Google Shape;99;p16"/>
          <p:cNvSpPr txBox="1"/>
          <p:nvPr/>
        </p:nvSpPr>
        <p:spPr>
          <a:xfrm>
            <a:off x="4750650" y="2678175"/>
            <a:ext cx="4241400" cy="867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800">
                <a:solidFill>
                  <a:schemeClr val="accent2"/>
                </a:solidFill>
                <a:latin typeface="Handlee"/>
                <a:ea typeface="Handlee"/>
                <a:cs typeface="Handlee"/>
                <a:sym typeface="Handlee"/>
              </a:rPr>
              <a:t>Occupational Therapist - Shelby Wilkinson</a:t>
            </a:r>
            <a:endParaRPr b="1" sz="1800">
              <a:solidFill>
                <a:schemeClr val="accent2"/>
              </a:solidFill>
              <a:latin typeface="Handlee"/>
              <a:ea typeface="Handlee"/>
              <a:cs typeface="Handlee"/>
              <a:sym typeface="Handlee"/>
            </a:endParaRPr>
          </a:p>
          <a:p>
            <a:pPr indent="0" lvl="0" marL="0" rtl="0" algn="l">
              <a:spcBef>
                <a:spcPts val="1000"/>
              </a:spcBef>
              <a:spcAft>
                <a:spcPts val="1000"/>
              </a:spcAft>
              <a:buNone/>
            </a:pPr>
            <a:r>
              <a:rPr lang="en" sz="1800">
                <a:solidFill>
                  <a:schemeClr val="accent2"/>
                </a:solidFill>
                <a:latin typeface="Handlee"/>
                <a:ea typeface="Handlee"/>
                <a:cs typeface="Handlee"/>
                <a:sym typeface="Handlee"/>
              </a:rPr>
              <a:t>wilkinson.shelby@prairiesouth.ca</a:t>
            </a:r>
            <a:endParaRPr sz="1800">
              <a:solidFill>
                <a:schemeClr val="accent2"/>
              </a:solidFill>
              <a:latin typeface="Handlee"/>
              <a:ea typeface="Handlee"/>
              <a:cs typeface="Handlee"/>
              <a:sym typeface="Handlee"/>
            </a:endParaRPr>
          </a:p>
        </p:txBody>
      </p:sp>
      <p:sp>
        <p:nvSpPr>
          <p:cNvPr id="100" name="Google Shape;100;p16"/>
          <p:cNvSpPr txBox="1"/>
          <p:nvPr/>
        </p:nvSpPr>
        <p:spPr>
          <a:xfrm>
            <a:off x="2659350" y="870350"/>
            <a:ext cx="6332700" cy="867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800">
                <a:solidFill>
                  <a:schemeClr val="accent2"/>
                </a:solidFill>
                <a:latin typeface="Handlee"/>
                <a:ea typeface="Handlee"/>
                <a:cs typeface="Handlee"/>
                <a:sym typeface="Handlee"/>
              </a:rPr>
              <a:t>Advocacy and Behaviour Support Consultant </a:t>
            </a:r>
            <a:r>
              <a:rPr lang="en" sz="1800">
                <a:solidFill>
                  <a:schemeClr val="accent2"/>
                </a:solidFill>
                <a:latin typeface="Handlee"/>
                <a:ea typeface="Handlee"/>
                <a:cs typeface="Handlee"/>
                <a:sym typeface="Handlee"/>
              </a:rPr>
              <a:t>- </a:t>
            </a:r>
            <a:r>
              <a:rPr b="1" lang="en" sz="1800">
                <a:solidFill>
                  <a:schemeClr val="accent2"/>
                </a:solidFill>
                <a:latin typeface="Handlee"/>
                <a:ea typeface="Handlee"/>
                <a:cs typeface="Handlee"/>
                <a:sym typeface="Handlee"/>
              </a:rPr>
              <a:t>Kourtney Gorham, </a:t>
            </a:r>
            <a:endParaRPr b="1" sz="1800">
              <a:solidFill>
                <a:schemeClr val="accent2"/>
              </a:solidFill>
              <a:latin typeface="Handlee"/>
              <a:ea typeface="Handlee"/>
              <a:cs typeface="Handlee"/>
              <a:sym typeface="Handlee"/>
            </a:endParaRPr>
          </a:p>
          <a:p>
            <a:pPr indent="0" lvl="0" marL="0" rtl="0" algn="l">
              <a:spcBef>
                <a:spcPts val="1000"/>
              </a:spcBef>
              <a:spcAft>
                <a:spcPts val="1000"/>
              </a:spcAft>
              <a:buNone/>
            </a:pPr>
            <a:r>
              <a:rPr lang="en" sz="1800">
                <a:solidFill>
                  <a:schemeClr val="accent2"/>
                </a:solidFill>
                <a:latin typeface="Handlee"/>
                <a:ea typeface="Handlee"/>
                <a:cs typeface="Handlee"/>
                <a:sym typeface="Handlee"/>
              </a:rPr>
              <a:t>R.Psych (Prov) #1189 (she/her) gorham.kourtney@prairiesouth.ca</a:t>
            </a:r>
            <a:endParaRPr>
              <a:solidFill>
                <a:schemeClr val="accent2"/>
              </a:solidFill>
              <a:latin typeface="Handlee"/>
              <a:ea typeface="Handlee"/>
              <a:cs typeface="Handlee"/>
              <a:sym typeface="Handlee"/>
            </a:endParaRPr>
          </a:p>
        </p:txBody>
      </p:sp>
      <p:pic>
        <p:nvPicPr>
          <p:cNvPr id="101" name="Google Shape;101;p16"/>
          <p:cNvPicPr preferRelativeResize="0"/>
          <p:nvPr/>
        </p:nvPicPr>
        <p:blipFill>
          <a:blip r:embed="rId5">
            <a:alphaModFix/>
          </a:blip>
          <a:stretch>
            <a:fillRect/>
          </a:stretch>
        </p:blipFill>
        <p:spPr>
          <a:xfrm>
            <a:off x="1059750" y="728175"/>
            <a:ext cx="1599600" cy="1083000"/>
          </a:xfrm>
          <a:prstGeom prst="ellipse">
            <a:avLst/>
          </a:prstGeom>
          <a:noFill/>
          <a:ln>
            <a:noFill/>
          </a:ln>
        </p:spPr>
      </p:pic>
      <p:pic>
        <p:nvPicPr>
          <p:cNvPr id="102" name="Google Shape;102;p16"/>
          <p:cNvPicPr preferRelativeResize="0"/>
          <p:nvPr/>
        </p:nvPicPr>
        <p:blipFill>
          <a:blip r:embed="rId6">
            <a:alphaModFix/>
          </a:blip>
          <a:stretch>
            <a:fillRect/>
          </a:stretch>
        </p:blipFill>
        <p:spPr>
          <a:xfrm>
            <a:off x="3706025" y="4043650"/>
            <a:ext cx="568800" cy="993600"/>
          </a:xfrm>
          <a:prstGeom prst="ellipse">
            <a:avLst/>
          </a:prstGeom>
          <a:noFill/>
          <a:ln>
            <a:noFill/>
          </a:ln>
        </p:spPr>
      </p:pic>
      <p:pic>
        <p:nvPicPr>
          <p:cNvPr id="103" name="Google Shape;103;p16"/>
          <p:cNvPicPr preferRelativeResize="0"/>
          <p:nvPr/>
        </p:nvPicPr>
        <p:blipFill>
          <a:blip r:embed="rId7">
            <a:alphaModFix/>
          </a:blip>
          <a:stretch>
            <a:fillRect/>
          </a:stretch>
        </p:blipFill>
        <p:spPr>
          <a:xfrm>
            <a:off x="3473737" y="2571750"/>
            <a:ext cx="1276913" cy="9342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17"/>
          <p:cNvSpPr txBox="1"/>
          <p:nvPr>
            <p:ph type="ctrTitle"/>
          </p:nvPr>
        </p:nvSpPr>
        <p:spPr>
          <a:xfrm>
            <a:off x="311700" y="595975"/>
            <a:ext cx="8520600" cy="19578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sz="11200">
                <a:solidFill>
                  <a:schemeClr val="accent2"/>
                </a:solidFill>
                <a:latin typeface="Handlee"/>
                <a:ea typeface="Handlee"/>
                <a:cs typeface="Handlee"/>
                <a:sym typeface="Handlee"/>
              </a:rPr>
              <a:t> </a:t>
            </a:r>
            <a:endParaRPr sz="11200">
              <a:solidFill>
                <a:schemeClr val="accent2"/>
              </a:solidFill>
              <a:latin typeface="Handlee"/>
              <a:ea typeface="Handlee"/>
              <a:cs typeface="Handlee"/>
              <a:sym typeface="Handlee"/>
            </a:endParaRPr>
          </a:p>
        </p:txBody>
      </p:sp>
      <p:sp>
        <p:nvSpPr>
          <p:cNvPr id="109" name="Google Shape;109;p17"/>
          <p:cNvSpPr txBox="1"/>
          <p:nvPr>
            <p:ph idx="1" type="subTitle"/>
          </p:nvPr>
        </p:nvSpPr>
        <p:spPr>
          <a:xfrm>
            <a:off x="311700" y="3041575"/>
            <a:ext cx="4979100" cy="1957800"/>
          </a:xfrm>
          <a:prstGeom prst="rect">
            <a:avLst/>
          </a:prstGeom>
        </p:spPr>
        <p:txBody>
          <a:bodyPr anchorCtr="0" anchor="t" bIns="91425" lIns="91425" spcFirstLastPara="1" rIns="91425" wrap="square" tIns="91425">
            <a:normAutofit fontScale="85000" lnSpcReduction="20000"/>
          </a:bodyPr>
          <a:lstStyle/>
          <a:p>
            <a:pPr indent="0" lvl="0" marL="0" rtl="0" algn="l">
              <a:spcBef>
                <a:spcPts val="0"/>
              </a:spcBef>
              <a:spcAft>
                <a:spcPts val="0"/>
              </a:spcAft>
              <a:buNone/>
            </a:pPr>
            <a:r>
              <a:rPr b="1" lang="en">
                <a:solidFill>
                  <a:schemeClr val="dk1"/>
                </a:solidFill>
                <a:latin typeface="Handlee"/>
                <a:ea typeface="Handlee"/>
                <a:cs typeface="Handlee"/>
                <a:sym typeface="Handlee"/>
              </a:rPr>
              <a:t>Today: PD Norms</a:t>
            </a:r>
            <a:endParaRPr b="1">
              <a:solidFill>
                <a:schemeClr val="dk1"/>
              </a:solidFill>
              <a:latin typeface="Handlee"/>
              <a:ea typeface="Handlee"/>
              <a:cs typeface="Handlee"/>
              <a:sym typeface="Handlee"/>
            </a:endParaRPr>
          </a:p>
          <a:p>
            <a:pPr indent="-358140" lvl="0" marL="457200" rtl="0" algn="l">
              <a:spcBef>
                <a:spcPts val="0"/>
              </a:spcBef>
              <a:spcAft>
                <a:spcPts val="0"/>
              </a:spcAft>
              <a:buClr>
                <a:schemeClr val="dk1"/>
              </a:buClr>
              <a:buSzPct val="100000"/>
              <a:buFont typeface="Handlee"/>
              <a:buAutoNum type="arabicPeriod"/>
            </a:pPr>
            <a:r>
              <a:rPr lang="en">
                <a:solidFill>
                  <a:schemeClr val="dk1"/>
                </a:solidFill>
                <a:latin typeface="Handlee"/>
                <a:ea typeface="Handlee"/>
                <a:cs typeface="Handlee"/>
                <a:sym typeface="Handlee"/>
              </a:rPr>
              <a:t>Engage fully</a:t>
            </a:r>
            <a:endParaRPr>
              <a:solidFill>
                <a:schemeClr val="dk1"/>
              </a:solidFill>
              <a:latin typeface="Handlee"/>
              <a:ea typeface="Handlee"/>
              <a:cs typeface="Handlee"/>
              <a:sym typeface="Handlee"/>
            </a:endParaRPr>
          </a:p>
          <a:p>
            <a:pPr indent="-358140" lvl="0" marL="457200" rtl="0" algn="l">
              <a:spcBef>
                <a:spcPts val="0"/>
              </a:spcBef>
              <a:spcAft>
                <a:spcPts val="0"/>
              </a:spcAft>
              <a:buClr>
                <a:schemeClr val="dk1"/>
              </a:buClr>
              <a:buSzPct val="100000"/>
              <a:buFont typeface="Handlee"/>
              <a:buAutoNum type="arabicPeriod"/>
            </a:pPr>
            <a:r>
              <a:rPr lang="en">
                <a:solidFill>
                  <a:schemeClr val="dk1"/>
                </a:solidFill>
                <a:latin typeface="Handlee"/>
                <a:ea typeface="Handlee"/>
                <a:cs typeface="Handlee"/>
                <a:sym typeface="Handlee"/>
              </a:rPr>
              <a:t>Take risks</a:t>
            </a:r>
            <a:endParaRPr>
              <a:solidFill>
                <a:schemeClr val="dk1"/>
              </a:solidFill>
              <a:latin typeface="Handlee"/>
              <a:ea typeface="Handlee"/>
              <a:cs typeface="Handlee"/>
              <a:sym typeface="Handlee"/>
            </a:endParaRPr>
          </a:p>
          <a:p>
            <a:pPr indent="-358140" lvl="0" marL="457200" rtl="0" algn="l">
              <a:spcBef>
                <a:spcPts val="0"/>
              </a:spcBef>
              <a:spcAft>
                <a:spcPts val="0"/>
              </a:spcAft>
              <a:buClr>
                <a:schemeClr val="dk1"/>
              </a:buClr>
              <a:buSzPct val="100000"/>
              <a:buFont typeface="Handlee"/>
              <a:buAutoNum type="arabicPeriod"/>
            </a:pPr>
            <a:r>
              <a:rPr lang="en">
                <a:solidFill>
                  <a:schemeClr val="dk1"/>
                </a:solidFill>
                <a:latin typeface="Handlee"/>
                <a:ea typeface="Handlee"/>
                <a:cs typeface="Handlee"/>
                <a:sym typeface="Handlee"/>
              </a:rPr>
              <a:t>Be </a:t>
            </a:r>
            <a:r>
              <a:rPr lang="en">
                <a:solidFill>
                  <a:schemeClr val="dk1"/>
                </a:solidFill>
                <a:latin typeface="Handlee"/>
                <a:ea typeface="Handlee"/>
                <a:cs typeface="Handlee"/>
                <a:sym typeface="Handlee"/>
              </a:rPr>
              <a:t>mindful</a:t>
            </a:r>
            <a:r>
              <a:rPr lang="en">
                <a:solidFill>
                  <a:schemeClr val="dk1"/>
                </a:solidFill>
                <a:latin typeface="Handlee"/>
                <a:ea typeface="Handlee"/>
                <a:cs typeface="Handlee"/>
                <a:sym typeface="Handlee"/>
              </a:rPr>
              <a:t> of other learners</a:t>
            </a:r>
            <a:endParaRPr>
              <a:solidFill>
                <a:schemeClr val="dk1"/>
              </a:solidFill>
              <a:latin typeface="Handlee"/>
              <a:ea typeface="Handlee"/>
              <a:cs typeface="Handlee"/>
              <a:sym typeface="Handlee"/>
            </a:endParaRPr>
          </a:p>
          <a:p>
            <a:pPr indent="-358140" lvl="0" marL="457200" rtl="0" algn="l">
              <a:spcBef>
                <a:spcPts val="0"/>
              </a:spcBef>
              <a:spcAft>
                <a:spcPts val="0"/>
              </a:spcAft>
              <a:buClr>
                <a:schemeClr val="dk1"/>
              </a:buClr>
              <a:buSzPct val="100000"/>
              <a:buFont typeface="Handlee"/>
              <a:buAutoNum type="arabicPeriod"/>
            </a:pPr>
            <a:r>
              <a:rPr lang="en">
                <a:solidFill>
                  <a:schemeClr val="dk1"/>
                </a:solidFill>
                <a:latin typeface="Handlee"/>
                <a:ea typeface="Handlee"/>
                <a:cs typeface="Handlee"/>
                <a:sym typeface="Handlee"/>
              </a:rPr>
              <a:t>Take care of yourself</a:t>
            </a:r>
            <a:endParaRPr>
              <a:solidFill>
                <a:schemeClr val="dk1"/>
              </a:solidFill>
              <a:latin typeface="Handlee"/>
              <a:ea typeface="Handlee"/>
              <a:cs typeface="Handlee"/>
              <a:sym typeface="Handlee"/>
            </a:endParaRPr>
          </a:p>
          <a:p>
            <a:pPr indent="-358140" lvl="0" marL="457200" rtl="0" algn="l">
              <a:spcBef>
                <a:spcPts val="0"/>
              </a:spcBef>
              <a:spcAft>
                <a:spcPts val="0"/>
              </a:spcAft>
              <a:buClr>
                <a:schemeClr val="dk1"/>
              </a:buClr>
              <a:buSzPct val="100000"/>
              <a:buFont typeface="Handlee"/>
              <a:buAutoNum type="arabicPeriod"/>
            </a:pPr>
            <a:r>
              <a:rPr lang="en">
                <a:solidFill>
                  <a:schemeClr val="dk1"/>
                </a:solidFill>
                <a:latin typeface="Handlee"/>
                <a:ea typeface="Handlee"/>
                <a:cs typeface="Handlee"/>
                <a:sym typeface="Handlee"/>
              </a:rPr>
              <a:t>Use sticky notes for thoughts/questions</a:t>
            </a:r>
            <a:endParaRPr>
              <a:solidFill>
                <a:schemeClr val="dk1"/>
              </a:solidFill>
              <a:latin typeface="Handlee"/>
              <a:ea typeface="Handlee"/>
              <a:cs typeface="Handlee"/>
              <a:sym typeface="Handlee"/>
            </a:endParaRPr>
          </a:p>
          <a:p>
            <a:pPr indent="-358140" lvl="0" marL="457200" rtl="0" algn="l">
              <a:spcBef>
                <a:spcPts val="0"/>
              </a:spcBef>
              <a:spcAft>
                <a:spcPts val="0"/>
              </a:spcAft>
              <a:buClr>
                <a:schemeClr val="dk1"/>
              </a:buClr>
              <a:buSzPct val="100000"/>
              <a:buFont typeface="Handlee"/>
              <a:buAutoNum type="arabicPeriod"/>
            </a:pPr>
            <a:r>
              <a:rPr lang="en">
                <a:solidFill>
                  <a:schemeClr val="dk1"/>
                </a:solidFill>
                <a:latin typeface="Handlee"/>
                <a:ea typeface="Handlee"/>
                <a:cs typeface="Handlee"/>
                <a:sym typeface="Handlee"/>
              </a:rPr>
              <a:t>Follow the timers</a:t>
            </a:r>
            <a:endParaRPr>
              <a:solidFill>
                <a:schemeClr val="dk1"/>
              </a:solidFill>
              <a:latin typeface="Handlee"/>
              <a:ea typeface="Handlee"/>
              <a:cs typeface="Handlee"/>
              <a:sym typeface="Handlee"/>
            </a:endParaRPr>
          </a:p>
        </p:txBody>
      </p:sp>
      <p:pic>
        <p:nvPicPr>
          <p:cNvPr id="110" name="Google Shape;110;p17"/>
          <p:cNvPicPr preferRelativeResize="0"/>
          <p:nvPr/>
        </p:nvPicPr>
        <p:blipFill>
          <a:blip r:embed="rId3">
            <a:alphaModFix/>
          </a:blip>
          <a:stretch>
            <a:fillRect/>
          </a:stretch>
        </p:blipFill>
        <p:spPr>
          <a:xfrm>
            <a:off x="1505025" y="351525"/>
            <a:ext cx="6133950" cy="24467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1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solidFill>
                  <a:schemeClr val="dk1"/>
                </a:solidFill>
                <a:latin typeface="Handlee"/>
                <a:ea typeface="Handlee"/>
                <a:cs typeface="Handlee"/>
                <a:sym typeface="Handlee"/>
              </a:rPr>
              <a:t>Morning </a:t>
            </a:r>
            <a:r>
              <a:rPr b="1" lang="en">
                <a:solidFill>
                  <a:schemeClr val="dk1"/>
                </a:solidFill>
                <a:latin typeface="Handlee"/>
                <a:ea typeface="Handlee"/>
                <a:cs typeface="Handlee"/>
                <a:sym typeface="Handlee"/>
              </a:rPr>
              <a:t>Agenda</a:t>
            </a:r>
            <a:endParaRPr b="1">
              <a:solidFill>
                <a:schemeClr val="dk1"/>
              </a:solidFill>
              <a:latin typeface="Handlee"/>
              <a:ea typeface="Handlee"/>
              <a:cs typeface="Handlee"/>
              <a:sym typeface="Handlee"/>
            </a:endParaRPr>
          </a:p>
        </p:txBody>
      </p:sp>
      <p:sp>
        <p:nvSpPr>
          <p:cNvPr id="116" name="Google Shape;116;p18"/>
          <p:cNvSpPr txBox="1"/>
          <p:nvPr>
            <p:ph idx="1" type="body"/>
          </p:nvPr>
        </p:nvSpPr>
        <p:spPr>
          <a:xfrm>
            <a:off x="311700" y="1206825"/>
            <a:ext cx="8520600" cy="4239300"/>
          </a:xfrm>
          <a:prstGeom prst="rect">
            <a:avLst/>
          </a:prstGeom>
        </p:spPr>
        <p:txBody>
          <a:bodyPr anchorCtr="0" anchor="t" bIns="91425" lIns="91425" spcFirstLastPara="1" rIns="91425" wrap="square" tIns="91425">
            <a:normAutofit/>
          </a:bodyPr>
          <a:lstStyle/>
          <a:p>
            <a:pPr indent="0" lvl="0" marL="0" rtl="0" algn="l">
              <a:lnSpc>
                <a:spcPct val="100000"/>
              </a:lnSpc>
              <a:spcBef>
                <a:spcPts val="1000"/>
              </a:spcBef>
              <a:spcAft>
                <a:spcPts val="0"/>
              </a:spcAft>
              <a:buNone/>
            </a:pPr>
            <a:r>
              <a:rPr lang="en" sz="2100">
                <a:latin typeface="Handlee"/>
                <a:ea typeface="Handlee"/>
                <a:cs typeface="Handlee"/>
                <a:sym typeface="Handlee"/>
              </a:rPr>
              <a:t>9</a:t>
            </a:r>
            <a:r>
              <a:rPr lang="en" sz="1900">
                <a:latin typeface="Handlee"/>
                <a:ea typeface="Handlee"/>
                <a:cs typeface="Handlee"/>
                <a:sym typeface="Handlee"/>
              </a:rPr>
              <a:t>:00-9:30 - Introduction: Circle Activity (Tammy)</a:t>
            </a:r>
            <a:endParaRPr sz="1900">
              <a:latin typeface="Handlee"/>
              <a:ea typeface="Handlee"/>
              <a:cs typeface="Handlee"/>
              <a:sym typeface="Handlee"/>
            </a:endParaRPr>
          </a:p>
          <a:p>
            <a:pPr indent="0" lvl="0" marL="0" rtl="0" algn="l">
              <a:lnSpc>
                <a:spcPct val="100000"/>
              </a:lnSpc>
              <a:spcBef>
                <a:spcPts val="1000"/>
              </a:spcBef>
              <a:spcAft>
                <a:spcPts val="0"/>
              </a:spcAft>
              <a:buNone/>
            </a:pPr>
            <a:r>
              <a:rPr lang="en">
                <a:latin typeface="Handlee"/>
                <a:ea typeface="Handlee"/>
                <a:cs typeface="Handlee"/>
                <a:sym typeface="Handlee"/>
              </a:rPr>
              <a:t>9:30-10:00 - Understanding Autism Spectrum Disorder (Kourtney)</a:t>
            </a:r>
            <a:endParaRPr>
              <a:latin typeface="Handlee"/>
              <a:ea typeface="Handlee"/>
              <a:cs typeface="Handlee"/>
              <a:sym typeface="Handlee"/>
            </a:endParaRPr>
          </a:p>
          <a:p>
            <a:pPr indent="0" lvl="0" marL="0" rtl="0" algn="l">
              <a:lnSpc>
                <a:spcPct val="100000"/>
              </a:lnSpc>
              <a:spcBef>
                <a:spcPts val="1000"/>
              </a:spcBef>
              <a:spcAft>
                <a:spcPts val="0"/>
              </a:spcAft>
              <a:buNone/>
            </a:pPr>
            <a:r>
              <a:rPr lang="en">
                <a:latin typeface="Handlee"/>
                <a:ea typeface="Handlee"/>
                <a:cs typeface="Handlee"/>
                <a:sym typeface="Handlee"/>
              </a:rPr>
              <a:t>10:00-10:15  - Myths Activity (Amanda)</a:t>
            </a:r>
            <a:endParaRPr>
              <a:latin typeface="Handlee"/>
              <a:ea typeface="Handlee"/>
              <a:cs typeface="Handlee"/>
              <a:sym typeface="Handlee"/>
            </a:endParaRPr>
          </a:p>
          <a:p>
            <a:pPr indent="0" lvl="0" marL="0" rtl="0" algn="l">
              <a:lnSpc>
                <a:spcPct val="100000"/>
              </a:lnSpc>
              <a:spcBef>
                <a:spcPts val="1000"/>
              </a:spcBef>
              <a:spcAft>
                <a:spcPts val="0"/>
              </a:spcAft>
              <a:buNone/>
            </a:pPr>
            <a:r>
              <a:rPr lang="en">
                <a:latin typeface="Handlee"/>
                <a:ea typeface="Handlee"/>
                <a:cs typeface="Handlee"/>
                <a:sym typeface="Handlee"/>
              </a:rPr>
              <a:t>10:15-10:30 - BREAK</a:t>
            </a:r>
            <a:endParaRPr>
              <a:latin typeface="Handlee"/>
              <a:ea typeface="Handlee"/>
              <a:cs typeface="Handlee"/>
              <a:sym typeface="Handlee"/>
            </a:endParaRPr>
          </a:p>
          <a:p>
            <a:pPr indent="0" lvl="0" marL="0" rtl="0" algn="l">
              <a:lnSpc>
                <a:spcPct val="100000"/>
              </a:lnSpc>
              <a:spcBef>
                <a:spcPts val="1000"/>
              </a:spcBef>
              <a:spcAft>
                <a:spcPts val="0"/>
              </a:spcAft>
              <a:buNone/>
            </a:pPr>
            <a:r>
              <a:rPr lang="en">
                <a:latin typeface="Handlee"/>
                <a:ea typeface="Handlee"/>
                <a:cs typeface="Handlee"/>
                <a:sym typeface="Handlee"/>
              </a:rPr>
              <a:t>10:30-11:15 - Regulation and Hallway Activity (Shelby) </a:t>
            </a:r>
            <a:endParaRPr>
              <a:latin typeface="Handlee"/>
              <a:ea typeface="Handlee"/>
              <a:cs typeface="Handlee"/>
              <a:sym typeface="Handlee"/>
            </a:endParaRPr>
          </a:p>
          <a:p>
            <a:pPr indent="0" lvl="0" marL="0" rtl="0" algn="l">
              <a:lnSpc>
                <a:spcPct val="100000"/>
              </a:lnSpc>
              <a:spcBef>
                <a:spcPts val="1000"/>
              </a:spcBef>
              <a:spcAft>
                <a:spcPts val="0"/>
              </a:spcAft>
              <a:buNone/>
            </a:pPr>
            <a:r>
              <a:rPr lang="en">
                <a:latin typeface="Handlee"/>
                <a:ea typeface="Handlee"/>
                <a:cs typeface="Handlee"/>
                <a:sym typeface="Handlee"/>
              </a:rPr>
              <a:t>11:15-12:00 - </a:t>
            </a:r>
            <a:r>
              <a:rPr lang="en">
                <a:latin typeface="Handlee"/>
                <a:ea typeface="Handlee"/>
                <a:cs typeface="Handlee"/>
                <a:sym typeface="Handlee"/>
              </a:rPr>
              <a:t>Communication (Tracy)</a:t>
            </a:r>
            <a:endParaRPr>
              <a:latin typeface="Handlee"/>
              <a:ea typeface="Handlee"/>
              <a:cs typeface="Handlee"/>
              <a:sym typeface="Handlee"/>
            </a:endParaRPr>
          </a:p>
          <a:p>
            <a:pPr indent="0" lvl="0" marL="0" rtl="0" algn="l">
              <a:lnSpc>
                <a:spcPct val="100000"/>
              </a:lnSpc>
              <a:spcBef>
                <a:spcPts val="1000"/>
              </a:spcBef>
              <a:spcAft>
                <a:spcPts val="0"/>
              </a:spcAft>
              <a:buNone/>
            </a:pPr>
            <a:r>
              <a:rPr lang="en">
                <a:latin typeface="Handlee"/>
                <a:ea typeface="Handlee"/>
                <a:cs typeface="Handlee"/>
                <a:sym typeface="Handlee"/>
              </a:rPr>
              <a:t>12:00-12:30 - LUNCH </a:t>
            </a:r>
            <a:endParaRPr>
              <a:latin typeface="Handlee"/>
              <a:ea typeface="Handlee"/>
              <a:cs typeface="Handlee"/>
              <a:sym typeface="Handlee"/>
            </a:endParaRPr>
          </a:p>
          <a:p>
            <a:pPr indent="0" lvl="0" marL="0" rtl="0" algn="l">
              <a:lnSpc>
                <a:spcPct val="100000"/>
              </a:lnSpc>
              <a:spcBef>
                <a:spcPts val="1000"/>
              </a:spcBef>
              <a:spcAft>
                <a:spcPts val="0"/>
              </a:spcAft>
              <a:buNone/>
            </a:pPr>
            <a:r>
              <a:t/>
            </a:r>
            <a:endParaRPr>
              <a:latin typeface="Handlee"/>
              <a:ea typeface="Handlee"/>
              <a:cs typeface="Handlee"/>
              <a:sym typeface="Handlee"/>
            </a:endParaRPr>
          </a:p>
        </p:txBody>
      </p:sp>
      <p:sp>
        <p:nvSpPr>
          <p:cNvPr id="117" name="Google Shape;117;p18"/>
          <p:cNvSpPr txBox="1"/>
          <p:nvPr/>
        </p:nvSpPr>
        <p:spPr>
          <a:xfrm>
            <a:off x="-3619500" y="1830450"/>
            <a:ext cx="149100" cy="24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1800">
              <a:solidFill>
                <a:schemeClr val="dk2"/>
              </a:solidFill>
              <a:latin typeface="Proxima Nova"/>
              <a:ea typeface="Proxima Nova"/>
              <a:cs typeface="Proxima Nova"/>
              <a:sym typeface="Proxima Nova"/>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19"/>
          <p:cNvSpPr txBox="1"/>
          <p:nvPr>
            <p:ph type="ctrTitle"/>
          </p:nvPr>
        </p:nvSpPr>
        <p:spPr>
          <a:xfrm>
            <a:off x="311700" y="373175"/>
            <a:ext cx="8520600" cy="10227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sz="5300">
                <a:solidFill>
                  <a:schemeClr val="accent2"/>
                </a:solidFill>
                <a:latin typeface="Handlee"/>
                <a:ea typeface="Handlee"/>
                <a:cs typeface="Handlee"/>
                <a:sym typeface="Handlee"/>
              </a:rPr>
              <a:t>Introduction</a:t>
            </a:r>
            <a:endParaRPr sz="5300">
              <a:solidFill>
                <a:schemeClr val="accent2"/>
              </a:solidFill>
              <a:latin typeface="Handlee"/>
              <a:ea typeface="Handlee"/>
              <a:cs typeface="Handlee"/>
              <a:sym typeface="Handlee"/>
            </a:endParaRPr>
          </a:p>
        </p:txBody>
      </p:sp>
      <p:sp>
        <p:nvSpPr>
          <p:cNvPr id="123" name="Google Shape;123;p19"/>
          <p:cNvSpPr txBox="1"/>
          <p:nvPr>
            <p:ph idx="1" type="subTitle"/>
          </p:nvPr>
        </p:nvSpPr>
        <p:spPr>
          <a:xfrm>
            <a:off x="311700" y="1395875"/>
            <a:ext cx="8520600" cy="9195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 sz="3400">
                <a:latin typeface="Handlee"/>
                <a:ea typeface="Handlee"/>
                <a:cs typeface="Handlee"/>
                <a:sym typeface="Handlee"/>
              </a:rPr>
              <a:t>Circle Activity</a:t>
            </a:r>
            <a:endParaRPr sz="3400">
              <a:latin typeface="Handlee"/>
              <a:ea typeface="Handlee"/>
              <a:cs typeface="Handlee"/>
              <a:sym typeface="Handlee"/>
            </a:endParaRPr>
          </a:p>
        </p:txBody>
      </p:sp>
      <p:pic>
        <p:nvPicPr>
          <p:cNvPr id="124" name="Google Shape;124;p19"/>
          <p:cNvPicPr preferRelativeResize="0"/>
          <p:nvPr/>
        </p:nvPicPr>
        <p:blipFill>
          <a:blip r:embed="rId3">
            <a:alphaModFix/>
          </a:blip>
          <a:stretch>
            <a:fillRect/>
          </a:stretch>
        </p:blipFill>
        <p:spPr>
          <a:xfrm>
            <a:off x="2283163" y="2315375"/>
            <a:ext cx="4577674" cy="26294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2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solidFill>
                  <a:schemeClr val="dk1"/>
                </a:solidFill>
                <a:latin typeface="Handlee"/>
                <a:ea typeface="Handlee"/>
                <a:cs typeface="Handlee"/>
                <a:sym typeface="Handlee"/>
              </a:rPr>
              <a:t>Getting to know the people at your table…</a:t>
            </a:r>
            <a:endParaRPr b="1">
              <a:solidFill>
                <a:schemeClr val="dk1"/>
              </a:solidFill>
              <a:latin typeface="Handlee"/>
              <a:ea typeface="Handlee"/>
              <a:cs typeface="Handlee"/>
              <a:sym typeface="Handlee"/>
            </a:endParaRPr>
          </a:p>
        </p:txBody>
      </p:sp>
      <p:sp>
        <p:nvSpPr>
          <p:cNvPr id="130" name="Google Shape;130;p20"/>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sz="1600">
                <a:latin typeface="Handlee"/>
                <a:ea typeface="Handlee"/>
                <a:cs typeface="Handlee"/>
                <a:sym typeface="Handlee"/>
              </a:rPr>
              <a:t>Please d</a:t>
            </a:r>
            <a:r>
              <a:rPr lang="en" sz="1600">
                <a:latin typeface="Handlee"/>
                <a:ea typeface="Handlee"/>
                <a:cs typeface="Handlee"/>
                <a:sym typeface="Handlee"/>
              </a:rPr>
              <a:t>raw a circle in the </a:t>
            </a:r>
            <a:r>
              <a:rPr lang="en" sz="1600">
                <a:latin typeface="Handlee"/>
                <a:ea typeface="Handlee"/>
                <a:cs typeface="Handlee"/>
                <a:sym typeface="Handlee"/>
              </a:rPr>
              <a:t>middle</a:t>
            </a:r>
            <a:r>
              <a:rPr lang="en" sz="1600">
                <a:latin typeface="Handlee"/>
                <a:ea typeface="Handlee"/>
                <a:cs typeface="Handlee"/>
                <a:sym typeface="Handlee"/>
              </a:rPr>
              <a:t> of your page.</a:t>
            </a:r>
            <a:endParaRPr sz="1600">
              <a:latin typeface="Handlee"/>
              <a:ea typeface="Handlee"/>
              <a:cs typeface="Handlee"/>
              <a:sym typeface="Handlee"/>
            </a:endParaRPr>
          </a:p>
          <a:p>
            <a:pPr indent="0" lvl="0" marL="0" rtl="0" algn="l">
              <a:spcBef>
                <a:spcPts val="1200"/>
              </a:spcBef>
              <a:spcAft>
                <a:spcPts val="0"/>
              </a:spcAft>
              <a:buNone/>
            </a:pPr>
            <a:r>
              <a:rPr lang="en" sz="1600">
                <a:latin typeface="Handlee"/>
                <a:ea typeface="Handlee"/>
                <a:cs typeface="Handlee"/>
                <a:sym typeface="Handlee"/>
              </a:rPr>
              <a:t>Each person please draw a </a:t>
            </a:r>
            <a:r>
              <a:rPr lang="en" sz="1600">
                <a:latin typeface="Handlee"/>
                <a:ea typeface="Handlee"/>
                <a:cs typeface="Handlee"/>
                <a:sym typeface="Handlee"/>
              </a:rPr>
              <a:t>circle</a:t>
            </a:r>
            <a:r>
              <a:rPr lang="en" sz="1600">
                <a:latin typeface="Handlee"/>
                <a:ea typeface="Handlee"/>
                <a:cs typeface="Handlee"/>
                <a:sym typeface="Handlee"/>
              </a:rPr>
              <a:t> on the edge of the page.</a:t>
            </a:r>
            <a:endParaRPr sz="1600">
              <a:latin typeface="Handlee"/>
              <a:ea typeface="Handlee"/>
              <a:cs typeface="Handlee"/>
              <a:sym typeface="Handlee"/>
            </a:endParaRPr>
          </a:p>
          <a:p>
            <a:pPr indent="0" lvl="0" marL="0" rtl="0" algn="l">
              <a:spcBef>
                <a:spcPts val="1200"/>
              </a:spcBef>
              <a:spcAft>
                <a:spcPts val="0"/>
              </a:spcAft>
              <a:buNone/>
            </a:pPr>
            <a:r>
              <a:rPr lang="en" sz="1600">
                <a:latin typeface="Handlee"/>
                <a:ea typeface="Handlee"/>
                <a:cs typeface="Handlee"/>
                <a:sym typeface="Handlee"/>
              </a:rPr>
              <a:t>In the middle circle write things that everyone at the table has in common.</a:t>
            </a:r>
            <a:endParaRPr sz="1600">
              <a:latin typeface="Handlee"/>
              <a:ea typeface="Handlee"/>
              <a:cs typeface="Handlee"/>
              <a:sym typeface="Handlee"/>
            </a:endParaRPr>
          </a:p>
          <a:p>
            <a:pPr indent="0" lvl="0" marL="0" rtl="0" algn="l">
              <a:spcBef>
                <a:spcPts val="1200"/>
              </a:spcBef>
              <a:spcAft>
                <a:spcPts val="1200"/>
              </a:spcAft>
              <a:buNone/>
            </a:pPr>
            <a:r>
              <a:rPr lang="en" sz="1600">
                <a:latin typeface="Handlee"/>
                <a:ea typeface="Handlee"/>
                <a:cs typeface="Handlee"/>
                <a:sym typeface="Handlee"/>
              </a:rPr>
              <a:t>In your circle only write things that are unique to you.  </a:t>
            </a:r>
            <a:endParaRPr sz="1600">
              <a:latin typeface="Handlee"/>
              <a:ea typeface="Handlee"/>
              <a:cs typeface="Handlee"/>
              <a:sym typeface="Handlee"/>
            </a:endParaRPr>
          </a:p>
        </p:txBody>
      </p:sp>
      <p:sp>
        <p:nvSpPr>
          <p:cNvPr id="131" name="Google Shape;131;p20"/>
          <p:cNvSpPr txBox="1"/>
          <p:nvPr>
            <p:ph idx="2" type="body"/>
          </p:nvPr>
        </p:nvSpPr>
        <p:spPr>
          <a:xfrm>
            <a:off x="4905700" y="1275925"/>
            <a:ext cx="39999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descr="Basic Circle Outline Free Stock Photo - Public Domain Pictures" id="132" name="Google Shape;132;p20"/>
          <p:cNvPicPr preferRelativeResize="0"/>
          <p:nvPr/>
        </p:nvPicPr>
        <p:blipFill rotWithShape="1">
          <a:blip r:embed="rId3">
            <a:alphaModFix/>
          </a:blip>
          <a:srcRect b="15335" l="0" r="0" t="16265"/>
          <a:stretch/>
        </p:blipFill>
        <p:spPr>
          <a:xfrm>
            <a:off x="4961250" y="1275936"/>
            <a:ext cx="1402400" cy="1343813"/>
          </a:xfrm>
          <a:prstGeom prst="rect">
            <a:avLst/>
          </a:prstGeom>
          <a:noFill/>
          <a:ln>
            <a:noFill/>
          </a:ln>
        </p:spPr>
      </p:pic>
      <p:pic>
        <p:nvPicPr>
          <p:cNvPr descr="Basic Circle Outline Free Stock Photo - Public Domain Pictures" id="133" name="Google Shape;133;p20"/>
          <p:cNvPicPr preferRelativeResize="0"/>
          <p:nvPr/>
        </p:nvPicPr>
        <p:blipFill rotWithShape="1">
          <a:blip r:embed="rId3">
            <a:alphaModFix/>
          </a:blip>
          <a:srcRect b="15335" l="0" r="0" t="16265"/>
          <a:stretch/>
        </p:blipFill>
        <p:spPr>
          <a:xfrm>
            <a:off x="7344000" y="1234775"/>
            <a:ext cx="1402412" cy="1343826"/>
          </a:xfrm>
          <a:prstGeom prst="rect">
            <a:avLst/>
          </a:prstGeom>
          <a:noFill/>
          <a:ln>
            <a:noFill/>
          </a:ln>
        </p:spPr>
      </p:pic>
      <p:pic>
        <p:nvPicPr>
          <p:cNvPr descr="Basic Circle Outline Free Stock Photo - Public Domain Pictures" id="134" name="Google Shape;134;p20"/>
          <p:cNvPicPr preferRelativeResize="0"/>
          <p:nvPr/>
        </p:nvPicPr>
        <p:blipFill rotWithShape="1">
          <a:blip r:embed="rId3">
            <a:alphaModFix/>
          </a:blip>
          <a:srcRect b="15335" l="0" r="0" t="16265"/>
          <a:stretch/>
        </p:blipFill>
        <p:spPr>
          <a:xfrm>
            <a:off x="4918300" y="3225061"/>
            <a:ext cx="1402400" cy="1343813"/>
          </a:xfrm>
          <a:prstGeom prst="rect">
            <a:avLst/>
          </a:prstGeom>
          <a:noFill/>
          <a:ln>
            <a:noFill/>
          </a:ln>
        </p:spPr>
      </p:pic>
      <p:pic>
        <p:nvPicPr>
          <p:cNvPr descr="Basic Circle Outline Free Stock Photo - Public Domain Pictures" id="135" name="Google Shape;135;p20"/>
          <p:cNvPicPr preferRelativeResize="0"/>
          <p:nvPr/>
        </p:nvPicPr>
        <p:blipFill rotWithShape="1">
          <a:blip r:embed="rId3">
            <a:alphaModFix/>
          </a:blip>
          <a:srcRect b="15335" l="0" r="0" t="16265"/>
          <a:stretch/>
        </p:blipFill>
        <p:spPr>
          <a:xfrm>
            <a:off x="7344000" y="3225061"/>
            <a:ext cx="1402400" cy="1343813"/>
          </a:xfrm>
          <a:prstGeom prst="rect">
            <a:avLst/>
          </a:prstGeom>
          <a:noFill/>
          <a:ln>
            <a:noFill/>
          </a:ln>
        </p:spPr>
      </p:pic>
      <p:pic>
        <p:nvPicPr>
          <p:cNvPr descr="Basic Circle Outline Free Stock Photo - Public Domain Pictures" id="136" name="Google Shape;136;p20"/>
          <p:cNvPicPr preferRelativeResize="0"/>
          <p:nvPr/>
        </p:nvPicPr>
        <p:blipFill rotWithShape="1">
          <a:blip r:embed="rId3">
            <a:alphaModFix/>
          </a:blip>
          <a:srcRect b="15335" l="0" r="0" t="16265"/>
          <a:stretch/>
        </p:blipFill>
        <p:spPr>
          <a:xfrm>
            <a:off x="6204450" y="2258999"/>
            <a:ext cx="1402400" cy="1343827"/>
          </a:xfrm>
          <a:prstGeom prst="rect">
            <a:avLst/>
          </a:prstGeom>
          <a:noFill/>
          <a:ln>
            <a:noFill/>
          </a:ln>
        </p:spPr>
      </p:pic>
      <p:pic>
        <p:nvPicPr>
          <p:cNvPr descr="8 minute timer with music and alarm. Great timer for rest time, short focused study or work sessions. It can be used in a classroom. &#10;&#10;Please support the channel by liking the video and subscribing!&#10;&#10;💿 Original music by  @ItsPomodoro &#10;&#10;Looking for a different timer? Let me know in the comments what kind of design and music you'd like to see and I'll make a timer just for you! #Timer #TimerWithMusic" id="137" name="Google Shape;137;p20" title="8 Minute Timer with Music and Alarm 🎵⏰">
            <a:hlinkClick r:id="rId4"/>
          </p:cNvPr>
          <p:cNvPicPr preferRelativeResize="0"/>
          <p:nvPr/>
        </p:nvPicPr>
        <p:blipFill>
          <a:blip r:embed="rId5">
            <a:alphaModFix/>
          </a:blip>
          <a:stretch>
            <a:fillRect/>
          </a:stretch>
        </p:blipFill>
        <p:spPr>
          <a:xfrm>
            <a:off x="1500525" y="3602825"/>
            <a:ext cx="2095875" cy="117892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7"/>
                                        </p:tgtEl>
                                        <p:attrNameLst>
                                          <p:attrName>style.visibility</p:attrName>
                                        </p:attrNameLst>
                                      </p:cBhvr>
                                      <p:to>
                                        <p:strVal val="visible"/>
                                      </p:to>
                                    </p:set>
                                    <p:animEffect filter="fade" transition="in">
                                      <p:cBhvr>
                                        <p:cTn dur="1000"/>
                                        <p:tgtEl>
                                          <p:spTgt spid="13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21"/>
          <p:cNvSpPr txBox="1"/>
          <p:nvPr>
            <p:ph type="ctrTitle"/>
          </p:nvPr>
        </p:nvSpPr>
        <p:spPr>
          <a:xfrm>
            <a:off x="311700" y="595975"/>
            <a:ext cx="8520600" cy="10149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sz="5300">
                <a:solidFill>
                  <a:schemeClr val="accent2"/>
                </a:solidFill>
                <a:latin typeface="Handlee"/>
                <a:ea typeface="Handlee"/>
                <a:cs typeface="Handlee"/>
                <a:sym typeface="Handlee"/>
              </a:rPr>
              <a:t>Understanding Autism</a:t>
            </a:r>
            <a:endParaRPr sz="5300">
              <a:solidFill>
                <a:schemeClr val="accent2"/>
              </a:solidFill>
              <a:latin typeface="Handlee"/>
              <a:ea typeface="Handlee"/>
              <a:cs typeface="Handlee"/>
              <a:sym typeface="Handlee"/>
            </a:endParaRPr>
          </a:p>
        </p:txBody>
      </p:sp>
      <p:pic>
        <p:nvPicPr>
          <p:cNvPr id="143" name="Google Shape;143;p21"/>
          <p:cNvPicPr preferRelativeResize="0"/>
          <p:nvPr/>
        </p:nvPicPr>
        <p:blipFill>
          <a:blip r:embed="rId3">
            <a:alphaModFix/>
          </a:blip>
          <a:stretch>
            <a:fillRect/>
          </a:stretch>
        </p:blipFill>
        <p:spPr>
          <a:xfrm>
            <a:off x="1702825" y="1610875"/>
            <a:ext cx="5738355" cy="32278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22"/>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i="1" lang="en" sz="2700">
                <a:solidFill>
                  <a:schemeClr val="dk1"/>
                </a:solidFill>
                <a:latin typeface="Handlee"/>
                <a:ea typeface="Handlee"/>
                <a:cs typeface="Handlee"/>
                <a:sym typeface="Handlee"/>
              </a:rPr>
              <a:t>DSM-5-TR</a:t>
            </a:r>
            <a:r>
              <a:rPr b="1" lang="en" sz="2700">
                <a:solidFill>
                  <a:schemeClr val="dk1"/>
                </a:solidFill>
                <a:latin typeface="Handlee"/>
                <a:ea typeface="Handlee"/>
                <a:cs typeface="Handlee"/>
                <a:sym typeface="Handlee"/>
              </a:rPr>
              <a:t> - Autism Spectrum Disorder (ASD)</a:t>
            </a:r>
            <a:endParaRPr b="1" sz="2700">
              <a:solidFill>
                <a:schemeClr val="dk1"/>
              </a:solidFill>
              <a:latin typeface="Handlee"/>
              <a:ea typeface="Handlee"/>
              <a:cs typeface="Handlee"/>
              <a:sym typeface="Handlee"/>
            </a:endParaRPr>
          </a:p>
        </p:txBody>
      </p:sp>
      <p:sp>
        <p:nvSpPr>
          <p:cNvPr id="149" name="Google Shape;149;p22"/>
          <p:cNvSpPr txBox="1"/>
          <p:nvPr>
            <p:ph idx="1" type="body"/>
          </p:nvPr>
        </p:nvSpPr>
        <p:spPr>
          <a:xfrm>
            <a:off x="311700" y="1152475"/>
            <a:ext cx="64251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
                <a:latin typeface="Handlee"/>
                <a:ea typeface="Handlee"/>
                <a:cs typeface="Handlee"/>
                <a:sym typeface="Handlee"/>
              </a:rPr>
              <a:t>The </a:t>
            </a:r>
            <a:r>
              <a:rPr i="1" lang="en">
                <a:latin typeface="Handlee"/>
                <a:ea typeface="Handlee"/>
                <a:cs typeface="Handlee"/>
                <a:sym typeface="Handlee"/>
              </a:rPr>
              <a:t>DSM-5-TR </a:t>
            </a:r>
            <a:r>
              <a:rPr lang="en">
                <a:latin typeface="Handlee"/>
                <a:ea typeface="Handlee"/>
                <a:cs typeface="Handlee"/>
                <a:sym typeface="Handlee"/>
              </a:rPr>
              <a:t>allows for a </a:t>
            </a:r>
            <a:r>
              <a:rPr lang="en" u="sng">
                <a:latin typeface="Handlee"/>
                <a:ea typeface="Handlee"/>
                <a:cs typeface="Handlee"/>
                <a:sym typeface="Handlee"/>
              </a:rPr>
              <a:t>wide range of difference.</a:t>
            </a:r>
            <a:r>
              <a:rPr lang="en">
                <a:latin typeface="Handlee"/>
                <a:ea typeface="Handlee"/>
                <a:cs typeface="Handlee"/>
                <a:sym typeface="Handlee"/>
              </a:rPr>
              <a:t> </a:t>
            </a:r>
            <a:endParaRPr>
              <a:latin typeface="Handlee"/>
              <a:ea typeface="Handlee"/>
              <a:cs typeface="Handlee"/>
              <a:sym typeface="Handlee"/>
            </a:endParaRPr>
          </a:p>
          <a:p>
            <a:pPr indent="-342900" lvl="0" marL="457200" rtl="0" algn="l">
              <a:spcBef>
                <a:spcPts val="0"/>
              </a:spcBef>
              <a:spcAft>
                <a:spcPts val="0"/>
              </a:spcAft>
              <a:buSzPts val="1800"/>
              <a:buChar char="●"/>
            </a:pPr>
            <a:r>
              <a:rPr b="1" lang="en">
                <a:latin typeface="Handlee"/>
                <a:ea typeface="Handlee"/>
                <a:cs typeface="Handlee"/>
                <a:sym typeface="Handlee"/>
              </a:rPr>
              <a:t>D</a:t>
            </a:r>
            <a:r>
              <a:rPr b="1" lang="en">
                <a:latin typeface="Handlee"/>
                <a:ea typeface="Handlee"/>
                <a:cs typeface="Handlee"/>
                <a:sym typeface="Handlee"/>
              </a:rPr>
              <a:t>ifference does not mean disorder. </a:t>
            </a:r>
            <a:endParaRPr b="1">
              <a:latin typeface="Handlee"/>
              <a:ea typeface="Handlee"/>
              <a:cs typeface="Handlee"/>
              <a:sym typeface="Handlee"/>
            </a:endParaRPr>
          </a:p>
          <a:p>
            <a:pPr indent="-342900" lvl="0" marL="457200" rtl="0" algn="l">
              <a:spcBef>
                <a:spcPts val="0"/>
              </a:spcBef>
              <a:spcAft>
                <a:spcPts val="0"/>
              </a:spcAft>
              <a:buSzPts val="1800"/>
              <a:buChar char="●"/>
            </a:pPr>
            <a:r>
              <a:rPr lang="en">
                <a:latin typeface="Handlee"/>
                <a:ea typeface="Handlee"/>
                <a:cs typeface="Handlee"/>
                <a:sym typeface="Handlee"/>
              </a:rPr>
              <a:t>Difference becomes a disorder when it is </a:t>
            </a:r>
            <a:r>
              <a:rPr b="1" lang="en">
                <a:latin typeface="Handlee"/>
                <a:ea typeface="Handlee"/>
                <a:cs typeface="Handlee"/>
                <a:sym typeface="Handlee"/>
              </a:rPr>
              <a:t>clinically significant </a:t>
            </a:r>
            <a:r>
              <a:rPr lang="en">
                <a:latin typeface="Handlee"/>
                <a:ea typeface="Handlee"/>
                <a:cs typeface="Handlee"/>
                <a:sym typeface="Handlee"/>
              </a:rPr>
              <a:t>and the person is in “</a:t>
            </a:r>
            <a:r>
              <a:rPr b="1" lang="en">
                <a:latin typeface="Handlee"/>
                <a:ea typeface="Handlee"/>
                <a:cs typeface="Handlee"/>
                <a:sym typeface="Handlee"/>
              </a:rPr>
              <a:t>significant distress </a:t>
            </a:r>
            <a:r>
              <a:rPr lang="en">
                <a:latin typeface="Handlee"/>
                <a:ea typeface="Handlee"/>
                <a:cs typeface="Handlee"/>
                <a:sym typeface="Handlee"/>
              </a:rPr>
              <a:t>in social, [educational], or other </a:t>
            </a:r>
            <a:r>
              <a:rPr lang="en">
                <a:latin typeface="Handlee"/>
                <a:ea typeface="Handlee"/>
                <a:cs typeface="Handlee"/>
                <a:sym typeface="Handlee"/>
              </a:rPr>
              <a:t>important</a:t>
            </a:r>
            <a:r>
              <a:rPr lang="en">
                <a:latin typeface="Handlee"/>
                <a:ea typeface="Handlee"/>
                <a:cs typeface="Handlee"/>
                <a:sym typeface="Handlee"/>
              </a:rPr>
              <a:t> activities” (</a:t>
            </a:r>
            <a:r>
              <a:rPr i="1" lang="en">
                <a:latin typeface="Handlee"/>
                <a:ea typeface="Handlee"/>
                <a:cs typeface="Handlee"/>
                <a:sym typeface="Handlee"/>
              </a:rPr>
              <a:t>DSM-5-TR</a:t>
            </a:r>
            <a:r>
              <a:rPr lang="en">
                <a:latin typeface="Handlee"/>
                <a:ea typeface="Handlee"/>
                <a:cs typeface="Handlee"/>
                <a:sym typeface="Handlee"/>
              </a:rPr>
              <a:t>, 2022, p. 20). </a:t>
            </a:r>
            <a:endParaRPr>
              <a:latin typeface="Handlee"/>
              <a:ea typeface="Handlee"/>
              <a:cs typeface="Handlee"/>
              <a:sym typeface="Handlee"/>
            </a:endParaRPr>
          </a:p>
          <a:p>
            <a:pPr indent="-342900" lvl="0" marL="457200" rtl="0" algn="l">
              <a:spcBef>
                <a:spcPts val="0"/>
              </a:spcBef>
              <a:spcAft>
                <a:spcPts val="0"/>
              </a:spcAft>
              <a:buSzPts val="1800"/>
              <a:buChar char="●"/>
            </a:pPr>
            <a:r>
              <a:rPr lang="en">
                <a:latin typeface="Handlee"/>
                <a:ea typeface="Handlee"/>
                <a:cs typeface="Handlee"/>
                <a:sym typeface="Handlee"/>
              </a:rPr>
              <a:t>Disorder means that the </a:t>
            </a:r>
            <a:r>
              <a:rPr lang="en">
                <a:latin typeface="Handlee"/>
                <a:ea typeface="Handlee"/>
                <a:cs typeface="Handlee"/>
                <a:sym typeface="Handlee"/>
              </a:rPr>
              <a:t>person's</a:t>
            </a:r>
            <a:r>
              <a:rPr lang="en">
                <a:latin typeface="Handlee"/>
                <a:ea typeface="Handlee"/>
                <a:cs typeface="Handlee"/>
                <a:sym typeface="Handlee"/>
              </a:rPr>
              <a:t> </a:t>
            </a:r>
            <a:r>
              <a:rPr b="1" lang="en">
                <a:latin typeface="Handlee"/>
                <a:ea typeface="Handlee"/>
                <a:cs typeface="Handlee"/>
                <a:sym typeface="Handlee"/>
              </a:rPr>
              <a:t>functioning is impaired.</a:t>
            </a:r>
            <a:endParaRPr b="1">
              <a:latin typeface="Handlee"/>
              <a:ea typeface="Handlee"/>
              <a:cs typeface="Handlee"/>
              <a:sym typeface="Handlee"/>
            </a:endParaRPr>
          </a:p>
          <a:p>
            <a:pPr indent="-342900" lvl="0" marL="457200" rtl="0" algn="l">
              <a:spcBef>
                <a:spcPts val="0"/>
              </a:spcBef>
              <a:spcAft>
                <a:spcPts val="0"/>
              </a:spcAft>
              <a:buSzPts val="1800"/>
              <a:buChar char="●"/>
            </a:pPr>
            <a:r>
              <a:rPr lang="en">
                <a:latin typeface="Handlee"/>
                <a:ea typeface="Handlee"/>
                <a:cs typeface="Handlee"/>
                <a:sym typeface="Handlee"/>
              </a:rPr>
              <a:t>There is no such thing as “high functioning ____ disorder.” However, a person may be doing well because </a:t>
            </a:r>
            <a:r>
              <a:rPr b="1" lang="en" u="sng">
                <a:latin typeface="Handlee"/>
                <a:ea typeface="Handlee"/>
                <a:cs typeface="Handlee"/>
                <a:sym typeface="Handlee"/>
              </a:rPr>
              <a:t>they are supported. </a:t>
            </a:r>
            <a:r>
              <a:rPr b="1" lang="en"/>
              <a:t> </a:t>
            </a:r>
            <a:endParaRPr b="1"/>
          </a:p>
        </p:txBody>
      </p:sp>
      <p:pic>
        <p:nvPicPr>
          <p:cNvPr id="150" name="Google Shape;150;p22"/>
          <p:cNvPicPr preferRelativeResize="0"/>
          <p:nvPr/>
        </p:nvPicPr>
        <p:blipFill>
          <a:blip r:embed="rId3">
            <a:alphaModFix/>
          </a:blip>
          <a:stretch>
            <a:fillRect/>
          </a:stretch>
        </p:blipFill>
        <p:spPr>
          <a:xfrm>
            <a:off x="6736800" y="1546225"/>
            <a:ext cx="2095500" cy="26289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23"/>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i="1" lang="en" sz="2700">
                <a:solidFill>
                  <a:schemeClr val="dk1"/>
                </a:solidFill>
                <a:latin typeface="Handlee"/>
                <a:ea typeface="Handlee"/>
                <a:cs typeface="Handlee"/>
                <a:sym typeface="Handlee"/>
              </a:rPr>
              <a:t>DSM-5-TR</a:t>
            </a:r>
            <a:r>
              <a:rPr b="1" lang="en" sz="2700">
                <a:solidFill>
                  <a:schemeClr val="dk1"/>
                </a:solidFill>
                <a:latin typeface="Handlee"/>
                <a:ea typeface="Handlee"/>
                <a:cs typeface="Handlee"/>
                <a:sym typeface="Handlee"/>
              </a:rPr>
              <a:t> - Autism Spectrum Disorder (ASD)</a:t>
            </a:r>
            <a:endParaRPr b="1" sz="2700">
              <a:solidFill>
                <a:schemeClr val="dk1"/>
              </a:solidFill>
              <a:latin typeface="Handlee"/>
              <a:ea typeface="Handlee"/>
              <a:cs typeface="Handlee"/>
              <a:sym typeface="Handlee"/>
            </a:endParaRPr>
          </a:p>
        </p:txBody>
      </p:sp>
      <p:graphicFrame>
        <p:nvGraphicFramePr>
          <p:cNvPr id="156" name="Google Shape;156;p23"/>
          <p:cNvGraphicFramePr/>
          <p:nvPr/>
        </p:nvGraphicFramePr>
        <p:xfrm>
          <a:off x="136175" y="1026288"/>
          <a:ext cx="3000000" cy="3000000"/>
        </p:xfrm>
        <a:graphic>
          <a:graphicData uri="http://schemas.openxmlformats.org/drawingml/2006/table">
            <a:tbl>
              <a:tblPr>
                <a:noFill/>
                <a:tableStyleId>{75FBD356-B75B-4BA9-BB23-71BDAF020D2C}</a:tableStyleId>
              </a:tblPr>
              <a:tblGrid>
                <a:gridCol w="4548325"/>
                <a:gridCol w="4323325"/>
              </a:tblGrid>
              <a:tr h="501800">
                <a:tc>
                  <a:txBody>
                    <a:bodyPr/>
                    <a:lstStyle/>
                    <a:p>
                      <a:pPr indent="0" lvl="0" marL="0" rtl="0" algn="l">
                        <a:spcBef>
                          <a:spcPts val="0"/>
                        </a:spcBef>
                        <a:spcAft>
                          <a:spcPts val="0"/>
                        </a:spcAft>
                        <a:buNone/>
                      </a:pPr>
                      <a:r>
                        <a:rPr b="1" lang="en" sz="2100">
                          <a:latin typeface="Handlee"/>
                          <a:ea typeface="Handlee"/>
                          <a:cs typeface="Handlee"/>
                          <a:sym typeface="Handlee"/>
                        </a:rPr>
                        <a:t>Criteria A</a:t>
                      </a:r>
                      <a:endParaRPr b="1" sz="2100">
                        <a:latin typeface="Handlee"/>
                        <a:ea typeface="Handlee"/>
                        <a:cs typeface="Handlee"/>
                        <a:sym typeface="Handlee"/>
                      </a:endParaRPr>
                    </a:p>
                  </a:txBody>
                  <a:tcPr marT="91425" marB="91425" marR="91425" marL="91425"/>
                </a:tc>
                <a:tc>
                  <a:txBody>
                    <a:bodyPr/>
                    <a:lstStyle/>
                    <a:p>
                      <a:pPr indent="0" lvl="0" marL="0" rtl="0" algn="l">
                        <a:spcBef>
                          <a:spcPts val="0"/>
                        </a:spcBef>
                        <a:spcAft>
                          <a:spcPts val="0"/>
                        </a:spcAft>
                        <a:buNone/>
                      </a:pPr>
                      <a:r>
                        <a:rPr b="1" lang="en" sz="2100">
                          <a:latin typeface="Handlee"/>
                          <a:ea typeface="Handlee"/>
                          <a:cs typeface="Handlee"/>
                          <a:sym typeface="Handlee"/>
                        </a:rPr>
                        <a:t>Criteria B</a:t>
                      </a:r>
                      <a:endParaRPr b="1" sz="2100">
                        <a:latin typeface="Handlee"/>
                        <a:ea typeface="Handlee"/>
                        <a:cs typeface="Handlee"/>
                        <a:sym typeface="Handlee"/>
                      </a:endParaRPr>
                    </a:p>
                  </a:txBody>
                  <a:tcPr marT="91425" marB="91425" marR="91425" marL="91425"/>
                </a:tc>
              </a:tr>
              <a:tr h="2302450">
                <a:tc>
                  <a:txBody>
                    <a:bodyPr/>
                    <a:lstStyle/>
                    <a:p>
                      <a:pPr indent="0" lvl="0" marL="0" rtl="0" algn="l">
                        <a:spcBef>
                          <a:spcPts val="0"/>
                        </a:spcBef>
                        <a:spcAft>
                          <a:spcPts val="0"/>
                        </a:spcAft>
                        <a:buNone/>
                      </a:pPr>
                      <a:r>
                        <a:rPr lang="en" sz="1800">
                          <a:latin typeface="Handlee"/>
                          <a:ea typeface="Handlee"/>
                          <a:cs typeface="Handlee"/>
                          <a:sym typeface="Handlee"/>
                        </a:rPr>
                        <a:t>Persistent deficits in social communication and social interaction across multiple contexts including: </a:t>
                      </a:r>
                      <a:endParaRPr sz="1800">
                        <a:latin typeface="Handlee"/>
                        <a:ea typeface="Handlee"/>
                        <a:cs typeface="Handlee"/>
                        <a:sym typeface="Handlee"/>
                      </a:endParaRPr>
                    </a:p>
                    <a:p>
                      <a:pPr indent="-342900" lvl="0" marL="457200" rtl="0" algn="l">
                        <a:spcBef>
                          <a:spcPts val="0"/>
                        </a:spcBef>
                        <a:spcAft>
                          <a:spcPts val="0"/>
                        </a:spcAft>
                        <a:buSzPts val="1800"/>
                        <a:buFont typeface="Handlee"/>
                        <a:buChar char="-"/>
                      </a:pPr>
                      <a:r>
                        <a:rPr lang="en" sz="1800">
                          <a:latin typeface="Handlee"/>
                          <a:ea typeface="Handlee"/>
                          <a:cs typeface="Handlee"/>
                          <a:sym typeface="Handlee"/>
                        </a:rPr>
                        <a:t>Social-emotional reciprocity </a:t>
                      </a:r>
                      <a:endParaRPr sz="1800">
                        <a:latin typeface="Handlee"/>
                        <a:ea typeface="Handlee"/>
                        <a:cs typeface="Handlee"/>
                        <a:sym typeface="Handlee"/>
                      </a:endParaRPr>
                    </a:p>
                    <a:p>
                      <a:pPr indent="-342900" lvl="0" marL="457200" rtl="0" algn="l">
                        <a:spcBef>
                          <a:spcPts val="0"/>
                        </a:spcBef>
                        <a:spcAft>
                          <a:spcPts val="0"/>
                        </a:spcAft>
                        <a:buSzPts val="1800"/>
                        <a:buFont typeface="Handlee"/>
                        <a:buChar char="-"/>
                      </a:pPr>
                      <a:r>
                        <a:rPr lang="en" sz="1800">
                          <a:latin typeface="Handlee"/>
                          <a:ea typeface="Handlee"/>
                          <a:cs typeface="Handlee"/>
                          <a:sym typeface="Handlee"/>
                        </a:rPr>
                        <a:t>Non-verbal behaviours </a:t>
                      </a:r>
                      <a:endParaRPr sz="1800">
                        <a:latin typeface="Handlee"/>
                        <a:ea typeface="Handlee"/>
                        <a:cs typeface="Handlee"/>
                        <a:sym typeface="Handlee"/>
                      </a:endParaRPr>
                    </a:p>
                    <a:p>
                      <a:pPr indent="-342900" lvl="0" marL="457200" rtl="0" algn="l">
                        <a:spcBef>
                          <a:spcPts val="0"/>
                        </a:spcBef>
                        <a:spcAft>
                          <a:spcPts val="0"/>
                        </a:spcAft>
                        <a:buSzPts val="1800"/>
                        <a:buFont typeface="Handlee"/>
                        <a:buChar char="-"/>
                      </a:pPr>
                      <a:r>
                        <a:rPr lang="en" sz="1800">
                          <a:latin typeface="Handlee"/>
                          <a:ea typeface="Handlee"/>
                          <a:cs typeface="Handlee"/>
                          <a:sym typeface="Handlee"/>
                        </a:rPr>
                        <a:t>Understanding and developing relationships </a:t>
                      </a:r>
                      <a:endParaRPr sz="1800">
                        <a:latin typeface="Handlee"/>
                        <a:ea typeface="Handlee"/>
                        <a:cs typeface="Handlee"/>
                        <a:sym typeface="Handlee"/>
                      </a:endParaRPr>
                    </a:p>
                  </a:txBody>
                  <a:tcPr marT="91425" marB="91425" marR="91425" marL="91425"/>
                </a:tc>
                <a:tc>
                  <a:txBody>
                    <a:bodyPr/>
                    <a:lstStyle/>
                    <a:p>
                      <a:pPr indent="0" lvl="0" marL="0" rtl="0" algn="l">
                        <a:spcBef>
                          <a:spcPts val="0"/>
                        </a:spcBef>
                        <a:spcAft>
                          <a:spcPts val="0"/>
                        </a:spcAft>
                        <a:buNone/>
                      </a:pPr>
                      <a:r>
                        <a:rPr lang="en" sz="1800">
                          <a:latin typeface="Handlee"/>
                          <a:ea typeface="Handlee"/>
                          <a:cs typeface="Handlee"/>
                          <a:sym typeface="Handlee"/>
                        </a:rPr>
                        <a:t>Restricted, </a:t>
                      </a:r>
                      <a:r>
                        <a:rPr lang="en" sz="1800">
                          <a:latin typeface="Handlee"/>
                          <a:ea typeface="Handlee"/>
                          <a:cs typeface="Handlee"/>
                          <a:sym typeface="Handlee"/>
                        </a:rPr>
                        <a:t>repetitive</a:t>
                      </a:r>
                      <a:r>
                        <a:rPr lang="en" sz="1800">
                          <a:latin typeface="Handlee"/>
                          <a:ea typeface="Handlee"/>
                          <a:cs typeface="Handlee"/>
                          <a:sym typeface="Handlee"/>
                        </a:rPr>
                        <a:t> patterns of behaviour, interests, or activities (need </a:t>
                      </a:r>
                      <a:r>
                        <a:rPr lang="en" sz="1800" u="sng">
                          <a:latin typeface="Handlee"/>
                          <a:ea typeface="Handlee"/>
                          <a:cs typeface="Handlee"/>
                          <a:sym typeface="Handlee"/>
                        </a:rPr>
                        <a:t>2 or more</a:t>
                      </a:r>
                      <a:r>
                        <a:rPr lang="en" sz="1800">
                          <a:latin typeface="Handlee"/>
                          <a:ea typeface="Handlee"/>
                          <a:cs typeface="Handlee"/>
                          <a:sym typeface="Handlee"/>
                        </a:rPr>
                        <a:t>):</a:t>
                      </a:r>
                      <a:endParaRPr sz="1800">
                        <a:latin typeface="Handlee"/>
                        <a:ea typeface="Handlee"/>
                        <a:cs typeface="Handlee"/>
                        <a:sym typeface="Handlee"/>
                      </a:endParaRPr>
                    </a:p>
                    <a:p>
                      <a:pPr indent="-342900" lvl="0" marL="457200" rtl="0" algn="l">
                        <a:spcBef>
                          <a:spcPts val="0"/>
                        </a:spcBef>
                        <a:spcAft>
                          <a:spcPts val="0"/>
                        </a:spcAft>
                        <a:buSzPts val="1800"/>
                        <a:buFont typeface="Handlee"/>
                        <a:buChar char="-"/>
                      </a:pPr>
                      <a:r>
                        <a:rPr lang="en" sz="1800">
                          <a:latin typeface="Handlee"/>
                          <a:ea typeface="Handlee"/>
                          <a:cs typeface="Handlee"/>
                          <a:sym typeface="Handlee"/>
                        </a:rPr>
                        <a:t>Stereotyped or repetitive motor movements, use of objects, or speech</a:t>
                      </a:r>
                      <a:endParaRPr sz="1800">
                        <a:latin typeface="Handlee"/>
                        <a:ea typeface="Handlee"/>
                        <a:cs typeface="Handlee"/>
                        <a:sym typeface="Handlee"/>
                      </a:endParaRPr>
                    </a:p>
                    <a:p>
                      <a:pPr indent="-342900" lvl="0" marL="457200" rtl="0" algn="l">
                        <a:spcBef>
                          <a:spcPts val="0"/>
                        </a:spcBef>
                        <a:spcAft>
                          <a:spcPts val="0"/>
                        </a:spcAft>
                        <a:buSzPts val="1800"/>
                        <a:buFont typeface="Handlee"/>
                        <a:buChar char="-"/>
                      </a:pPr>
                      <a:r>
                        <a:rPr lang="en" sz="1800">
                          <a:latin typeface="Handlee"/>
                          <a:ea typeface="Handlee"/>
                          <a:cs typeface="Handlee"/>
                          <a:sym typeface="Handlee"/>
                        </a:rPr>
                        <a:t>Inflexible adherence to routine</a:t>
                      </a:r>
                      <a:endParaRPr sz="1800">
                        <a:latin typeface="Handlee"/>
                        <a:ea typeface="Handlee"/>
                        <a:cs typeface="Handlee"/>
                        <a:sym typeface="Handlee"/>
                      </a:endParaRPr>
                    </a:p>
                    <a:p>
                      <a:pPr indent="-342900" lvl="0" marL="457200" rtl="0" algn="l">
                        <a:spcBef>
                          <a:spcPts val="0"/>
                        </a:spcBef>
                        <a:spcAft>
                          <a:spcPts val="0"/>
                        </a:spcAft>
                        <a:buSzPts val="1800"/>
                        <a:buFont typeface="Handlee"/>
                        <a:buChar char="-"/>
                      </a:pPr>
                      <a:r>
                        <a:rPr lang="en" sz="1800">
                          <a:latin typeface="Handlee"/>
                          <a:ea typeface="Handlee"/>
                          <a:cs typeface="Handlee"/>
                          <a:sym typeface="Handlee"/>
                        </a:rPr>
                        <a:t>Restricted fixated interests </a:t>
                      </a:r>
                      <a:endParaRPr sz="1800">
                        <a:latin typeface="Handlee"/>
                        <a:ea typeface="Handlee"/>
                        <a:cs typeface="Handlee"/>
                        <a:sym typeface="Handlee"/>
                      </a:endParaRPr>
                    </a:p>
                    <a:p>
                      <a:pPr indent="-342900" lvl="0" marL="457200" rtl="0" algn="l">
                        <a:spcBef>
                          <a:spcPts val="0"/>
                        </a:spcBef>
                        <a:spcAft>
                          <a:spcPts val="0"/>
                        </a:spcAft>
                        <a:buSzPts val="1800"/>
                        <a:buFont typeface="Handlee"/>
                        <a:buChar char="-"/>
                      </a:pPr>
                      <a:r>
                        <a:rPr lang="en" sz="1800">
                          <a:latin typeface="Handlee"/>
                          <a:ea typeface="Handlee"/>
                          <a:cs typeface="Handlee"/>
                          <a:sym typeface="Handlee"/>
                        </a:rPr>
                        <a:t>Hyper or hypoactivity to sensory input </a:t>
                      </a:r>
                      <a:endParaRPr sz="1800">
                        <a:latin typeface="Handlee"/>
                        <a:ea typeface="Handlee"/>
                        <a:cs typeface="Handlee"/>
                        <a:sym typeface="Handlee"/>
                      </a:endParaRPr>
                    </a:p>
                  </a:txBody>
                  <a:tcPr marT="91425" marB="91425" marR="91425" marL="91425"/>
                </a:tc>
              </a:tr>
            </a:tbl>
          </a:graphicData>
        </a:graphic>
      </p:graphicFrame>
      <p:sp>
        <p:nvSpPr>
          <p:cNvPr id="157" name="Google Shape;157;p23"/>
          <p:cNvSpPr txBox="1"/>
          <p:nvPr/>
        </p:nvSpPr>
        <p:spPr>
          <a:xfrm>
            <a:off x="4048350" y="2325925"/>
            <a:ext cx="1047300" cy="632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3000">
                <a:solidFill>
                  <a:schemeClr val="dk1"/>
                </a:solidFill>
                <a:latin typeface="Handlee"/>
                <a:ea typeface="Handlee"/>
                <a:cs typeface="Handlee"/>
                <a:sym typeface="Handlee"/>
              </a:rPr>
              <a:t>AND</a:t>
            </a:r>
            <a:endParaRPr b="1" sz="3000">
              <a:solidFill>
                <a:schemeClr val="dk1"/>
              </a:solidFill>
              <a:latin typeface="Handlee"/>
              <a:ea typeface="Handlee"/>
              <a:cs typeface="Handlee"/>
              <a:sym typeface="Handlee"/>
            </a:endParaRPr>
          </a:p>
        </p:txBody>
      </p:sp>
      <p:sp>
        <p:nvSpPr>
          <p:cNvPr id="158" name="Google Shape;158;p23"/>
          <p:cNvSpPr txBox="1"/>
          <p:nvPr/>
        </p:nvSpPr>
        <p:spPr>
          <a:xfrm>
            <a:off x="136175" y="3920250"/>
            <a:ext cx="4548300" cy="738900"/>
          </a:xfrm>
          <a:prstGeom prst="rect">
            <a:avLst/>
          </a:prstGeom>
          <a:noFill/>
          <a:ln>
            <a:noFill/>
          </a:ln>
        </p:spPr>
        <p:txBody>
          <a:bodyPr anchorCtr="0" anchor="t" bIns="91425" lIns="91425" spcFirstLastPara="1" rIns="91425" wrap="square" tIns="91425">
            <a:spAutoFit/>
          </a:bodyPr>
          <a:lstStyle/>
          <a:p>
            <a:pPr indent="-342900" lvl="0" marL="457200" rtl="0" algn="l">
              <a:spcBef>
                <a:spcPts val="0"/>
              </a:spcBef>
              <a:spcAft>
                <a:spcPts val="0"/>
              </a:spcAft>
              <a:buSzPts val="1800"/>
              <a:buFont typeface="Handlee"/>
              <a:buChar char="-"/>
            </a:pPr>
            <a:r>
              <a:rPr b="1" lang="en" sz="1800">
                <a:latin typeface="Handlee"/>
                <a:ea typeface="Handlee"/>
                <a:cs typeface="Handlee"/>
                <a:sym typeface="Handlee"/>
              </a:rPr>
              <a:t>Prevalence: </a:t>
            </a:r>
            <a:r>
              <a:rPr lang="en" sz="1800">
                <a:latin typeface="Handlee"/>
                <a:ea typeface="Handlee"/>
                <a:cs typeface="Handlee"/>
                <a:sym typeface="Handlee"/>
              </a:rPr>
              <a:t>1% of the population.</a:t>
            </a:r>
            <a:endParaRPr sz="1800">
              <a:latin typeface="Handlee"/>
              <a:ea typeface="Handlee"/>
              <a:cs typeface="Handlee"/>
              <a:sym typeface="Handlee"/>
            </a:endParaRPr>
          </a:p>
          <a:p>
            <a:pPr indent="-342900" lvl="0" marL="457200" rtl="0" algn="l">
              <a:spcBef>
                <a:spcPts val="0"/>
              </a:spcBef>
              <a:spcAft>
                <a:spcPts val="0"/>
              </a:spcAft>
              <a:buSzPts val="1800"/>
              <a:buFont typeface="Handlee"/>
              <a:buChar char="-"/>
            </a:pPr>
            <a:r>
              <a:rPr b="1" lang="en" sz="1800">
                <a:latin typeface="Handlee"/>
                <a:ea typeface="Handlee"/>
                <a:cs typeface="Handlee"/>
                <a:sym typeface="Handlee"/>
              </a:rPr>
              <a:t>Ratio Male to Female: </a:t>
            </a:r>
            <a:r>
              <a:rPr lang="en" sz="1800">
                <a:latin typeface="Handlee"/>
                <a:ea typeface="Handlee"/>
                <a:cs typeface="Handlee"/>
                <a:sym typeface="Handlee"/>
              </a:rPr>
              <a:t>4:1 </a:t>
            </a:r>
            <a:r>
              <a:rPr lang="en" sz="1800">
                <a:latin typeface="Handlee"/>
                <a:ea typeface="Handlee"/>
                <a:cs typeface="Handlee"/>
                <a:sym typeface="Handlee"/>
              </a:rPr>
              <a:t>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62" name="Shape 162"/>
        <p:cNvGrpSpPr/>
        <p:nvPr/>
      </p:nvGrpSpPr>
      <p:grpSpPr>
        <a:xfrm>
          <a:off x="0" y="0"/>
          <a:ext cx="0" cy="0"/>
          <a:chOff x="0" y="0"/>
          <a:chExt cx="0" cy="0"/>
        </a:xfrm>
      </p:grpSpPr>
      <p:sp>
        <p:nvSpPr>
          <p:cNvPr id="163" name="Google Shape;163;p2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i="1" lang="en" sz="2700">
                <a:solidFill>
                  <a:schemeClr val="dk1"/>
                </a:solidFill>
                <a:latin typeface="Handlee"/>
                <a:ea typeface="Handlee"/>
                <a:cs typeface="Handlee"/>
                <a:sym typeface="Handlee"/>
              </a:rPr>
              <a:t>DSM-5-TR</a:t>
            </a:r>
            <a:r>
              <a:rPr b="1" lang="en" sz="2700">
                <a:solidFill>
                  <a:schemeClr val="dk1"/>
                </a:solidFill>
                <a:latin typeface="Handlee"/>
                <a:ea typeface="Handlee"/>
                <a:cs typeface="Handlee"/>
                <a:sym typeface="Handlee"/>
              </a:rPr>
              <a:t> - Autism Spectrum Disorder (ASD)</a:t>
            </a:r>
            <a:endParaRPr b="1" sz="2700">
              <a:solidFill>
                <a:schemeClr val="dk1"/>
              </a:solidFill>
              <a:latin typeface="Handlee"/>
              <a:ea typeface="Handlee"/>
              <a:cs typeface="Handlee"/>
              <a:sym typeface="Handlee"/>
            </a:endParaRPr>
          </a:p>
        </p:txBody>
      </p:sp>
      <p:graphicFrame>
        <p:nvGraphicFramePr>
          <p:cNvPr id="164" name="Google Shape;164;p24"/>
          <p:cNvGraphicFramePr/>
          <p:nvPr/>
        </p:nvGraphicFramePr>
        <p:xfrm>
          <a:off x="136175" y="1017725"/>
          <a:ext cx="3000000" cy="3000000"/>
        </p:xfrm>
        <a:graphic>
          <a:graphicData uri="http://schemas.openxmlformats.org/drawingml/2006/table">
            <a:tbl>
              <a:tblPr>
                <a:noFill/>
                <a:tableStyleId>{75FBD356-B75B-4BA9-BB23-71BDAF020D2C}</a:tableStyleId>
              </a:tblPr>
              <a:tblGrid>
                <a:gridCol w="4548325"/>
                <a:gridCol w="4323325"/>
              </a:tblGrid>
              <a:tr h="498950">
                <a:tc gridSpan="2">
                  <a:txBody>
                    <a:bodyPr/>
                    <a:lstStyle/>
                    <a:p>
                      <a:pPr indent="-228600" lvl="0" marL="457200" rtl="0" algn="l">
                        <a:spcBef>
                          <a:spcPts val="0"/>
                        </a:spcBef>
                        <a:spcAft>
                          <a:spcPts val="0"/>
                        </a:spcAft>
                        <a:buNone/>
                      </a:pPr>
                      <a:r>
                        <a:rPr b="1" lang="en" sz="2100">
                          <a:latin typeface="Handlee"/>
                          <a:ea typeface="Handlee"/>
                          <a:cs typeface="Handlee"/>
                          <a:sym typeface="Handlee"/>
                        </a:rPr>
                        <a:t>Additional Criteria:</a:t>
                      </a:r>
                      <a:endParaRPr b="1" sz="2100">
                        <a:latin typeface="Handlee"/>
                        <a:ea typeface="Handlee"/>
                        <a:cs typeface="Handlee"/>
                        <a:sym typeface="Handlee"/>
                      </a:endParaRPr>
                    </a:p>
                  </a:txBody>
                  <a:tcPr marT="91425" marB="91425" marR="91425" marL="91425"/>
                </a:tc>
                <a:tc hMerge="1"/>
              </a:tr>
              <a:tr h="1139700">
                <a:tc gridSpan="2">
                  <a:txBody>
                    <a:bodyPr/>
                    <a:lstStyle/>
                    <a:p>
                      <a:pPr indent="-342900" lvl="0" marL="457200" rtl="0" algn="l">
                        <a:spcBef>
                          <a:spcPts val="0"/>
                        </a:spcBef>
                        <a:spcAft>
                          <a:spcPts val="0"/>
                        </a:spcAft>
                        <a:buSzPts val="1800"/>
                        <a:buFont typeface="Handlee"/>
                        <a:buChar char="-"/>
                      </a:pPr>
                      <a:r>
                        <a:rPr b="1" lang="en" sz="1800">
                          <a:latin typeface="Handlee"/>
                          <a:ea typeface="Handlee"/>
                          <a:cs typeface="Handlee"/>
                          <a:sym typeface="Handlee"/>
                        </a:rPr>
                        <a:t>Functional impairment </a:t>
                      </a:r>
                      <a:r>
                        <a:rPr lang="en" sz="1800">
                          <a:latin typeface="Handlee"/>
                          <a:ea typeface="Handlee"/>
                          <a:cs typeface="Handlee"/>
                          <a:sym typeface="Handlee"/>
                        </a:rPr>
                        <a:t>is required in social, occupational, and other important areas. </a:t>
                      </a:r>
                      <a:endParaRPr sz="1800">
                        <a:latin typeface="Handlee"/>
                        <a:ea typeface="Handlee"/>
                        <a:cs typeface="Handlee"/>
                        <a:sym typeface="Handlee"/>
                      </a:endParaRPr>
                    </a:p>
                    <a:p>
                      <a:pPr indent="-342900" lvl="0" marL="457200" rtl="0" algn="l">
                        <a:spcBef>
                          <a:spcPts val="0"/>
                        </a:spcBef>
                        <a:spcAft>
                          <a:spcPts val="0"/>
                        </a:spcAft>
                        <a:buSzPts val="1800"/>
                        <a:buFont typeface="Handlee"/>
                        <a:buChar char="-"/>
                      </a:pPr>
                      <a:r>
                        <a:rPr b="1" lang="en" sz="1800">
                          <a:latin typeface="Handlee"/>
                          <a:ea typeface="Handlee"/>
                          <a:cs typeface="Handlee"/>
                          <a:sym typeface="Handlee"/>
                        </a:rPr>
                        <a:t>Onset:</a:t>
                      </a:r>
                      <a:r>
                        <a:rPr lang="en" sz="1800">
                          <a:latin typeface="Handlee"/>
                          <a:ea typeface="Handlee"/>
                          <a:cs typeface="Handlee"/>
                          <a:sym typeface="Handlee"/>
                        </a:rPr>
                        <a:t> early developmental period. </a:t>
                      </a:r>
                      <a:endParaRPr sz="1800">
                        <a:latin typeface="Handlee"/>
                        <a:ea typeface="Handlee"/>
                        <a:cs typeface="Handlee"/>
                        <a:sym typeface="Handlee"/>
                      </a:endParaRPr>
                    </a:p>
                    <a:p>
                      <a:pPr indent="-342900" lvl="0" marL="457200" rtl="0" algn="l">
                        <a:spcBef>
                          <a:spcPts val="0"/>
                        </a:spcBef>
                        <a:spcAft>
                          <a:spcPts val="0"/>
                        </a:spcAft>
                        <a:buSzPts val="1800"/>
                        <a:buFont typeface="Handlee"/>
                        <a:buChar char="-"/>
                      </a:pPr>
                      <a:r>
                        <a:rPr b="1" lang="en" sz="1800">
                          <a:latin typeface="Handlee"/>
                          <a:ea typeface="Handlee"/>
                          <a:cs typeface="Handlee"/>
                          <a:sym typeface="Handlee"/>
                        </a:rPr>
                        <a:t>Specifiers: </a:t>
                      </a:r>
                      <a:r>
                        <a:rPr lang="en" sz="1800">
                          <a:latin typeface="Handlee"/>
                          <a:ea typeface="Handlee"/>
                          <a:cs typeface="Handlee"/>
                          <a:sym typeface="Handlee"/>
                        </a:rPr>
                        <a:t>with or without accompanying intellectual impairment and/or with or without accompanying language impairment. </a:t>
                      </a:r>
                      <a:endParaRPr sz="1800">
                        <a:latin typeface="Handlee"/>
                        <a:ea typeface="Handlee"/>
                        <a:cs typeface="Handlee"/>
                        <a:sym typeface="Handlee"/>
                      </a:endParaRPr>
                    </a:p>
                  </a:txBody>
                  <a:tcPr marT="91425" marB="91425" marR="91425" marL="91425"/>
                </a:tc>
                <a:tc hMerge="1"/>
              </a:tr>
              <a:tr h="535600">
                <a:tc gridSpan="2">
                  <a:txBody>
                    <a:bodyPr/>
                    <a:lstStyle/>
                    <a:p>
                      <a:pPr indent="0" lvl="0" marL="228600" rtl="0" algn="l">
                        <a:spcBef>
                          <a:spcPts val="0"/>
                        </a:spcBef>
                        <a:spcAft>
                          <a:spcPts val="0"/>
                        </a:spcAft>
                        <a:buNone/>
                      </a:pPr>
                      <a:r>
                        <a:rPr b="1" lang="en" sz="1800">
                          <a:latin typeface="Handlee"/>
                          <a:ea typeface="Handlee"/>
                          <a:cs typeface="Handlee"/>
                          <a:sym typeface="Handlee"/>
                        </a:rPr>
                        <a:t>Additional Information:</a:t>
                      </a:r>
                      <a:endParaRPr b="1" sz="1800">
                        <a:latin typeface="Handlee"/>
                        <a:ea typeface="Handlee"/>
                        <a:cs typeface="Handlee"/>
                        <a:sym typeface="Handlee"/>
                      </a:endParaRPr>
                    </a:p>
                  </a:txBody>
                  <a:tcPr marT="91425" marB="91425" marR="91425" marL="91425"/>
                </a:tc>
                <a:tc hMerge="1"/>
              </a:tr>
              <a:tr h="1139700">
                <a:tc gridSpan="2">
                  <a:txBody>
                    <a:bodyPr/>
                    <a:lstStyle/>
                    <a:p>
                      <a:pPr indent="-342900" lvl="0" marL="457200" rtl="0" algn="l">
                        <a:spcBef>
                          <a:spcPts val="0"/>
                        </a:spcBef>
                        <a:spcAft>
                          <a:spcPts val="0"/>
                        </a:spcAft>
                        <a:buSzPts val="1800"/>
                        <a:buFont typeface="Handlee"/>
                        <a:buChar char="-"/>
                      </a:pPr>
                      <a:r>
                        <a:rPr b="1" lang="en" sz="1800">
                          <a:latin typeface="Handlee"/>
                          <a:ea typeface="Handlee"/>
                          <a:cs typeface="Handlee"/>
                          <a:sym typeface="Handlee"/>
                        </a:rPr>
                        <a:t>Prevalence</a:t>
                      </a:r>
                      <a:r>
                        <a:rPr b="1" lang="en" sz="1800">
                          <a:latin typeface="Handlee"/>
                          <a:ea typeface="Handlee"/>
                          <a:cs typeface="Handlee"/>
                          <a:sym typeface="Handlee"/>
                        </a:rPr>
                        <a:t>: </a:t>
                      </a:r>
                      <a:r>
                        <a:rPr lang="en" sz="1800">
                          <a:latin typeface="Handlee"/>
                          <a:ea typeface="Handlee"/>
                          <a:cs typeface="Handlee"/>
                          <a:sym typeface="Handlee"/>
                        </a:rPr>
                        <a:t>1% of the population. </a:t>
                      </a:r>
                      <a:endParaRPr sz="1800">
                        <a:latin typeface="Handlee"/>
                        <a:ea typeface="Handlee"/>
                        <a:cs typeface="Handlee"/>
                        <a:sym typeface="Handlee"/>
                      </a:endParaRPr>
                    </a:p>
                    <a:p>
                      <a:pPr indent="-342900" lvl="0" marL="457200" rtl="0" algn="l">
                        <a:spcBef>
                          <a:spcPts val="0"/>
                        </a:spcBef>
                        <a:spcAft>
                          <a:spcPts val="0"/>
                        </a:spcAft>
                        <a:buSzPts val="1800"/>
                        <a:buFont typeface="Handlee"/>
                        <a:buChar char="-"/>
                      </a:pPr>
                      <a:r>
                        <a:rPr b="1" lang="en" sz="1800">
                          <a:latin typeface="Handlee"/>
                          <a:ea typeface="Handlee"/>
                          <a:cs typeface="Handlee"/>
                          <a:sym typeface="Handlee"/>
                        </a:rPr>
                        <a:t>Ratio Male to Female: </a:t>
                      </a:r>
                      <a:r>
                        <a:rPr lang="en" sz="1800">
                          <a:latin typeface="Handlee"/>
                          <a:ea typeface="Handlee"/>
                          <a:cs typeface="Handlee"/>
                          <a:sym typeface="Handlee"/>
                        </a:rPr>
                        <a:t>4:1 </a:t>
                      </a:r>
                      <a:endParaRPr sz="1800">
                        <a:latin typeface="Handlee"/>
                        <a:ea typeface="Handlee"/>
                        <a:cs typeface="Handlee"/>
                        <a:sym typeface="Handlee"/>
                      </a:endParaRPr>
                    </a:p>
                    <a:p>
                      <a:pPr indent="-342900" lvl="0" marL="457200" rtl="0" algn="l">
                        <a:spcBef>
                          <a:spcPts val="0"/>
                        </a:spcBef>
                        <a:spcAft>
                          <a:spcPts val="0"/>
                        </a:spcAft>
                        <a:buSzPts val="1800"/>
                        <a:buFont typeface="Handlee"/>
                        <a:buChar char="-"/>
                      </a:pPr>
                      <a:r>
                        <a:rPr b="1" lang="en" sz="1800">
                          <a:latin typeface="Handlee"/>
                          <a:ea typeface="Handlee"/>
                          <a:cs typeface="Handlee"/>
                          <a:sym typeface="Handlee"/>
                        </a:rPr>
                        <a:t>Causes: </a:t>
                      </a:r>
                      <a:r>
                        <a:rPr lang="en" sz="1800">
                          <a:latin typeface="Handlee"/>
                          <a:ea typeface="Handlee"/>
                          <a:cs typeface="Handlee"/>
                          <a:sym typeface="Handlee"/>
                        </a:rPr>
                        <a:t>No known singular cause, but there are genetic and biological factors involved. Heritability is 35-90% in </a:t>
                      </a:r>
                      <a:r>
                        <a:rPr lang="en" sz="1800">
                          <a:latin typeface="Handlee"/>
                          <a:ea typeface="Handlee"/>
                          <a:cs typeface="Handlee"/>
                          <a:sym typeface="Handlee"/>
                        </a:rPr>
                        <a:t>twin</a:t>
                      </a:r>
                      <a:r>
                        <a:rPr lang="en" sz="1800">
                          <a:latin typeface="Handlee"/>
                          <a:ea typeface="Handlee"/>
                          <a:cs typeface="Handlee"/>
                          <a:sym typeface="Handlee"/>
                        </a:rPr>
                        <a:t> studies. Parenting style is NOT a factor. </a:t>
                      </a:r>
                      <a:endParaRPr sz="1800">
                        <a:latin typeface="Handlee"/>
                        <a:ea typeface="Handlee"/>
                        <a:cs typeface="Handlee"/>
                        <a:sym typeface="Handlee"/>
                      </a:endParaRPr>
                    </a:p>
                    <a:p>
                      <a:pPr indent="-342900" lvl="0" marL="457200" rtl="0" algn="l">
                        <a:spcBef>
                          <a:spcPts val="0"/>
                        </a:spcBef>
                        <a:spcAft>
                          <a:spcPts val="0"/>
                        </a:spcAft>
                        <a:buSzPts val="1800"/>
                        <a:buFont typeface="Handlee"/>
                        <a:buChar char="-"/>
                      </a:pPr>
                      <a:r>
                        <a:rPr b="1" lang="en" sz="1800">
                          <a:latin typeface="Handlee"/>
                          <a:ea typeface="Handlee"/>
                          <a:cs typeface="Handlee"/>
                          <a:sym typeface="Handlee"/>
                        </a:rPr>
                        <a:t>ASD can be comorbid with other mental health conditions. </a:t>
                      </a:r>
                      <a:endParaRPr b="1" sz="1800">
                        <a:latin typeface="Handlee"/>
                        <a:ea typeface="Handlee"/>
                        <a:cs typeface="Handlee"/>
                        <a:sym typeface="Handlee"/>
                      </a:endParaRPr>
                    </a:p>
                  </a:txBody>
                  <a:tcPr marT="91425" marB="91425" marR="91425" marL="91425"/>
                </a:tc>
                <a:tc hMerge="1"/>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2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i="1" lang="en" sz="2700">
                <a:solidFill>
                  <a:schemeClr val="dk1"/>
                </a:solidFill>
                <a:latin typeface="Handlee"/>
                <a:ea typeface="Handlee"/>
                <a:cs typeface="Handlee"/>
                <a:sym typeface="Handlee"/>
              </a:rPr>
              <a:t>DSM-5-TR</a:t>
            </a:r>
            <a:r>
              <a:rPr b="1" lang="en" sz="2700">
                <a:solidFill>
                  <a:schemeClr val="dk1"/>
                </a:solidFill>
                <a:latin typeface="Handlee"/>
                <a:ea typeface="Handlee"/>
                <a:cs typeface="Handlee"/>
                <a:sym typeface="Handlee"/>
              </a:rPr>
              <a:t> - Autism Spectrum Disorder (ASD)</a:t>
            </a:r>
            <a:endParaRPr b="1" sz="2700">
              <a:solidFill>
                <a:schemeClr val="dk1"/>
              </a:solidFill>
              <a:latin typeface="Handlee"/>
              <a:ea typeface="Handlee"/>
              <a:cs typeface="Handlee"/>
              <a:sym typeface="Handlee"/>
            </a:endParaRPr>
          </a:p>
          <a:p>
            <a:pPr indent="0" lvl="0" marL="0" rtl="0" algn="l">
              <a:spcBef>
                <a:spcPts val="0"/>
              </a:spcBef>
              <a:spcAft>
                <a:spcPts val="0"/>
              </a:spcAft>
              <a:buNone/>
            </a:pPr>
            <a:r>
              <a:rPr b="1" lang="en" sz="2700">
                <a:solidFill>
                  <a:schemeClr val="dk1"/>
                </a:solidFill>
                <a:latin typeface="Handlee"/>
                <a:ea typeface="Handlee"/>
                <a:cs typeface="Handlee"/>
                <a:sym typeface="Handlee"/>
              </a:rPr>
              <a:t>Turn and Talk…</a:t>
            </a:r>
            <a:endParaRPr b="1" sz="2700">
              <a:solidFill>
                <a:schemeClr val="dk1"/>
              </a:solidFill>
              <a:latin typeface="Handlee"/>
              <a:ea typeface="Handlee"/>
              <a:cs typeface="Handlee"/>
              <a:sym typeface="Handlee"/>
            </a:endParaRPr>
          </a:p>
          <a:p>
            <a:pPr indent="0" lvl="0" marL="0" rtl="0" algn="l">
              <a:spcBef>
                <a:spcPts val="0"/>
              </a:spcBef>
              <a:spcAft>
                <a:spcPts val="0"/>
              </a:spcAft>
              <a:buNone/>
            </a:pPr>
            <a:r>
              <a:rPr b="1" lang="en" sz="2700">
                <a:solidFill>
                  <a:schemeClr val="dk1"/>
                </a:solidFill>
                <a:latin typeface="Handlee"/>
                <a:ea typeface="Handlee"/>
                <a:cs typeface="Handlee"/>
                <a:sym typeface="Handlee"/>
              </a:rPr>
              <a:t> </a:t>
            </a:r>
            <a:endParaRPr b="1" sz="2700">
              <a:solidFill>
                <a:schemeClr val="dk1"/>
              </a:solidFill>
              <a:latin typeface="Handlee"/>
              <a:ea typeface="Handlee"/>
              <a:cs typeface="Handlee"/>
              <a:sym typeface="Handlee"/>
            </a:endParaRPr>
          </a:p>
        </p:txBody>
      </p:sp>
      <p:sp>
        <p:nvSpPr>
          <p:cNvPr id="170" name="Google Shape;170;p25"/>
          <p:cNvSpPr txBox="1"/>
          <p:nvPr>
            <p:ph idx="1" type="body"/>
          </p:nvPr>
        </p:nvSpPr>
        <p:spPr>
          <a:xfrm>
            <a:off x="311700" y="1313325"/>
            <a:ext cx="8520600" cy="3416400"/>
          </a:xfrm>
          <a:prstGeom prst="rect">
            <a:avLst/>
          </a:prstGeom>
        </p:spPr>
        <p:txBody>
          <a:bodyPr anchorCtr="0" anchor="t" bIns="91425" lIns="91425" spcFirstLastPara="1" rIns="91425" wrap="square" tIns="91425">
            <a:normAutofit/>
          </a:bodyPr>
          <a:lstStyle/>
          <a:p>
            <a:pPr indent="-381000" lvl="0" marL="457200" rtl="0" algn="l">
              <a:spcBef>
                <a:spcPts val="0"/>
              </a:spcBef>
              <a:spcAft>
                <a:spcPts val="0"/>
              </a:spcAft>
              <a:buSzPts val="2400"/>
              <a:buFont typeface="Handlee"/>
              <a:buChar char="●"/>
            </a:pPr>
            <a:r>
              <a:rPr lang="en" sz="2400">
                <a:latin typeface="Handlee"/>
                <a:ea typeface="Handlee"/>
                <a:cs typeface="Handlee"/>
                <a:sym typeface="Handlee"/>
              </a:rPr>
              <a:t>Did any of the diagnostic criteria surprise you? </a:t>
            </a:r>
            <a:endParaRPr sz="2400">
              <a:latin typeface="Handlee"/>
              <a:ea typeface="Handlee"/>
              <a:cs typeface="Handlee"/>
              <a:sym typeface="Handlee"/>
            </a:endParaRPr>
          </a:p>
          <a:p>
            <a:pPr indent="-381000" lvl="0" marL="457200" rtl="0" algn="l">
              <a:spcBef>
                <a:spcPts val="0"/>
              </a:spcBef>
              <a:spcAft>
                <a:spcPts val="0"/>
              </a:spcAft>
              <a:buSzPts val="2400"/>
              <a:buFont typeface="Handlee"/>
              <a:buChar char="●"/>
            </a:pPr>
            <a:r>
              <a:rPr lang="en" sz="2400">
                <a:latin typeface="Handlee"/>
                <a:ea typeface="Handlee"/>
                <a:cs typeface="Handlee"/>
                <a:sym typeface="Handlee"/>
              </a:rPr>
              <a:t>Does the 1% prevalence rate seem accurate? </a:t>
            </a:r>
            <a:endParaRPr sz="2400">
              <a:latin typeface="Handlee"/>
              <a:ea typeface="Handlee"/>
              <a:cs typeface="Handlee"/>
              <a:sym typeface="Handlee"/>
            </a:endParaRPr>
          </a:p>
          <a:p>
            <a:pPr indent="-381000" lvl="0" marL="457200" rtl="0" algn="l">
              <a:spcBef>
                <a:spcPts val="0"/>
              </a:spcBef>
              <a:spcAft>
                <a:spcPts val="0"/>
              </a:spcAft>
              <a:buSzPts val="2400"/>
              <a:buFont typeface="Handlee"/>
              <a:buChar char="●"/>
            </a:pPr>
            <a:r>
              <a:rPr lang="en" sz="2400">
                <a:latin typeface="Handlee"/>
                <a:ea typeface="Handlee"/>
                <a:cs typeface="Handlee"/>
                <a:sym typeface="Handlee"/>
              </a:rPr>
              <a:t>What is “missing” from the diagnostic criteria that you were expecting to see? </a:t>
            </a:r>
            <a:endParaRPr sz="2400">
              <a:latin typeface="Handlee"/>
              <a:ea typeface="Handlee"/>
              <a:cs typeface="Handlee"/>
              <a:sym typeface="Handlee"/>
            </a:endParaRPr>
          </a:p>
        </p:txBody>
      </p:sp>
      <p:pic>
        <p:nvPicPr>
          <p:cNvPr descr="a man and a woman are sitting on a couch and talking to each other . (Provided by Tenor)" id="171" name="Google Shape;171;p25"/>
          <p:cNvPicPr preferRelativeResize="0"/>
          <p:nvPr/>
        </p:nvPicPr>
        <p:blipFill>
          <a:blip r:embed="rId3">
            <a:alphaModFix/>
          </a:blip>
          <a:stretch>
            <a:fillRect/>
          </a:stretch>
        </p:blipFill>
        <p:spPr>
          <a:xfrm>
            <a:off x="3811650" y="2810525"/>
            <a:ext cx="3721675" cy="210447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75" name="Shape 175"/>
        <p:cNvGrpSpPr/>
        <p:nvPr/>
      </p:nvGrpSpPr>
      <p:grpSpPr>
        <a:xfrm>
          <a:off x="0" y="0"/>
          <a:ext cx="0" cy="0"/>
          <a:chOff x="0" y="0"/>
          <a:chExt cx="0" cy="0"/>
        </a:xfrm>
      </p:grpSpPr>
      <p:sp>
        <p:nvSpPr>
          <p:cNvPr id="176" name="Google Shape;176;p2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i="1" lang="en" sz="2700">
                <a:solidFill>
                  <a:schemeClr val="dk1"/>
                </a:solidFill>
                <a:latin typeface="Handlee"/>
                <a:ea typeface="Handlee"/>
                <a:cs typeface="Handlee"/>
                <a:sym typeface="Handlee"/>
              </a:rPr>
              <a:t>DSM-5-TR</a:t>
            </a:r>
            <a:r>
              <a:rPr b="1" lang="en" sz="2700">
                <a:solidFill>
                  <a:schemeClr val="dk1"/>
                </a:solidFill>
                <a:latin typeface="Handlee"/>
                <a:ea typeface="Handlee"/>
                <a:cs typeface="Handlee"/>
                <a:sym typeface="Handlee"/>
              </a:rPr>
              <a:t> - Autism Spectrum Disorder (ASD) </a:t>
            </a:r>
            <a:endParaRPr b="1" sz="2700">
              <a:solidFill>
                <a:schemeClr val="dk1"/>
              </a:solidFill>
              <a:latin typeface="Handlee"/>
              <a:ea typeface="Handlee"/>
              <a:cs typeface="Handlee"/>
              <a:sym typeface="Handlee"/>
            </a:endParaRPr>
          </a:p>
          <a:p>
            <a:pPr indent="0" lvl="0" marL="0" rtl="0" algn="l">
              <a:spcBef>
                <a:spcPts val="0"/>
              </a:spcBef>
              <a:spcAft>
                <a:spcPts val="0"/>
              </a:spcAft>
              <a:buNone/>
            </a:pPr>
            <a:r>
              <a:rPr b="1" lang="en" sz="2700">
                <a:solidFill>
                  <a:schemeClr val="dk1"/>
                </a:solidFill>
                <a:latin typeface="Handlee"/>
                <a:ea typeface="Handlee"/>
                <a:cs typeface="Handlee"/>
                <a:sym typeface="Handlee"/>
              </a:rPr>
              <a:t>A note on masking… </a:t>
            </a:r>
            <a:endParaRPr b="1" sz="2700">
              <a:solidFill>
                <a:schemeClr val="dk1"/>
              </a:solidFill>
              <a:latin typeface="Handlee"/>
              <a:ea typeface="Handlee"/>
              <a:cs typeface="Handlee"/>
              <a:sym typeface="Handlee"/>
            </a:endParaRPr>
          </a:p>
        </p:txBody>
      </p:sp>
      <p:pic>
        <p:nvPicPr>
          <p:cNvPr descr="Free Images : people, railway, urban, train, travel, subway, metro ..." id="177" name="Google Shape;177;p26"/>
          <p:cNvPicPr preferRelativeResize="0"/>
          <p:nvPr/>
        </p:nvPicPr>
        <p:blipFill>
          <a:blip r:embed="rId3">
            <a:alphaModFix/>
          </a:blip>
          <a:stretch>
            <a:fillRect/>
          </a:stretch>
        </p:blipFill>
        <p:spPr>
          <a:xfrm>
            <a:off x="2033513" y="1398625"/>
            <a:ext cx="5076977" cy="338382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81" name="Shape 181"/>
        <p:cNvGrpSpPr/>
        <p:nvPr/>
      </p:nvGrpSpPr>
      <p:grpSpPr>
        <a:xfrm>
          <a:off x="0" y="0"/>
          <a:ext cx="0" cy="0"/>
          <a:chOff x="0" y="0"/>
          <a:chExt cx="0" cy="0"/>
        </a:xfrm>
      </p:grpSpPr>
      <p:sp>
        <p:nvSpPr>
          <p:cNvPr id="182" name="Google Shape;182;p2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i="1" lang="en" sz="2700">
                <a:solidFill>
                  <a:schemeClr val="dk1"/>
                </a:solidFill>
                <a:latin typeface="Handlee"/>
                <a:ea typeface="Handlee"/>
                <a:cs typeface="Handlee"/>
                <a:sym typeface="Handlee"/>
              </a:rPr>
              <a:t>DSM-5-TR</a:t>
            </a:r>
            <a:r>
              <a:rPr b="1" lang="en" sz="2700">
                <a:solidFill>
                  <a:schemeClr val="dk1"/>
                </a:solidFill>
                <a:latin typeface="Handlee"/>
                <a:ea typeface="Handlee"/>
                <a:cs typeface="Handlee"/>
                <a:sym typeface="Handlee"/>
              </a:rPr>
              <a:t> - Autism Spectrum Disorder (ASD) </a:t>
            </a:r>
            <a:endParaRPr b="1" sz="2700">
              <a:solidFill>
                <a:schemeClr val="dk1"/>
              </a:solidFill>
              <a:latin typeface="Handlee"/>
              <a:ea typeface="Handlee"/>
              <a:cs typeface="Handlee"/>
              <a:sym typeface="Handlee"/>
            </a:endParaRPr>
          </a:p>
          <a:p>
            <a:pPr indent="0" lvl="0" marL="0" rtl="0" algn="l">
              <a:spcBef>
                <a:spcPts val="0"/>
              </a:spcBef>
              <a:spcAft>
                <a:spcPts val="0"/>
              </a:spcAft>
              <a:buNone/>
            </a:pPr>
            <a:r>
              <a:rPr b="1" lang="en" sz="2700">
                <a:solidFill>
                  <a:schemeClr val="dk1"/>
                </a:solidFill>
                <a:latin typeface="Handlee"/>
                <a:ea typeface="Handlee"/>
                <a:cs typeface="Handlee"/>
                <a:sym typeface="Handlee"/>
              </a:rPr>
              <a:t>A note on masking… </a:t>
            </a:r>
            <a:endParaRPr b="1" sz="2700">
              <a:solidFill>
                <a:schemeClr val="dk1"/>
              </a:solidFill>
              <a:latin typeface="Handlee"/>
              <a:ea typeface="Handlee"/>
              <a:cs typeface="Handlee"/>
              <a:sym typeface="Handlee"/>
            </a:endParaRPr>
          </a:p>
          <a:p>
            <a:pPr indent="0" lvl="0" marL="0" rtl="0" algn="l">
              <a:spcBef>
                <a:spcPts val="0"/>
              </a:spcBef>
              <a:spcAft>
                <a:spcPts val="0"/>
              </a:spcAft>
              <a:buNone/>
            </a:pPr>
            <a:r>
              <a:t/>
            </a:r>
            <a:endParaRPr b="1" sz="2700">
              <a:solidFill>
                <a:schemeClr val="dk1"/>
              </a:solidFill>
              <a:latin typeface="Handlee"/>
              <a:ea typeface="Handlee"/>
              <a:cs typeface="Handlee"/>
              <a:sym typeface="Handlee"/>
            </a:endParaRPr>
          </a:p>
          <a:p>
            <a:pPr indent="0" lvl="0" marL="0" rtl="0" algn="l">
              <a:spcBef>
                <a:spcPts val="0"/>
              </a:spcBef>
              <a:spcAft>
                <a:spcPts val="0"/>
              </a:spcAft>
              <a:buNone/>
            </a:pPr>
            <a:r>
              <a:t/>
            </a:r>
            <a:endParaRPr b="1" sz="2700">
              <a:solidFill>
                <a:schemeClr val="dk1"/>
              </a:solidFill>
              <a:latin typeface="Handlee"/>
              <a:ea typeface="Handlee"/>
              <a:cs typeface="Handlee"/>
              <a:sym typeface="Handlee"/>
            </a:endParaRPr>
          </a:p>
        </p:txBody>
      </p:sp>
      <p:pic>
        <p:nvPicPr>
          <p:cNvPr id="183" name="Google Shape;183;p27" title="Social Expectations in the Workplace.mp4">
            <a:hlinkClick r:id="rId3"/>
          </p:cNvPr>
          <p:cNvPicPr preferRelativeResize="0"/>
          <p:nvPr/>
        </p:nvPicPr>
        <p:blipFill>
          <a:blip r:embed="rId4">
            <a:alphaModFix/>
          </a:blip>
          <a:stretch>
            <a:fillRect/>
          </a:stretch>
        </p:blipFill>
        <p:spPr>
          <a:xfrm>
            <a:off x="2991750" y="1078100"/>
            <a:ext cx="3546950" cy="39676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3"/>
                                        </p:tgtEl>
                                        <p:attrNameLst>
                                          <p:attrName>style.visibility</p:attrName>
                                        </p:attrNameLst>
                                      </p:cBhvr>
                                      <p:to>
                                        <p:strVal val="visible"/>
                                      </p:to>
                                    </p:set>
                                    <p:animEffect filter="fade" transition="in">
                                      <p:cBhvr>
                                        <p:cTn dur="1000"/>
                                        <p:tgtEl>
                                          <p:spTgt spid="18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2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i="1" lang="en" sz="2700">
                <a:solidFill>
                  <a:schemeClr val="dk1"/>
                </a:solidFill>
                <a:latin typeface="Handlee"/>
                <a:ea typeface="Handlee"/>
                <a:cs typeface="Handlee"/>
                <a:sym typeface="Handlee"/>
              </a:rPr>
              <a:t>DSM-5-TR</a:t>
            </a:r>
            <a:r>
              <a:rPr b="1" lang="en" sz="2700">
                <a:solidFill>
                  <a:schemeClr val="dk1"/>
                </a:solidFill>
                <a:latin typeface="Handlee"/>
                <a:ea typeface="Handlee"/>
                <a:cs typeface="Handlee"/>
                <a:sym typeface="Handlee"/>
              </a:rPr>
              <a:t> - Autism Spectrum Disorder (ASD) </a:t>
            </a:r>
            <a:endParaRPr b="1" sz="2700">
              <a:solidFill>
                <a:schemeClr val="dk1"/>
              </a:solidFill>
              <a:latin typeface="Handlee"/>
              <a:ea typeface="Handlee"/>
              <a:cs typeface="Handlee"/>
              <a:sym typeface="Handlee"/>
            </a:endParaRPr>
          </a:p>
          <a:p>
            <a:pPr indent="0" lvl="0" marL="0" rtl="0" algn="l">
              <a:spcBef>
                <a:spcPts val="0"/>
              </a:spcBef>
              <a:spcAft>
                <a:spcPts val="0"/>
              </a:spcAft>
              <a:buNone/>
            </a:pPr>
            <a:r>
              <a:rPr b="1" lang="en" sz="2700">
                <a:solidFill>
                  <a:schemeClr val="dk1"/>
                </a:solidFill>
                <a:latin typeface="Handlee"/>
                <a:ea typeface="Handlee"/>
                <a:cs typeface="Handlee"/>
                <a:sym typeface="Handlee"/>
              </a:rPr>
              <a:t>A note on severity levels… </a:t>
            </a:r>
            <a:endParaRPr b="1" sz="2700">
              <a:solidFill>
                <a:schemeClr val="dk1"/>
              </a:solidFill>
              <a:latin typeface="Handlee"/>
              <a:ea typeface="Handlee"/>
              <a:cs typeface="Handlee"/>
              <a:sym typeface="Handlee"/>
            </a:endParaRPr>
          </a:p>
        </p:txBody>
      </p:sp>
      <p:sp>
        <p:nvSpPr>
          <p:cNvPr id="189" name="Google Shape;189;p28"/>
          <p:cNvSpPr txBox="1"/>
          <p:nvPr>
            <p:ph idx="1" type="body"/>
          </p:nvPr>
        </p:nvSpPr>
        <p:spPr>
          <a:xfrm>
            <a:off x="311700" y="1328000"/>
            <a:ext cx="47286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
                <a:latin typeface="Handlee"/>
                <a:ea typeface="Handlee"/>
                <a:cs typeface="Handlee"/>
                <a:sym typeface="Handlee"/>
              </a:rPr>
              <a:t>Severity levels are based on the </a:t>
            </a:r>
            <a:r>
              <a:rPr b="1" lang="en" u="sng">
                <a:latin typeface="Handlee"/>
                <a:ea typeface="Handlee"/>
                <a:cs typeface="Handlee"/>
                <a:sym typeface="Handlee"/>
              </a:rPr>
              <a:t>level of support.</a:t>
            </a:r>
            <a:endParaRPr b="1" u="sng">
              <a:latin typeface="Handlee"/>
              <a:ea typeface="Handlee"/>
              <a:cs typeface="Handlee"/>
              <a:sym typeface="Handlee"/>
            </a:endParaRPr>
          </a:p>
          <a:p>
            <a:pPr indent="-342900" lvl="0" marL="457200" rtl="0" algn="l">
              <a:spcBef>
                <a:spcPts val="0"/>
              </a:spcBef>
              <a:spcAft>
                <a:spcPts val="0"/>
              </a:spcAft>
              <a:buSzPts val="1800"/>
              <a:buChar char="●"/>
            </a:pPr>
            <a:r>
              <a:rPr b="1" lang="en">
                <a:latin typeface="Handlee"/>
                <a:ea typeface="Handlee"/>
                <a:cs typeface="Handlee"/>
                <a:sym typeface="Handlee"/>
              </a:rPr>
              <a:t>All people still need support. </a:t>
            </a:r>
            <a:endParaRPr b="1">
              <a:latin typeface="Handlee"/>
              <a:ea typeface="Handlee"/>
              <a:cs typeface="Handlee"/>
              <a:sym typeface="Handlee"/>
            </a:endParaRPr>
          </a:p>
          <a:p>
            <a:pPr indent="-342900" lvl="0" marL="457200" rtl="0" algn="l">
              <a:spcBef>
                <a:spcPts val="0"/>
              </a:spcBef>
              <a:spcAft>
                <a:spcPts val="0"/>
              </a:spcAft>
              <a:buSzPts val="1800"/>
              <a:buFont typeface="Handlee"/>
              <a:buChar char="●"/>
            </a:pPr>
            <a:r>
              <a:rPr lang="en">
                <a:latin typeface="Handlee"/>
                <a:ea typeface="Handlee"/>
                <a:cs typeface="Handlee"/>
                <a:sym typeface="Handlee"/>
              </a:rPr>
              <a:t>Severity levels have </a:t>
            </a:r>
            <a:r>
              <a:rPr lang="en" u="sng">
                <a:latin typeface="Handlee"/>
                <a:ea typeface="Handlee"/>
                <a:cs typeface="Handlee"/>
                <a:sym typeface="Handlee"/>
              </a:rPr>
              <a:t>nothing to do with functioning.</a:t>
            </a:r>
            <a:r>
              <a:rPr lang="en">
                <a:latin typeface="Handlee"/>
                <a:ea typeface="Handlee"/>
                <a:cs typeface="Handlee"/>
                <a:sym typeface="Handlee"/>
              </a:rPr>
              <a:t> </a:t>
            </a:r>
            <a:endParaRPr>
              <a:latin typeface="Handlee"/>
              <a:ea typeface="Handlee"/>
              <a:cs typeface="Handlee"/>
              <a:sym typeface="Handlee"/>
            </a:endParaRPr>
          </a:p>
          <a:p>
            <a:pPr indent="-342900" lvl="0" marL="457200" rtl="0" algn="l">
              <a:spcBef>
                <a:spcPts val="0"/>
              </a:spcBef>
              <a:spcAft>
                <a:spcPts val="0"/>
              </a:spcAft>
              <a:buSzPts val="1800"/>
              <a:buFont typeface="Handlee"/>
              <a:buChar char="●"/>
            </a:pPr>
            <a:r>
              <a:rPr lang="en">
                <a:latin typeface="Handlee"/>
                <a:ea typeface="Handlee"/>
                <a:cs typeface="Handlee"/>
                <a:sym typeface="Handlee"/>
              </a:rPr>
              <a:t>Functioning is not universal across all skills and environments - we all have strengths and weaknesses. </a:t>
            </a:r>
            <a:endParaRPr>
              <a:latin typeface="Handlee"/>
              <a:ea typeface="Handlee"/>
              <a:cs typeface="Handlee"/>
              <a:sym typeface="Handlee"/>
            </a:endParaRPr>
          </a:p>
        </p:txBody>
      </p:sp>
      <p:pic>
        <p:nvPicPr>
          <p:cNvPr id="190" name="Google Shape;190;p28"/>
          <p:cNvPicPr preferRelativeResize="0"/>
          <p:nvPr/>
        </p:nvPicPr>
        <p:blipFill>
          <a:blip r:embed="rId3">
            <a:alphaModFix/>
          </a:blip>
          <a:stretch>
            <a:fillRect/>
          </a:stretch>
        </p:blipFill>
        <p:spPr>
          <a:xfrm>
            <a:off x="5207575" y="1040350"/>
            <a:ext cx="3552025" cy="3991701"/>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2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i="1" lang="en" sz="2700">
                <a:solidFill>
                  <a:schemeClr val="dk1"/>
                </a:solidFill>
                <a:latin typeface="Handlee"/>
                <a:ea typeface="Handlee"/>
                <a:cs typeface="Handlee"/>
                <a:sym typeface="Handlee"/>
              </a:rPr>
              <a:t>DSM-5-TR</a:t>
            </a:r>
            <a:r>
              <a:rPr b="1" lang="en" sz="2700">
                <a:solidFill>
                  <a:schemeClr val="dk1"/>
                </a:solidFill>
                <a:latin typeface="Handlee"/>
                <a:ea typeface="Handlee"/>
                <a:cs typeface="Handlee"/>
                <a:sym typeface="Handlee"/>
              </a:rPr>
              <a:t> - Autism Spectrum Disorder (ASD) </a:t>
            </a:r>
            <a:endParaRPr b="1" sz="2700">
              <a:solidFill>
                <a:schemeClr val="dk1"/>
              </a:solidFill>
              <a:latin typeface="Handlee"/>
              <a:ea typeface="Handlee"/>
              <a:cs typeface="Handlee"/>
              <a:sym typeface="Handlee"/>
            </a:endParaRPr>
          </a:p>
          <a:p>
            <a:pPr indent="0" lvl="0" marL="0" rtl="0" algn="l">
              <a:spcBef>
                <a:spcPts val="0"/>
              </a:spcBef>
              <a:spcAft>
                <a:spcPts val="0"/>
              </a:spcAft>
              <a:buNone/>
            </a:pPr>
            <a:r>
              <a:rPr b="1" lang="en" sz="2700">
                <a:solidFill>
                  <a:schemeClr val="dk1"/>
                </a:solidFill>
                <a:latin typeface="Handlee"/>
                <a:ea typeface="Handlee"/>
                <a:cs typeface="Handlee"/>
                <a:sym typeface="Handlee"/>
              </a:rPr>
              <a:t>A note on our language… </a:t>
            </a:r>
            <a:endParaRPr b="1" sz="2700">
              <a:solidFill>
                <a:schemeClr val="dk1"/>
              </a:solidFill>
              <a:latin typeface="Handlee"/>
              <a:ea typeface="Handlee"/>
              <a:cs typeface="Handlee"/>
              <a:sym typeface="Handlee"/>
            </a:endParaRPr>
          </a:p>
        </p:txBody>
      </p:sp>
      <p:sp>
        <p:nvSpPr>
          <p:cNvPr id="196" name="Google Shape;196;p29"/>
          <p:cNvSpPr txBox="1"/>
          <p:nvPr>
            <p:ph idx="1" type="body"/>
          </p:nvPr>
        </p:nvSpPr>
        <p:spPr>
          <a:xfrm>
            <a:off x="311700" y="1328000"/>
            <a:ext cx="61731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Font typeface="Handlee"/>
              <a:buChar char="●"/>
            </a:pPr>
            <a:r>
              <a:rPr lang="en">
                <a:latin typeface="Handlee"/>
                <a:ea typeface="Handlee"/>
                <a:cs typeface="Handlee"/>
                <a:sym typeface="Handlee"/>
              </a:rPr>
              <a:t>We should </a:t>
            </a:r>
            <a:r>
              <a:rPr lang="en" u="sng">
                <a:latin typeface="Handlee"/>
                <a:ea typeface="Handlee"/>
                <a:cs typeface="Handlee"/>
                <a:sym typeface="Handlee"/>
              </a:rPr>
              <a:t>not</a:t>
            </a:r>
            <a:r>
              <a:rPr lang="en">
                <a:latin typeface="Handlee"/>
                <a:ea typeface="Handlee"/>
                <a:cs typeface="Handlee"/>
                <a:sym typeface="Handlee"/>
              </a:rPr>
              <a:t> be using terms like “high functioning” or “low functioning ASD.” </a:t>
            </a:r>
            <a:endParaRPr>
              <a:latin typeface="Handlee"/>
              <a:ea typeface="Handlee"/>
              <a:cs typeface="Handlee"/>
              <a:sym typeface="Handlee"/>
            </a:endParaRPr>
          </a:p>
          <a:p>
            <a:pPr indent="-342900" lvl="0" marL="457200" rtl="0" algn="l">
              <a:spcBef>
                <a:spcPts val="0"/>
              </a:spcBef>
              <a:spcAft>
                <a:spcPts val="0"/>
              </a:spcAft>
              <a:buSzPts val="1800"/>
              <a:buChar char="●"/>
            </a:pPr>
            <a:r>
              <a:rPr lang="en">
                <a:latin typeface="Handlee"/>
                <a:ea typeface="Handlee"/>
                <a:cs typeface="Handlee"/>
                <a:sym typeface="Handlee"/>
              </a:rPr>
              <a:t>However, using </a:t>
            </a:r>
            <a:r>
              <a:rPr b="1" lang="en">
                <a:latin typeface="Handlee"/>
                <a:ea typeface="Handlee"/>
                <a:cs typeface="Handlee"/>
                <a:sym typeface="Handlee"/>
              </a:rPr>
              <a:t>identity-first language vs. people-first language</a:t>
            </a:r>
            <a:r>
              <a:rPr lang="en">
                <a:latin typeface="Handlee"/>
                <a:ea typeface="Handlee"/>
                <a:cs typeface="Handlee"/>
                <a:sym typeface="Handlee"/>
              </a:rPr>
              <a:t> </a:t>
            </a:r>
            <a:r>
              <a:rPr b="1" lang="en">
                <a:latin typeface="Handlee"/>
                <a:ea typeface="Handlee"/>
                <a:cs typeface="Handlee"/>
                <a:sym typeface="Handlee"/>
              </a:rPr>
              <a:t>is a case-by-case situation.</a:t>
            </a:r>
            <a:endParaRPr b="1">
              <a:latin typeface="Handlee"/>
              <a:ea typeface="Handlee"/>
              <a:cs typeface="Handlee"/>
              <a:sym typeface="Handlee"/>
            </a:endParaRPr>
          </a:p>
          <a:p>
            <a:pPr indent="-342900" lvl="0" marL="457200" rtl="0" algn="l">
              <a:spcBef>
                <a:spcPts val="0"/>
              </a:spcBef>
              <a:spcAft>
                <a:spcPts val="0"/>
              </a:spcAft>
              <a:buSzPts val="1800"/>
              <a:buFont typeface="Handlee"/>
              <a:buChar char="●"/>
            </a:pPr>
            <a:r>
              <a:rPr lang="en">
                <a:latin typeface="Handlee"/>
                <a:ea typeface="Handlee"/>
                <a:cs typeface="Handlee"/>
                <a:sym typeface="Handlee"/>
              </a:rPr>
              <a:t>Some disability self-advocates prefer identity-first language (i.e. Autistic person). </a:t>
            </a:r>
            <a:endParaRPr>
              <a:latin typeface="Handlee"/>
              <a:ea typeface="Handlee"/>
              <a:cs typeface="Handlee"/>
              <a:sym typeface="Handlee"/>
            </a:endParaRPr>
          </a:p>
          <a:p>
            <a:pPr indent="-342900" lvl="0" marL="457200" rtl="0" algn="l">
              <a:spcBef>
                <a:spcPts val="0"/>
              </a:spcBef>
              <a:spcAft>
                <a:spcPts val="0"/>
              </a:spcAft>
              <a:buSzPts val="1800"/>
              <a:buChar char="●"/>
            </a:pPr>
            <a:r>
              <a:rPr b="1" lang="en">
                <a:latin typeface="Handlee"/>
                <a:ea typeface="Handlee"/>
                <a:cs typeface="Handlee"/>
                <a:sym typeface="Handlee"/>
              </a:rPr>
              <a:t>If you are unsure as to whether you should use people-first or identity-first language in order to be respectful, the best thing to do is ask the people themselves.</a:t>
            </a:r>
            <a:endParaRPr b="1">
              <a:latin typeface="Handlee"/>
              <a:ea typeface="Handlee"/>
              <a:cs typeface="Handlee"/>
              <a:sym typeface="Handlee"/>
            </a:endParaRPr>
          </a:p>
        </p:txBody>
      </p:sp>
      <p:pic>
        <p:nvPicPr>
          <p:cNvPr id="197" name="Google Shape;197;p29"/>
          <p:cNvPicPr preferRelativeResize="0"/>
          <p:nvPr/>
        </p:nvPicPr>
        <p:blipFill rotWithShape="1">
          <a:blip r:embed="rId3">
            <a:alphaModFix/>
          </a:blip>
          <a:srcRect b="0" l="6502" r="5747" t="0"/>
          <a:stretch/>
        </p:blipFill>
        <p:spPr>
          <a:xfrm>
            <a:off x="6646750" y="2040175"/>
            <a:ext cx="2185549" cy="199205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3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i="1" lang="en" sz="2700">
                <a:solidFill>
                  <a:schemeClr val="dk1"/>
                </a:solidFill>
                <a:latin typeface="Handlee"/>
                <a:ea typeface="Handlee"/>
                <a:cs typeface="Handlee"/>
                <a:sym typeface="Handlee"/>
              </a:rPr>
              <a:t>DSM-5-TR</a:t>
            </a:r>
            <a:r>
              <a:rPr b="1" lang="en" sz="2700">
                <a:solidFill>
                  <a:schemeClr val="dk1"/>
                </a:solidFill>
                <a:latin typeface="Handlee"/>
                <a:ea typeface="Handlee"/>
                <a:cs typeface="Handlee"/>
                <a:sym typeface="Handlee"/>
              </a:rPr>
              <a:t> - Autism Spectrum Disorder (ASD) </a:t>
            </a:r>
            <a:endParaRPr b="1" sz="2700">
              <a:solidFill>
                <a:schemeClr val="dk1"/>
              </a:solidFill>
              <a:latin typeface="Handlee"/>
              <a:ea typeface="Handlee"/>
              <a:cs typeface="Handlee"/>
              <a:sym typeface="Handlee"/>
            </a:endParaRPr>
          </a:p>
          <a:p>
            <a:pPr indent="0" lvl="0" marL="0" rtl="0" algn="l">
              <a:spcBef>
                <a:spcPts val="0"/>
              </a:spcBef>
              <a:spcAft>
                <a:spcPts val="0"/>
              </a:spcAft>
              <a:buNone/>
            </a:pPr>
            <a:r>
              <a:rPr b="1" lang="en" sz="2700">
                <a:solidFill>
                  <a:schemeClr val="dk1"/>
                </a:solidFill>
                <a:latin typeface="Handlee"/>
                <a:ea typeface="Handlee"/>
                <a:cs typeface="Handlee"/>
                <a:sym typeface="Handlee"/>
              </a:rPr>
              <a:t>A note on sources of information…</a:t>
            </a:r>
            <a:endParaRPr b="1" sz="2700">
              <a:solidFill>
                <a:schemeClr val="dk1"/>
              </a:solidFill>
              <a:latin typeface="Handlee"/>
              <a:ea typeface="Handlee"/>
              <a:cs typeface="Handlee"/>
              <a:sym typeface="Handlee"/>
            </a:endParaRPr>
          </a:p>
        </p:txBody>
      </p:sp>
      <p:sp>
        <p:nvSpPr>
          <p:cNvPr id="203" name="Google Shape;203;p30"/>
          <p:cNvSpPr txBox="1"/>
          <p:nvPr/>
        </p:nvSpPr>
        <p:spPr>
          <a:xfrm>
            <a:off x="311700" y="1468350"/>
            <a:ext cx="8520600" cy="1629600"/>
          </a:xfrm>
          <a:prstGeom prst="rect">
            <a:avLst/>
          </a:prstGeom>
          <a:solidFill>
            <a:schemeClr val="dk1"/>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i="1" lang="en" sz="3200">
                <a:solidFill>
                  <a:schemeClr val="lt1"/>
                </a:solidFill>
                <a:latin typeface="Handlee"/>
                <a:ea typeface="Handlee"/>
                <a:cs typeface="Handlee"/>
                <a:sym typeface="Handlee"/>
              </a:rPr>
              <a:t>“Over 70% of the information about ASD and other diagnoses on TikTok and other social media </a:t>
            </a:r>
            <a:r>
              <a:rPr i="1" lang="en" sz="3200">
                <a:solidFill>
                  <a:schemeClr val="lt1"/>
                </a:solidFill>
                <a:latin typeface="Handlee"/>
                <a:ea typeface="Handlee"/>
                <a:cs typeface="Handlee"/>
                <a:sym typeface="Handlee"/>
              </a:rPr>
              <a:t>platforms</a:t>
            </a:r>
            <a:r>
              <a:rPr i="1" lang="en" sz="3200">
                <a:solidFill>
                  <a:schemeClr val="lt1"/>
                </a:solidFill>
                <a:latin typeface="Handlee"/>
                <a:ea typeface="Handlee"/>
                <a:cs typeface="Handlee"/>
                <a:sym typeface="Handlee"/>
              </a:rPr>
              <a:t> is inaccurate.” - </a:t>
            </a:r>
            <a:r>
              <a:rPr lang="en" sz="3200">
                <a:solidFill>
                  <a:schemeClr val="lt1"/>
                </a:solidFill>
                <a:latin typeface="Handlee"/>
                <a:ea typeface="Handlee"/>
                <a:cs typeface="Handlee"/>
                <a:sym typeface="Handlee"/>
              </a:rPr>
              <a:t>Psychology Today, 2023</a:t>
            </a:r>
            <a:endParaRPr sz="3200">
              <a:solidFill>
                <a:schemeClr val="lt1"/>
              </a:solidFill>
              <a:latin typeface="Handlee"/>
              <a:ea typeface="Handlee"/>
              <a:cs typeface="Handlee"/>
              <a:sym typeface="Handlee"/>
            </a:endParaRPr>
          </a:p>
        </p:txBody>
      </p:sp>
      <p:pic>
        <p:nvPicPr>
          <p:cNvPr id="204" name="Google Shape;204;p30"/>
          <p:cNvPicPr preferRelativeResize="0"/>
          <p:nvPr/>
        </p:nvPicPr>
        <p:blipFill>
          <a:blip r:embed="rId3">
            <a:alphaModFix/>
          </a:blip>
          <a:stretch>
            <a:fillRect/>
          </a:stretch>
        </p:blipFill>
        <p:spPr>
          <a:xfrm>
            <a:off x="3083550" y="3208850"/>
            <a:ext cx="2976900" cy="1799974"/>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pic>
        <p:nvPicPr>
          <p:cNvPr id="209" name="Google Shape;209;p31"/>
          <p:cNvPicPr preferRelativeResize="0"/>
          <p:nvPr/>
        </p:nvPicPr>
        <p:blipFill>
          <a:blip r:embed="rId3">
            <a:alphaModFix/>
          </a:blip>
          <a:stretch>
            <a:fillRect/>
          </a:stretch>
        </p:blipFill>
        <p:spPr>
          <a:xfrm>
            <a:off x="1054300" y="485450"/>
            <a:ext cx="7035400" cy="41726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32"/>
          <p:cNvSpPr txBox="1"/>
          <p:nvPr>
            <p:ph type="ctrTitle"/>
          </p:nvPr>
        </p:nvSpPr>
        <p:spPr>
          <a:xfrm>
            <a:off x="311700" y="595975"/>
            <a:ext cx="8520600" cy="14085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a:solidFill>
                  <a:schemeClr val="accent2"/>
                </a:solidFill>
                <a:latin typeface="Handlee"/>
                <a:ea typeface="Handlee"/>
                <a:cs typeface="Handlee"/>
                <a:sym typeface="Handlee"/>
              </a:rPr>
              <a:t>Autism Myths Group Activity</a:t>
            </a:r>
            <a:endParaRPr>
              <a:solidFill>
                <a:schemeClr val="accent2"/>
              </a:solidFill>
              <a:latin typeface="Handlee"/>
              <a:ea typeface="Handlee"/>
              <a:cs typeface="Handlee"/>
              <a:sym typeface="Handlee"/>
            </a:endParaRPr>
          </a:p>
        </p:txBody>
      </p:sp>
      <p:pic>
        <p:nvPicPr>
          <p:cNvPr descr="10 Minute Timer - Calm Music for Relaxing&#10;&#10;📜 Message from the Creator of Tick Tock Countdown Timer&#10;&#10;I am Tom C. and I specialise in the field of Mental Health for a number of years.  I want to place where people can relax, unwind, study and sleep better. &#10;&#10;My videos are ideal for studying, sleep, relaxation and exercise. My aim is to provide the highest quality relaxing content that doesn’t contain any annoying talking or commentary. Research shows this can be help with mental heath. &#10;&#10;All my timer videos are made in high quality with editing programs such as Premiere Pro 2020, Photoshop and Luma Fusion. Each video takes many hours of editing and mixing to produce the perfect timer video for my viewers. &#10;&#10;Some video and audio files are make in collaboration with other video and audio creators with all the licenses and commercial use rights.&#10;&#10;All videos, audio, effects are mixed and created by myself.&#10;&#10;If you like my timers, please support me by buying me a coffee with the link below.&#10;&#10;https://www.buymeacoffee.com/ccproductiw&#10;&#10;&#10;⏱ Popular Timers &#10;&#10;5 Minute Timer - Calm and Relaxing Music: https://youtu.be/hso3oR8PJss&#10;10 Minute Timer - Relaxing Music: https://youtu;.be/yxu0qHbG_2c&#10;15 Minute Timer - No Music: https://youtu.be/v-vXDXrGSlI&#10;30 Minute Timer - Instrumental Relaxing Music: https://youtu.be/G4X4ZQHsTyE&#10;45 Minute Timer - Ambient Music: https://youtu.be/TKmhQprljAc&#10;1 Hour Timer - Beautiful Ocean Sunset https://youtu.be/TKmhQprljAc&#10;&#10;🎥 Editing&#10;            -  Luma Fusion&#10;            -  Premiere Pro 2020&#10;            - Adobe After Effects&#10;            - Photoshop&#10;&#10;📽Video and filming&#10;            - Sony a6000&#10;            - Fujifilm X-T3&#10;            - GoPro Hero8 &#10;            - Story Blocks&#10;            -  Pexels&#10;            -  Pixabay&#10;            - Adobe Stock&#10;            - Pond 5&#10;&#10;🎶Audio&#10;            - Story Blocks&#10;            - Youtube Audio Library&#10;&#10;🎤Microphone&#10;            - Blue Yeta&#10;            - Audio-Technica BP4025&#10;            - Zoom H2N&#10;&#10;&#10;Hashtags&#10;#Timer #Relaxation #RelaxingMusic&#10;&#10;© Copyright Tick Tock Countdown Timer 2023. All rights reserved. Any reproduction or republication of all or part of this video is prohibited. All of the video material on this channel is copyright protected." id="215" name="Google Shape;215;p32" title="10 Minute Timer - Calm Music for Relaxing">
            <a:hlinkClick r:id="rId3"/>
          </p:cNvPr>
          <p:cNvPicPr preferRelativeResize="0"/>
          <p:nvPr/>
        </p:nvPicPr>
        <p:blipFill>
          <a:blip r:embed="rId4">
            <a:alphaModFix/>
          </a:blip>
          <a:stretch>
            <a:fillRect/>
          </a:stretch>
        </p:blipFill>
        <p:spPr>
          <a:xfrm>
            <a:off x="7145275" y="4096375"/>
            <a:ext cx="1687025" cy="870600"/>
          </a:xfrm>
          <a:prstGeom prst="rect">
            <a:avLst/>
          </a:prstGeom>
          <a:noFill/>
          <a:ln>
            <a:noFill/>
          </a:ln>
        </p:spPr>
      </p:pic>
      <p:sp>
        <p:nvSpPr>
          <p:cNvPr id="216" name="Google Shape;216;p32"/>
          <p:cNvSpPr txBox="1"/>
          <p:nvPr/>
        </p:nvSpPr>
        <p:spPr>
          <a:xfrm>
            <a:off x="643950" y="2891575"/>
            <a:ext cx="7856100" cy="10377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None/>
            </a:pPr>
            <a:r>
              <a:rPr lang="en" sz="1900">
                <a:latin typeface="Handlee"/>
                <a:ea typeface="Handlee"/>
                <a:cs typeface="Handlee"/>
                <a:sym typeface="Handlee"/>
              </a:rPr>
              <a:t>Decide if the statement given to your table is a MYTH or a FACT. </a:t>
            </a:r>
            <a:endParaRPr sz="1900">
              <a:latin typeface="Handlee"/>
              <a:ea typeface="Handlee"/>
              <a:cs typeface="Handlee"/>
              <a:sym typeface="Handlee"/>
            </a:endParaRPr>
          </a:p>
          <a:p>
            <a:pPr indent="0" lvl="0" marL="0" rtl="0" algn="ctr">
              <a:lnSpc>
                <a:spcPct val="115000"/>
              </a:lnSpc>
              <a:spcBef>
                <a:spcPts val="0"/>
              </a:spcBef>
              <a:spcAft>
                <a:spcPts val="0"/>
              </a:spcAft>
              <a:buNone/>
            </a:pPr>
            <a:r>
              <a:rPr lang="en" sz="1900">
                <a:latin typeface="Handlee"/>
                <a:ea typeface="Handlee"/>
                <a:cs typeface="Handlee"/>
                <a:sym typeface="Handlee"/>
              </a:rPr>
              <a:t> What information do you know to support your claim? </a:t>
            </a:r>
            <a:endParaRPr sz="1900">
              <a:latin typeface="Handlee"/>
              <a:ea typeface="Handlee"/>
              <a:cs typeface="Handlee"/>
              <a:sym typeface="Handlee"/>
            </a:endParaRPr>
          </a:p>
          <a:p>
            <a:pPr indent="0" lvl="0" marL="0" rtl="0" algn="ctr">
              <a:lnSpc>
                <a:spcPct val="115000"/>
              </a:lnSpc>
              <a:spcBef>
                <a:spcPts val="0"/>
              </a:spcBef>
              <a:spcAft>
                <a:spcPts val="0"/>
              </a:spcAft>
              <a:buNone/>
            </a:pPr>
            <a:r>
              <a:rPr lang="en" sz="1900">
                <a:latin typeface="Handlee"/>
                <a:ea typeface="Handlee"/>
                <a:cs typeface="Handlee"/>
                <a:sym typeface="Handlee"/>
              </a:rPr>
              <a:t>Pick one person to share back to the </a:t>
            </a:r>
            <a:r>
              <a:rPr lang="en" sz="1900">
                <a:latin typeface="Handlee"/>
                <a:ea typeface="Handlee"/>
                <a:cs typeface="Handlee"/>
                <a:sym typeface="Handlee"/>
              </a:rPr>
              <a:t>larger</a:t>
            </a:r>
            <a:r>
              <a:rPr lang="en" sz="1900">
                <a:latin typeface="Handlee"/>
                <a:ea typeface="Handlee"/>
                <a:cs typeface="Handlee"/>
                <a:sym typeface="Handlee"/>
              </a:rPr>
              <a:t> group. </a:t>
            </a:r>
            <a:endParaRPr sz="1900">
              <a:latin typeface="Handlee"/>
              <a:ea typeface="Handlee"/>
              <a:cs typeface="Handlee"/>
              <a:sym typeface="Handlee"/>
            </a:endParaRPr>
          </a:p>
          <a:p>
            <a:pPr indent="0" lvl="0" marL="0" rtl="0" algn="ctr">
              <a:spcBef>
                <a:spcPts val="0"/>
              </a:spcBef>
              <a:spcAft>
                <a:spcPts val="0"/>
              </a:spcAft>
              <a:buNone/>
            </a:pPr>
            <a:r>
              <a:t/>
            </a:r>
            <a:endParaRPr sz="2600">
              <a:solidFill>
                <a:schemeClr val="dk2"/>
              </a:solidFill>
              <a:latin typeface="Handlee"/>
              <a:ea typeface="Handlee"/>
              <a:cs typeface="Handlee"/>
              <a:sym typeface="Handlee"/>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pic>
        <p:nvPicPr>
          <p:cNvPr id="221" name="Google Shape;221;p33"/>
          <p:cNvPicPr preferRelativeResize="0"/>
          <p:nvPr/>
        </p:nvPicPr>
        <p:blipFill>
          <a:blip r:embed="rId3">
            <a:alphaModFix/>
          </a:blip>
          <a:stretch>
            <a:fillRect/>
          </a:stretch>
        </p:blipFill>
        <p:spPr>
          <a:xfrm>
            <a:off x="592925" y="1080038"/>
            <a:ext cx="3561275" cy="3561275"/>
          </a:xfrm>
          <a:prstGeom prst="rect">
            <a:avLst/>
          </a:prstGeom>
          <a:noFill/>
          <a:ln>
            <a:noFill/>
          </a:ln>
        </p:spPr>
      </p:pic>
      <p:pic>
        <p:nvPicPr>
          <p:cNvPr descr="10 Minute Timer - Calm Music for Relaxing&#10;&#10;📜 Message from the Creator of Tick Tock Countdown Timer&#10;&#10;I am Tom C. and I specialise in the field of Mental Health for a number of years.  I want to place where people can relax, unwind, study and sleep better. &#10;&#10;My videos are ideal for studying, sleep, relaxation and exercise. My aim is to provide the highest quality relaxing content that doesn’t contain any annoying talking or commentary. Research shows this can be help with mental heath. &#10;&#10;All my timer videos are made in high quality with editing programs such as Premiere Pro 2020, Photoshop and Luma Fusion. Each video takes many hours of editing and mixing to produce the perfect timer video for my viewers. &#10;&#10;Some video and audio files are make in collaboration with other video and audio creators with all the licenses and commercial use rights.&#10;&#10;All videos, audio, effects are mixed and created by myself.&#10;&#10;If you like my timers, please support me by buying me a coffee with the link below.&#10;&#10;https://www.buymeacoffee.com/ccproductiw&#10;&#10;&#10;⏱ Popular Timers &#10;&#10;5 Minute Timer - Calm and Relaxing Music: https://youtu.be/hso3oR8PJss&#10;10 Minute Timer - Relaxing Music: https://youtu;.be/yxu0qHbG_2c&#10;15 Minute Timer - No Music: https://youtu.be/v-vXDXrGSlI&#10;30 Minute Timer - Instrumental Relaxing Music: https://youtu.be/G4X4ZQHsTyE&#10;45 Minute Timer - Ambient Music: https://youtu.be/TKmhQprljAc&#10;1 Hour Timer - Beautiful Ocean Sunset https://youtu.be/TKmhQprljAc&#10;&#10;🎥 Editing&#10;            -  Luma Fusion&#10;            -  Premiere Pro 2020&#10;            - Adobe After Effects&#10;            - Photoshop&#10;&#10;📽Video and filming&#10;            - Sony a6000&#10;            - Fujifilm X-T3&#10;            - GoPro Hero8 &#10;            - Story Blocks&#10;            -  Pexels&#10;            -  Pixabay&#10;            - Adobe Stock&#10;            - Pond 5&#10;&#10;🎶Audio&#10;            - Story Blocks&#10;            - Youtube Audio Library&#10;&#10;🎤Microphone&#10;            - Blue Yeta&#10;            - Audio-Technica BP4025&#10;            - Zoom H2N&#10;&#10;&#10;Hashtags&#10;#Timer #Relaxation #RelaxingMusic&#10;&#10;© Copyright Tick Tock Countdown Timer 2023. All rights reserved. Any reproduction or republication of all or part of this video is prohibited. All of the video material on this channel is copyright protected." id="222" name="Google Shape;222;p33" title="10 Minute Timer - Calm Music for Relaxing">
            <a:hlinkClick r:id="rId4"/>
          </p:cNvPr>
          <p:cNvPicPr preferRelativeResize="0"/>
          <p:nvPr/>
        </p:nvPicPr>
        <p:blipFill>
          <a:blip r:embed="rId5">
            <a:alphaModFix/>
          </a:blip>
          <a:stretch>
            <a:fillRect/>
          </a:stretch>
        </p:blipFill>
        <p:spPr>
          <a:xfrm>
            <a:off x="4572000" y="1875900"/>
            <a:ext cx="4204075" cy="236480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34"/>
          <p:cNvSpPr txBox="1"/>
          <p:nvPr>
            <p:ph type="ctrTitle"/>
          </p:nvPr>
        </p:nvSpPr>
        <p:spPr>
          <a:xfrm>
            <a:off x="311700" y="595975"/>
            <a:ext cx="8520600" cy="19578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sz="5300">
                <a:solidFill>
                  <a:schemeClr val="accent2"/>
                </a:solidFill>
                <a:latin typeface="Handlee"/>
                <a:ea typeface="Handlee"/>
                <a:cs typeface="Handlee"/>
                <a:sym typeface="Handlee"/>
              </a:rPr>
              <a:t>Sensory &amp; Regulation</a:t>
            </a:r>
            <a:endParaRPr sz="5300">
              <a:solidFill>
                <a:schemeClr val="accent2"/>
              </a:solidFill>
              <a:latin typeface="Handlee"/>
              <a:ea typeface="Handlee"/>
              <a:cs typeface="Handlee"/>
              <a:sym typeface="Handlee"/>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3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solidFill>
                  <a:schemeClr val="dk1"/>
                </a:solidFill>
                <a:latin typeface="Handlee"/>
                <a:ea typeface="Handlee"/>
                <a:cs typeface="Handlee"/>
                <a:sym typeface="Handlee"/>
              </a:rPr>
              <a:t>What is Regulation?</a:t>
            </a:r>
            <a:endParaRPr b="1">
              <a:solidFill>
                <a:schemeClr val="dk1"/>
              </a:solidFill>
              <a:latin typeface="Handlee"/>
              <a:ea typeface="Handlee"/>
              <a:cs typeface="Handlee"/>
              <a:sym typeface="Handlee"/>
            </a:endParaRPr>
          </a:p>
        </p:txBody>
      </p:sp>
      <p:sp>
        <p:nvSpPr>
          <p:cNvPr id="233" name="Google Shape;233;p35"/>
          <p:cNvSpPr txBox="1"/>
          <p:nvPr>
            <p:ph idx="1" type="body"/>
          </p:nvPr>
        </p:nvSpPr>
        <p:spPr>
          <a:xfrm>
            <a:off x="311700" y="1152475"/>
            <a:ext cx="8520600" cy="3890700"/>
          </a:xfrm>
          <a:prstGeom prst="rect">
            <a:avLst/>
          </a:prstGeom>
        </p:spPr>
        <p:txBody>
          <a:bodyPr anchorCtr="0" anchor="t" bIns="91425" lIns="91425" spcFirstLastPara="1" rIns="91425" wrap="square" tIns="91425">
            <a:normAutofit/>
          </a:bodyPr>
          <a:lstStyle/>
          <a:p>
            <a:pPr indent="-368300" lvl="0" marL="457200" rtl="0" algn="l">
              <a:spcBef>
                <a:spcPts val="0"/>
              </a:spcBef>
              <a:spcAft>
                <a:spcPts val="0"/>
              </a:spcAft>
              <a:buSzPts val="2200"/>
              <a:buFont typeface="Handlee"/>
              <a:buChar char="-"/>
            </a:pPr>
            <a:r>
              <a:rPr lang="en" sz="2200">
                <a:latin typeface="Handlee"/>
                <a:ea typeface="Handlee"/>
                <a:cs typeface="Handlee"/>
                <a:sym typeface="Handlee"/>
              </a:rPr>
              <a:t>The ability to manage sensory input and maintain a calm and alert state</a:t>
            </a:r>
            <a:endParaRPr sz="2200">
              <a:latin typeface="Handlee"/>
              <a:ea typeface="Handlee"/>
              <a:cs typeface="Handlee"/>
              <a:sym typeface="Handlee"/>
            </a:endParaRPr>
          </a:p>
          <a:p>
            <a:pPr indent="-368300" lvl="0" marL="457200" rtl="0" algn="l">
              <a:spcBef>
                <a:spcPts val="0"/>
              </a:spcBef>
              <a:spcAft>
                <a:spcPts val="0"/>
              </a:spcAft>
              <a:buSzPts val="2200"/>
              <a:buFont typeface="Handlee"/>
              <a:buChar char="-"/>
            </a:pPr>
            <a:r>
              <a:rPr lang="en" sz="2200">
                <a:latin typeface="Handlee"/>
                <a:ea typeface="Handlee"/>
                <a:cs typeface="Handlee"/>
                <a:sym typeface="Handlee"/>
              </a:rPr>
              <a:t>Our bodies way navigating life while keeping our brain and body feeling good</a:t>
            </a:r>
            <a:endParaRPr sz="2200">
              <a:latin typeface="Handlee"/>
              <a:ea typeface="Handlee"/>
              <a:cs typeface="Handlee"/>
              <a:sym typeface="Handlee"/>
            </a:endParaRPr>
          </a:p>
          <a:p>
            <a:pPr indent="-368300" lvl="0" marL="457200" rtl="0" algn="l">
              <a:spcBef>
                <a:spcPts val="0"/>
              </a:spcBef>
              <a:spcAft>
                <a:spcPts val="0"/>
              </a:spcAft>
              <a:buSzPts val="2200"/>
              <a:buFont typeface="Handlee"/>
              <a:buChar char="-"/>
            </a:pPr>
            <a:r>
              <a:rPr lang="en" sz="2200">
                <a:latin typeface="Handlee"/>
                <a:ea typeface="Handlee"/>
                <a:cs typeface="Handlee"/>
                <a:sym typeface="Handlee"/>
              </a:rPr>
              <a:t>It is essential for focus, learning, and social interaction</a:t>
            </a:r>
            <a:endParaRPr sz="2200">
              <a:latin typeface="Handlee"/>
              <a:ea typeface="Handlee"/>
              <a:cs typeface="Handlee"/>
              <a:sym typeface="Handlee"/>
            </a:endParaRPr>
          </a:p>
          <a:p>
            <a:pPr indent="0" lvl="0" marL="457200" rtl="0" algn="l">
              <a:spcBef>
                <a:spcPts val="1200"/>
              </a:spcBef>
              <a:spcAft>
                <a:spcPts val="1200"/>
              </a:spcAft>
              <a:buNone/>
            </a:pPr>
            <a:r>
              <a:t/>
            </a:r>
            <a:endParaRPr>
              <a:latin typeface="Handlee"/>
              <a:ea typeface="Handlee"/>
              <a:cs typeface="Handlee"/>
              <a:sym typeface="Handlee"/>
            </a:endParaRPr>
          </a:p>
        </p:txBody>
      </p:sp>
      <p:pic>
        <p:nvPicPr>
          <p:cNvPr id="234" name="Google Shape;234;p35"/>
          <p:cNvPicPr preferRelativeResize="0"/>
          <p:nvPr/>
        </p:nvPicPr>
        <p:blipFill>
          <a:blip r:embed="rId3">
            <a:alphaModFix/>
          </a:blip>
          <a:stretch>
            <a:fillRect/>
          </a:stretch>
        </p:blipFill>
        <p:spPr>
          <a:xfrm>
            <a:off x="2224463" y="2878745"/>
            <a:ext cx="4695075" cy="226475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3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solidFill>
                  <a:schemeClr val="dk1"/>
                </a:solidFill>
                <a:latin typeface="Handlee"/>
                <a:ea typeface="Handlee"/>
                <a:cs typeface="Handlee"/>
                <a:sym typeface="Handlee"/>
              </a:rPr>
              <a:t>How Does Regulation Happen?</a:t>
            </a:r>
            <a:endParaRPr b="1">
              <a:solidFill>
                <a:schemeClr val="dk1"/>
              </a:solidFill>
              <a:latin typeface="Handlee"/>
              <a:ea typeface="Handlee"/>
              <a:cs typeface="Handlee"/>
              <a:sym typeface="Handlee"/>
            </a:endParaRPr>
          </a:p>
        </p:txBody>
      </p:sp>
      <p:sp>
        <p:nvSpPr>
          <p:cNvPr id="240" name="Google Shape;240;p36"/>
          <p:cNvSpPr txBox="1"/>
          <p:nvPr>
            <p:ph idx="1" type="body"/>
          </p:nvPr>
        </p:nvSpPr>
        <p:spPr>
          <a:xfrm>
            <a:off x="311700" y="1152475"/>
            <a:ext cx="8520600" cy="37515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Font typeface="Handlee"/>
              <a:buAutoNum type="arabicPeriod"/>
            </a:pPr>
            <a:r>
              <a:rPr lang="en">
                <a:latin typeface="Handlee"/>
                <a:ea typeface="Handlee"/>
                <a:cs typeface="Handlee"/>
                <a:sym typeface="Handlee"/>
              </a:rPr>
              <a:t>Our body takes in sensory information from the world around us</a:t>
            </a:r>
            <a:endParaRPr>
              <a:latin typeface="Handlee"/>
              <a:ea typeface="Handlee"/>
              <a:cs typeface="Handlee"/>
              <a:sym typeface="Handlee"/>
            </a:endParaRPr>
          </a:p>
          <a:p>
            <a:pPr indent="-342900" lvl="0" marL="457200" rtl="0" algn="l">
              <a:spcBef>
                <a:spcPts val="0"/>
              </a:spcBef>
              <a:spcAft>
                <a:spcPts val="0"/>
              </a:spcAft>
              <a:buSzPts val="1800"/>
              <a:buFont typeface="Handlee"/>
              <a:buAutoNum type="arabicPeriod"/>
            </a:pPr>
            <a:r>
              <a:rPr lang="en">
                <a:latin typeface="Handlee"/>
                <a:ea typeface="Handlee"/>
                <a:cs typeface="Handlee"/>
                <a:sym typeface="Handlee"/>
              </a:rPr>
              <a:t>Information travels along pathways to our central nervous system</a:t>
            </a:r>
            <a:endParaRPr>
              <a:latin typeface="Handlee"/>
              <a:ea typeface="Handlee"/>
              <a:cs typeface="Handlee"/>
              <a:sym typeface="Handlee"/>
            </a:endParaRPr>
          </a:p>
          <a:p>
            <a:pPr indent="-342900" lvl="0" marL="457200" rtl="0" algn="l">
              <a:spcBef>
                <a:spcPts val="0"/>
              </a:spcBef>
              <a:spcAft>
                <a:spcPts val="0"/>
              </a:spcAft>
              <a:buSzPts val="1800"/>
              <a:buFont typeface="Handlee"/>
              <a:buAutoNum type="arabicPeriod"/>
            </a:pPr>
            <a:r>
              <a:rPr lang="en">
                <a:latin typeface="Handlee"/>
                <a:ea typeface="Handlee"/>
                <a:cs typeface="Handlee"/>
                <a:sym typeface="Handlee"/>
              </a:rPr>
              <a:t>The central nervous system receives the information </a:t>
            </a:r>
            <a:endParaRPr>
              <a:latin typeface="Handlee"/>
              <a:ea typeface="Handlee"/>
              <a:cs typeface="Handlee"/>
              <a:sym typeface="Handlee"/>
            </a:endParaRPr>
          </a:p>
          <a:p>
            <a:pPr indent="-342900" lvl="0" marL="457200" rtl="0" algn="l">
              <a:spcBef>
                <a:spcPts val="0"/>
              </a:spcBef>
              <a:spcAft>
                <a:spcPts val="0"/>
              </a:spcAft>
              <a:buSzPts val="1800"/>
              <a:buFont typeface="Handlee"/>
              <a:buAutoNum type="arabicPeriod"/>
            </a:pPr>
            <a:r>
              <a:rPr lang="en">
                <a:latin typeface="Handlee"/>
                <a:ea typeface="Handlee"/>
                <a:cs typeface="Handlee"/>
                <a:sym typeface="Handlee"/>
              </a:rPr>
              <a:t>The central nervous system process the information and creates a response</a:t>
            </a:r>
            <a:endParaRPr>
              <a:latin typeface="Handlee"/>
              <a:ea typeface="Handlee"/>
              <a:cs typeface="Handlee"/>
              <a:sym typeface="Handlee"/>
            </a:endParaRPr>
          </a:p>
          <a:p>
            <a:pPr indent="-342900" lvl="0" marL="457200" rtl="0" algn="l">
              <a:spcBef>
                <a:spcPts val="0"/>
              </a:spcBef>
              <a:spcAft>
                <a:spcPts val="0"/>
              </a:spcAft>
              <a:buSzPts val="1800"/>
              <a:buFont typeface="Handlee"/>
              <a:buAutoNum type="arabicPeriod"/>
            </a:pPr>
            <a:r>
              <a:rPr lang="en">
                <a:latin typeface="Handlee"/>
                <a:ea typeface="Handlee"/>
                <a:cs typeface="Handlee"/>
                <a:sym typeface="Handlee"/>
              </a:rPr>
              <a:t>The body carries out the response- may or may not be an appropriate response</a:t>
            </a:r>
            <a:endParaRPr>
              <a:latin typeface="Handlee"/>
              <a:ea typeface="Handlee"/>
              <a:cs typeface="Handlee"/>
              <a:sym typeface="Handlee"/>
            </a:endParaRPr>
          </a:p>
          <a:p>
            <a:pPr indent="0" lvl="0" marL="457200" rtl="0" algn="l">
              <a:spcBef>
                <a:spcPts val="1200"/>
              </a:spcBef>
              <a:spcAft>
                <a:spcPts val="0"/>
              </a:spcAft>
              <a:buNone/>
            </a:pPr>
            <a:r>
              <a:t/>
            </a:r>
            <a:endParaRPr>
              <a:latin typeface="Handlee"/>
              <a:ea typeface="Handlee"/>
              <a:cs typeface="Handlee"/>
              <a:sym typeface="Handlee"/>
            </a:endParaRPr>
          </a:p>
          <a:p>
            <a:pPr indent="0" lvl="0" marL="0" rtl="0" algn="l">
              <a:spcBef>
                <a:spcPts val="1200"/>
              </a:spcBef>
              <a:spcAft>
                <a:spcPts val="1200"/>
              </a:spcAft>
              <a:buNone/>
            </a:pPr>
            <a:r>
              <a:rPr b="1" lang="en">
                <a:latin typeface="Handlee"/>
                <a:ea typeface="Handlee"/>
                <a:cs typeface="Handlee"/>
                <a:sym typeface="Handlee"/>
              </a:rPr>
              <a:t>Example: </a:t>
            </a:r>
            <a:r>
              <a:rPr lang="en">
                <a:latin typeface="Handlee"/>
                <a:ea typeface="Handlee"/>
                <a:cs typeface="Handlee"/>
                <a:sym typeface="Handlee"/>
              </a:rPr>
              <a:t>You are in a</a:t>
            </a:r>
            <a:r>
              <a:rPr b="1" lang="en">
                <a:latin typeface="Handlee"/>
                <a:ea typeface="Handlee"/>
                <a:cs typeface="Handlee"/>
                <a:sym typeface="Handlee"/>
              </a:rPr>
              <a:t> </a:t>
            </a:r>
            <a:r>
              <a:rPr lang="en">
                <a:latin typeface="Handlee"/>
                <a:ea typeface="Handlee"/>
                <a:cs typeface="Handlee"/>
                <a:sym typeface="Handlee"/>
              </a:rPr>
              <a:t>very loud environment- the sound travels through our ears into the central nervous system, our brain processes it as very loud, our </a:t>
            </a:r>
            <a:r>
              <a:rPr lang="en">
                <a:latin typeface="Handlee"/>
                <a:ea typeface="Handlee"/>
                <a:cs typeface="Handlee"/>
                <a:sym typeface="Handlee"/>
              </a:rPr>
              <a:t>body is</a:t>
            </a:r>
            <a:r>
              <a:rPr lang="en">
                <a:latin typeface="Handlee"/>
                <a:ea typeface="Handlee"/>
                <a:cs typeface="Handlee"/>
                <a:sym typeface="Handlee"/>
              </a:rPr>
              <a:t> unable to leave, so the brain creates the response to scream and cover ears. </a:t>
            </a:r>
            <a:endParaRPr>
              <a:latin typeface="Handlee"/>
              <a:ea typeface="Handlee"/>
              <a:cs typeface="Handlee"/>
              <a:sym typeface="Handlee"/>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3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solidFill>
                  <a:schemeClr val="dk1"/>
                </a:solidFill>
                <a:latin typeface="Handlee"/>
                <a:ea typeface="Handlee"/>
                <a:cs typeface="Handlee"/>
                <a:sym typeface="Handlee"/>
              </a:rPr>
              <a:t>Considerations with Regulation</a:t>
            </a:r>
            <a:endParaRPr b="1">
              <a:solidFill>
                <a:schemeClr val="dk1"/>
              </a:solidFill>
              <a:latin typeface="Handlee"/>
              <a:ea typeface="Handlee"/>
              <a:cs typeface="Handlee"/>
              <a:sym typeface="Handlee"/>
            </a:endParaRPr>
          </a:p>
        </p:txBody>
      </p:sp>
      <p:sp>
        <p:nvSpPr>
          <p:cNvPr id="246" name="Google Shape;246;p37"/>
          <p:cNvSpPr txBox="1"/>
          <p:nvPr>
            <p:ph idx="1" type="body"/>
          </p:nvPr>
        </p:nvSpPr>
        <p:spPr>
          <a:xfrm>
            <a:off x="311700" y="1152475"/>
            <a:ext cx="8520600" cy="3890700"/>
          </a:xfrm>
          <a:prstGeom prst="rect">
            <a:avLst/>
          </a:prstGeom>
        </p:spPr>
        <p:txBody>
          <a:bodyPr anchorCtr="0" anchor="t" bIns="91425" lIns="91425" spcFirstLastPara="1" rIns="91425" wrap="square" tIns="91425">
            <a:normAutofit/>
          </a:bodyPr>
          <a:lstStyle/>
          <a:p>
            <a:pPr indent="-355600" lvl="0" marL="457200" rtl="0" algn="l">
              <a:spcBef>
                <a:spcPts val="0"/>
              </a:spcBef>
              <a:spcAft>
                <a:spcPts val="0"/>
              </a:spcAft>
              <a:buSzPts val="2000"/>
              <a:buFont typeface="Handlee"/>
              <a:buChar char="-"/>
            </a:pPr>
            <a:r>
              <a:rPr lang="en" sz="2000">
                <a:latin typeface="Handlee"/>
                <a:ea typeface="Handlee"/>
                <a:cs typeface="Handlee"/>
                <a:sym typeface="Handlee"/>
              </a:rPr>
              <a:t>Every human is a sensory being</a:t>
            </a:r>
            <a:endParaRPr sz="2000">
              <a:latin typeface="Handlee"/>
              <a:ea typeface="Handlee"/>
              <a:cs typeface="Handlee"/>
              <a:sym typeface="Handlee"/>
            </a:endParaRPr>
          </a:p>
          <a:p>
            <a:pPr indent="-355600" lvl="0" marL="457200" rtl="0" algn="l">
              <a:spcBef>
                <a:spcPts val="0"/>
              </a:spcBef>
              <a:spcAft>
                <a:spcPts val="0"/>
              </a:spcAft>
              <a:buSzPts val="2000"/>
              <a:buFont typeface="Handlee"/>
              <a:buChar char="-"/>
            </a:pPr>
            <a:r>
              <a:rPr lang="en" sz="2000">
                <a:latin typeface="Handlee"/>
                <a:ea typeface="Handlee"/>
                <a:cs typeface="Handlee"/>
                <a:sym typeface="Handlee"/>
              </a:rPr>
              <a:t>The most important thing to remember is that if a student is not regulated they are not in a state to be a good learner so we need to start with regulation first!!</a:t>
            </a:r>
            <a:endParaRPr sz="2000">
              <a:latin typeface="Handlee"/>
              <a:ea typeface="Handlee"/>
              <a:cs typeface="Handlee"/>
              <a:sym typeface="Handlee"/>
            </a:endParaRPr>
          </a:p>
          <a:p>
            <a:pPr indent="-355600" lvl="0" marL="457200" rtl="0" algn="l">
              <a:spcBef>
                <a:spcPts val="0"/>
              </a:spcBef>
              <a:spcAft>
                <a:spcPts val="0"/>
              </a:spcAft>
              <a:buSzPts val="2000"/>
              <a:buFont typeface="Handlee"/>
              <a:buChar char="-"/>
            </a:pPr>
            <a:r>
              <a:rPr lang="en" sz="2000">
                <a:latin typeface="Handlee"/>
                <a:ea typeface="Handlee"/>
                <a:cs typeface="Handlee"/>
                <a:sym typeface="Handlee"/>
              </a:rPr>
              <a:t>We always want to be proactive- it is easier to maintain a state of regulation instead of trying to play “catch up”</a:t>
            </a:r>
            <a:endParaRPr sz="2000">
              <a:latin typeface="Handlee"/>
              <a:ea typeface="Handlee"/>
              <a:cs typeface="Handlee"/>
              <a:sym typeface="Handlee"/>
            </a:endParaRPr>
          </a:p>
          <a:p>
            <a:pPr indent="-355600" lvl="0" marL="457200" rtl="0" algn="l">
              <a:spcBef>
                <a:spcPts val="0"/>
              </a:spcBef>
              <a:spcAft>
                <a:spcPts val="0"/>
              </a:spcAft>
              <a:buSzPts val="2000"/>
              <a:buFont typeface="Handlee"/>
              <a:buChar char="-"/>
            </a:pPr>
            <a:r>
              <a:rPr lang="en" sz="2000">
                <a:latin typeface="Handlee"/>
                <a:ea typeface="Handlee"/>
                <a:cs typeface="Handlee"/>
                <a:sym typeface="Handlee"/>
              </a:rPr>
              <a:t>Having a good relationship with your students will help you be successful with maintaining a state of regulation</a:t>
            </a:r>
            <a:endParaRPr sz="2000">
              <a:latin typeface="Handlee"/>
              <a:ea typeface="Handlee"/>
              <a:cs typeface="Handlee"/>
              <a:sym typeface="Handlee"/>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pic>
        <p:nvPicPr>
          <p:cNvPr id="251" name="Google Shape;251;p38"/>
          <p:cNvPicPr preferRelativeResize="0"/>
          <p:nvPr/>
        </p:nvPicPr>
        <p:blipFill>
          <a:blip r:embed="rId3">
            <a:alphaModFix/>
          </a:blip>
          <a:stretch>
            <a:fillRect/>
          </a:stretch>
        </p:blipFill>
        <p:spPr>
          <a:xfrm>
            <a:off x="132500" y="36400"/>
            <a:ext cx="8879000" cy="2090625"/>
          </a:xfrm>
          <a:prstGeom prst="rect">
            <a:avLst/>
          </a:prstGeom>
          <a:noFill/>
          <a:ln>
            <a:noFill/>
          </a:ln>
        </p:spPr>
      </p:pic>
      <p:pic>
        <p:nvPicPr>
          <p:cNvPr id="252" name="Google Shape;252;p38"/>
          <p:cNvPicPr preferRelativeResize="0"/>
          <p:nvPr/>
        </p:nvPicPr>
        <p:blipFill>
          <a:blip r:embed="rId4">
            <a:alphaModFix/>
          </a:blip>
          <a:stretch>
            <a:fillRect/>
          </a:stretch>
        </p:blipFill>
        <p:spPr>
          <a:xfrm>
            <a:off x="927000" y="2068344"/>
            <a:ext cx="7289999" cy="3075156"/>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3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solidFill>
                  <a:schemeClr val="dk1"/>
                </a:solidFill>
                <a:latin typeface="Handlee"/>
                <a:ea typeface="Handlee"/>
                <a:cs typeface="Handlee"/>
                <a:sym typeface="Handlee"/>
              </a:rPr>
              <a:t>How to Implement Regulation Strategies</a:t>
            </a:r>
            <a:endParaRPr b="1">
              <a:solidFill>
                <a:schemeClr val="dk1"/>
              </a:solidFill>
              <a:latin typeface="Handlee"/>
              <a:ea typeface="Handlee"/>
              <a:cs typeface="Handlee"/>
              <a:sym typeface="Handlee"/>
            </a:endParaRPr>
          </a:p>
        </p:txBody>
      </p:sp>
      <p:sp>
        <p:nvSpPr>
          <p:cNvPr id="258" name="Google Shape;258;p39"/>
          <p:cNvSpPr txBox="1"/>
          <p:nvPr>
            <p:ph idx="1" type="body"/>
          </p:nvPr>
        </p:nvSpPr>
        <p:spPr>
          <a:xfrm>
            <a:off x="311700" y="1152475"/>
            <a:ext cx="8520600" cy="3416400"/>
          </a:xfrm>
          <a:prstGeom prst="rect">
            <a:avLst/>
          </a:prstGeom>
        </p:spPr>
        <p:txBody>
          <a:bodyPr anchorCtr="0" anchor="t" bIns="91425" lIns="91425" spcFirstLastPara="1" rIns="91425" wrap="square" tIns="91425">
            <a:normAutofit lnSpcReduction="20000"/>
          </a:bodyPr>
          <a:lstStyle/>
          <a:p>
            <a:pPr indent="-342900" lvl="0" marL="457200" rtl="0" algn="l">
              <a:spcBef>
                <a:spcPts val="0"/>
              </a:spcBef>
              <a:spcAft>
                <a:spcPts val="0"/>
              </a:spcAft>
              <a:buSzPts val="1800"/>
              <a:buFont typeface="Handlee"/>
              <a:buChar char="-"/>
            </a:pPr>
            <a:r>
              <a:rPr b="1" lang="en">
                <a:latin typeface="Handlee"/>
                <a:ea typeface="Handlee"/>
                <a:cs typeface="Handlee"/>
                <a:sym typeface="Handlee"/>
              </a:rPr>
              <a:t>Co-regulation:</a:t>
            </a:r>
            <a:r>
              <a:rPr lang="en">
                <a:latin typeface="Handlee"/>
                <a:ea typeface="Handlee"/>
                <a:cs typeface="Handlee"/>
                <a:sym typeface="Handlee"/>
              </a:rPr>
              <a:t> Students </a:t>
            </a:r>
            <a:r>
              <a:rPr lang="en">
                <a:latin typeface="Handlee"/>
                <a:ea typeface="Handlee"/>
                <a:cs typeface="Handlee"/>
                <a:sym typeface="Handlee"/>
              </a:rPr>
              <a:t>require</a:t>
            </a:r>
            <a:r>
              <a:rPr lang="en">
                <a:latin typeface="Handlee"/>
                <a:ea typeface="Handlee"/>
                <a:cs typeface="Handlee"/>
                <a:sym typeface="Handlee"/>
              </a:rPr>
              <a:t> support from someone else to build a foundation for regulation, identify and provide support for the student to develop self-regulation skills, and to create a trusting relationship so the student can feel safe and supported.</a:t>
            </a:r>
            <a:endParaRPr>
              <a:latin typeface="Handlee"/>
              <a:ea typeface="Handlee"/>
              <a:cs typeface="Handlee"/>
              <a:sym typeface="Handlee"/>
            </a:endParaRPr>
          </a:p>
          <a:p>
            <a:pPr indent="0" lvl="0" marL="457200" rtl="0" algn="l">
              <a:spcBef>
                <a:spcPts val="1200"/>
              </a:spcBef>
              <a:spcAft>
                <a:spcPts val="0"/>
              </a:spcAft>
              <a:buNone/>
            </a:pPr>
            <a:r>
              <a:t/>
            </a:r>
            <a:endParaRPr>
              <a:latin typeface="Handlee"/>
              <a:ea typeface="Handlee"/>
              <a:cs typeface="Handlee"/>
              <a:sym typeface="Handlee"/>
            </a:endParaRPr>
          </a:p>
          <a:p>
            <a:pPr indent="-342900" lvl="0" marL="457200" rtl="0" algn="l">
              <a:spcBef>
                <a:spcPts val="1200"/>
              </a:spcBef>
              <a:spcAft>
                <a:spcPts val="0"/>
              </a:spcAft>
              <a:buSzPts val="1800"/>
              <a:buFont typeface="Handlee"/>
              <a:buChar char="-"/>
            </a:pPr>
            <a:r>
              <a:rPr b="1" lang="en">
                <a:latin typeface="Handlee"/>
                <a:ea typeface="Handlee"/>
                <a:cs typeface="Handlee"/>
                <a:sym typeface="Handlee"/>
              </a:rPr>
              <a:t>Self-regulation-</a:t>
            </a:r>
            <a:r>
              <a:rPr lang="en">
                <a:latin typeface="Handlee"/>
                <a:ea typeface="Handlee"/>
                <a:cs typeface="Handlee"/>
                <a:sym typeface="Handlee"/>
              </a:rPr>
              <a:t> Ability to identify own emotions, behaviours, and thoughts and keep your body in a relative state of calm by using individualized </a:t>
            </a:r>
            <a:r>
              <a:rPr lang="en">
                <a:latin typeface="Handlee"/>
                <a:ea typeface="Handlee"/>
                <a:cs typeface="Handlee"/>
                <a:sym typeface="Handlee"/>
              </a:rPr>
              <a:t>strategies</a:t>
            </a:r>
            <a:r>
              <a:rPr lang="en">
                <a:latin typeface="Handlee"/>
                <a:ea typeface="Handlee"/>
                <a:cs typeface="Handlee"/>
                <a:sym typeface="Handlee"/>
              </a:rPr>
              <a:t>. This includes managing impulses, </a:t>
            </a:r>
            <a:r>
              <a:rPr lang="en">
                <a:latin typeface="Handlee"/>
                <a:ea typeface="Handlee"/>
                <a:cs typeface="Handlee"/>
                <a:sym typeface="Handlee"/>
              </a:rPr>
              <a:t>delaying</a:t>
            </a:r>
            <a:r>
              <a:rPr lang="en">
                <a:latin typeface="Handlee"/>
                <a:ea typeface="Handlee"/>
                <a:cs typeface="Handlee"/>
                <a:sym typeface="Handlee"/>
              </a:rPr>
              <a:t> gratification, and coping with stress.</a:t>
            </a:r>
            <a:endParaRPr>
              <a:latin typeface="Handlee"/>
              <a:ea typeface="Handlee"/>
              <a:cs typeface="Handlee"/>
              <a:sym typeface="Handlee"/>
            </a:endParaRPr>
          </a:p>
          <a:p>
            <a:pPr indent="-317500" lvl="1" marL="914400" rtl="0" algn="l">
              <a:spcBef>
                <a:spcPts val="0"/>
              </a:spcBef>
              <a:spcAft>
                <a:spcPts val="0"/>
              </a:spcAft>
              <a:buSzPts val="1400"/>
              <a:buFont typeface="Handlee"/>
              <a:buChar char="-"/>
            </a:pPr>
            <a:r>
              <a:rPr lang="en">
                <a:latin typeface="Handlee"/>
                <a:ea typeface="Handlee"/>
                <a:cs typeface="Handlee"/>
                <a:sym typeface="Handlee"/>
              </a:rPr>
              <a:t>May not always be independent- especially when they are still learning</a:t>
            </a:r>
            <a:endParaRPr>
              <a:latin typeface="Handlee"/>
              <a:ea typeface="Handlee"/>
              <a:cs typeface="Handlee"/>
              <a:sym typeface="Handlee"/>
            </a:endParaRPr>
          </a:p>
          <a:p>
            <a:pPr indent="0" lvl="0" marL="0" rtl="0" algn="l">
              <a:spcBef>
                <a:spcPts val="1200"/>
              </a:spcBef>
              <a:spcAft>
                <a:spcPts val="0"/>
              </a:spcAft>
              <a:buNone/>
            </a:pPr>
            <a:r>
              <a:t/>
            </a:r>
            <a:endParaRPr>
              <a:latin typeface="Handlee"/>
              <a:ea typeface="Handlee"/>
              <a:cs typeface="Handlee"/>
              <a:sym typeface="Handlee"/>
            </a:endParaRPr>
          </a:p>
          <a:p>
            <a:pPr indent="0" lvl="0" marL="0" rtl="0" algn="l">
              <a:spcBef>
                <a:spcPts val="1200"/>
              </a:spcBef>
              <a:spcAft>
                <a:spcPts val="1200"/>
              </a:spcAft>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4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solidFill>
                  <a:schemeClr val="dk1"/>
                </a:solidFill>
                <a:latin typeface="Handlee"/>
                <a:ea typeface="Handlee"/>
                <a:cs typeface="Handlee"/>
                <a:sym typeface="Handlee"/>
              </a:rPr>
              <a:t>Types of Regulation Strategies</a:t>
            </a:r>
            <a:endParaRPr b="1">
              <a:solidFill>
                <a:schemeClr val="dk1"/>
              </a:solidFill>
              <a:latin typeface="Handlee"/>
              <a:ea typeface="Handlee"/>
              <a:cs typeface="Handlee"/>
              <a:sym typeface="Handlee"/>
            </a:endParaRPr>
          </a:p>
        </p:txBody>
      </p:sp>
      <p:sp>
        <p:nvSpPr>
          <p:cNvPr id="264" name="Google Shape;264;p40"/>
          <p:cNvSpPr txBox="1"/>
          <p:nvPr>
            <p:ph idx="1" type="body"/>
          </p:nvPr>
        </p:nvSpPr>
        <p:spPr>
          <a:xfrm>
            <a:off x="226625" y="1152475"/>
            <a:ext cx="8520600" cy="3416400"/>
          </a:xfrm>
          <a:prstGeom prst="rect">
            <a:avLst/>
          </a:prstGeom>
        </p:spPr>
        <p:txBody>
          <a:bodyPr anchorCtr="0" anchor="t" bIns="91425" lIns="91425" spcFirstLastPara="1" rIns="91425" wrap="square" tIns="91425">
            <a:normAutofit lnSpcReduction="10000"/>
          </a:bodyPr>
          <a:lstStyle/>
          <a:p>
            <a:pPr indent="0" lvl="0" marL="0" rtl="0" algn="l">
              <a:spcBef>
                <a:spcPts val="0"/>
              </a:spcBef>
              <a:spcAft>
                <a:spcPts val="0"/>
              </a:spcAft>
              <a:buNone/>
            </a:pPr>
            <a:r>
              <a:rPr b="1" lang="en">
                <a:latin typeface="Handlee"/>
                <a:ea typeface="Handlee"/>
                <a:cs typeface="Handlee"/>
                <a:sym typeface="Handlee"/>
              </a:rPr>
              <a:t>*Responses to strategies are different for each person</a:t>
            </a:r>
            <a:endParaRPr b="1">
              <a:latin typeface="Handlee"/>
              <a:ea typeface="Handlee"/>
              <a:cs typeface="Handlee"/>
              <a:sym typeface="Handlee"/>
            </a:endParaRPr>
          </a:p>
          <a:p>
            <a:pPr indent="-342900" lvl="0" marL="457200" rtl="0" algn="l">
              <a:spcBef>
                <a:spcPts val="1200"/>
              </a:spcBef>
              <a:spcAft>
                <a:spcPts val="0"/>
              </a:spcAft>
              <a:buSzPts val="1800"/>
              <a:buChar char="-"/>
            </a:pPr>
            <a:r>
              <a:rPr b="1" lang="en">
                <a:latin typeface="Handlee"/>
                <a:ea typeface="Handlee"/>
                <a:cs typeface="Handlee"/>
                <a:sym typeface="Handlee"/>
              </a:rPr>
              <a:t>Calming: </a:t>
            </a:r>
            <a:r>
              <a:rPr lang="en">
                <a:latin typeface="Handlee"/>
                <a:ea typeface="Handlee"/>
                <a:cs typeface="Handlee"/>
                <a:sym typeface="Handlee"/>
              </a:rPr>
              <a:t>Helps calm down the nervous system so the individual can participate in their environment and increase attention to task.</a:t>
            </a:r>
            <a:endParaRPr/>
          </a:p>
          <a:p>
            <a:pPr indent="-342900" lvl="0" marL="457200" rtl="0" algn="l">
              <a:spcBef>
                <a:spcPts val="0"/>
              </a:spcBef>
              <a:spcAft>
                <a:spcPts val="0"/>
              </a:spcAft>
              <a:buSzPts val="1800"/>
              <a:buChar char="-"/>
            </a:pPr>
            <a:r>
              <a:rPr b="1" lang="en">
                <a:latin typeface="Handlee"/>
                <a:ea typeface="Handlee"/>
                <a:cs typeface="Handlee"/>
                <a:sym typeface="Handlee"/>
              </a:rPr>
              <a:t>Alerting:</a:t>
            </a:r>
            <a:r>
              <a:rPr lang="en">
                <a:latin typeface="Handlee"/>
                <a:ea typeface="Handlee"/>
                <a:cs typeface="Handlee"/>
                <a:sym typeface="Handlee"/>
              </a:rPr>
              <a:t> Wakes up the nervous system, gets the individual moving and increases their focus and attention to tasks.</a:t>
            </a:r>
            <a:endParaRPr>
              <a:latin typeface="Handlee"/>
              <a:ea typeface="Handlee"/>
              <a:cs typeface="Handlee"/>
              <a:sym typeface="Handlee"/>
            </a:endParaRPr>
          </a:p>
          <a:p>
            <a:pPr indent="0" lvl="0" marL="0" rtl="0" algn="l">
              <a:spcBef>
                <a:spcPts val="1200"/>
              </a:spcBef>
              <a:spcAft>
                <a:spcPts val="0"/>
              </a:spcAft>
              <a:buNone/>
            </a:pPr>
            <a:r>
              <a:rPr lang="en">
                <a:latin typeface="Handlee"/>
                <a:ea typeface="Handlee"/>
                <a:cs typeface="Handlee"/>
                <a:sym typeface="Handlee"/>
              </a:rPr>
              <a:t>What type of strategy you use will depend on the student and what their need is at that moment.</a:t>
            </a:r>
            <a:endParaRPr>
              <a:latin typeface="Handlee"/>
              <a:ea typeface="Handlee"/>
              <a:cs typeface="Handlee"/>
              <a:sym typeface="Handlee"/>
            </a:endParaRPr>
          </a:p>
          <a:p>
            <a:pPr indent="0" lvl="0" marL="0" rtl="0" algn="l">
              <a:spcBef>
                <a:spcPts val="1200"/>
              </a:spcBef>
              <a:spcAft>
                <a:spcPts val="0"/>
              </a:spcAft>
              <a:buNone/>
            </a:pPr>
            <a:r>
              <a:t/>
            </a:r>
            <a:endParaRPr>
              <a:latin typeface="Handlee"/>
              <a:ea typeface="Handlee"/>
              <a:cs typeface="Handlee"/>
              <a:sym typeface="Handlee"/>
            </a:endParaRPr>
          </a:p>
          <a:p>
            <a:pPr indent="0" lvl="0" marL="0" rtl="0" algn="l">
              <a:spcBef>
                <a:spcPts val="1200"/>
              </a:spcBef>
              <a:spcAft>
                <a:spcPts val="1200"/>
              </a:spcAft>
              <a:buNone/>
            </a:pPr>
            <a:r>
              <a:t/>
            </a:r>
            <a:endParaRPr>
              <a:latin typeface="Handlee"/>
              <a:ea typeface="Handlee"/>
              <a:cs typeface="Handlee"/>
              <a:sym typeface="Handlee"/>
            </a:endParaRPr>
          </a:p>
        </p:txBody>
      </p:sp>
      <p:pic>
        <p:nvPicPr>
          <p:cNvPr id="265" name="Google Shape;265;p40"/>
          <p:cNvPicPr preferRelativeResize="0"/>
          <p:nvPr/>
        </p:nvPicPr>
        <p:blipFill>
          <a:blip r:embed="rId3">
            <a:alphaModFix/>
          </a:blip>
          <a:stretch>
            <a:fillRect/>
          </a:stretch>
        </p:blipFill>
        <p:spPr>
          <a:xfrm>
            <a:off x="2956075" y="3383050"/>
            <a:ext cx="1288550" cy="1760450"/>
          </a:xfrm>
          <a:prstGeom prst="rect">
            <a:avLst/>
          </a:prstGeom>
          <a:noFill/>
          <a:ln>
            <a:noFill/>
          </a:ln>
        </p:spPr>
      </p:pic>
      <p:pic>
        <p:nvPicPr>
          <p:cNvPr id="266" name="Google Shape;266;p40"/>
          <p:cNvPicPr preferRelativeResize="0"/>
          <p:nvPr/>
        </p:nvPicPr>
        <p:blipFill>
          <a:blip r:embed="rId4">
            <a:alphaModFix/>
          </a:blip>
          <a:stretch>
            <a:fillRect/>
          </a:stretch>
        </p:blipFill>
        <p:spPr>
          <a:xfrm>
            <a:off x="4244625" y="3389543"/>
            <a:ext cx="1288550" cy="1747457"/>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pic>
        <p:nvPicPr>
          <p:cNvPr id="271" name="Google Shape;271;p41"/>
          <p:cNvPicPr preferRelativeResize="0"/>
          <p:nvPr/>
        </p:nvPicPr>
        <p:blipFill>
          <a:blip r:embed="rId3">
            <a:alphaModFix/>
          </a:blip>
          <a:stretch>
            <a:fillRect/>
          </a:stretch>
        </p:blipFill>
        <p:spPr>
          <a:xfrm>
            <a:off x="2074762" y="173812"/>
            <a:ext cx="4994475" cy="4795875"/>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42"/>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solidFill>
                  <a:schemeClr val="dk1"/>
                </a:solidFill>
                <a:latin typeface="Handlee"/>
                <a:ea typeface="Handlee"/>
                <a:cs typeface="Handlee"/>
                <a:sym typeface="Handlee"/>
              </a:rPr>
              <a:t>How to know a strategy has worked</a:t>
            </a:r>
            <a:endParaRPr b="1">
              <a:solidFill>
                <a:schemeClr val="dk1"/>
              </a:solidFill>
              <a:latin typeface="Handlee"/>
              <a:ea typeface="Handlee"/>
              <a:cs typeface="Handlee"/>
              <a:sym typeface="Handlee"/>
            </a:endParaRPr>
          </a:p>
        </p:txBody>
      </p:sp>
      <p:sp>
        <p:nvSpPr>
          <p:cNvPr id="277" name="Google Shape;277;p42"/>
          <p:cNvSpPr txBox="1"/>
          <p:nvPr>
            <p:ph idx="1" type="body"/>
          </p:nvPr>
        </p:nvSpPr>
        <p:spPr>
          <a:xfrm>
            <a:off x="226625" y="1152475"/>
            <a:ext cx="8520600" cy="3911100"/>
          </a:xfrm>
          <a:prstGeom prst="rect">
            <a:avLst/>
          </a:prstGeom>
        </p:spPr>
        <p:txBody>
          <a:bodyPr anchorCtr="0" anchor="t" bIns="91425" lIns="91425" spcFirstLastPara="1" rIns="91425" wrap="square" tIns="91425">
            <a:normAutofit lnSpcReduction="20000"/>
          </a:bodyPr>
          <a:lstStyle/>
          <a:p>
            <a:pPr indent="0" lvl="0" marL="0" rtl="0" algn="l">
              <a:spcBef>
                <a:spcPts val="0"/>
              </a:spcBef>
              <a:spcAft>
                <a:spcPts val="0"/>
              </a:spcAft>
              <a:buNone/>
            </a:pPr>
            <a:r>
              <a:rPr i="1" lang="en">
                <a:latin typeface="Handlee"/>
                <a:ea typeface="Handlee"/>
                <a:cs typeface="Handlee"/>
                <a:sym typeface="Handlee"/>
              </a:rPr>
              <a:t>*Note: These are a few examples, everyone is different and changes don’t always have to be extreme. </a:t>
            </a:r>
            <a:endParaRPr i="1">
              <a:latin typeface="Handlee"/>
              <a:ea typeface="Handlee"/>
              <a:cs typeface="Handlee"/>
              <a:sym typeface="Handlee"/>
            </a:endParaRPr>
          </a:p>
          <a:p>
            <a:pPr indent="-342900" lvl="0" marL="457200" rtl="0" algn="l">
              <a:spcBef>
                <a:spcPts val="1200"/>
              </a:spcBef>
              <a:spcAft>
                <a:spcPts val="0"/>
              </a:spcAft>
              <a:buSzPts val="1800"/>
              <a:buFont typeface="Handlee"/>
              <a:buChar char="-"/>
            </a:pPr>
            <a:r>
              <a:rPr lang="en">
                <a:latin typeface="Handlee"/>
                <a:ea typeface="Handlee"/>
                <a:cs typeface="Handlee"/>
                <a:sym typeface="Handlee"/>
              </a:rPr>
              <a:t>No longer engaging in harmful behaviours</a:t>
            </a:r>
            <a:endParaRPr>
              <a:latin typeface="Handlee"/>
              <a:ea typeface="Handlee"/>
              <a:cs typeface="Handlee"/>
              <a:sym typeface="Handlee"/>
            </a:endParaRPr>
          </a:p>
          <a:p>
            <a:pPr indent="-342900" lvl="0" marL="457200" rtl="0" algn="l">
              <a:spcBef>
                <a:spcPts val="0"/>
              </a:spcBef>
              <a:spcAft>
                <a:spcPts val="0"/>
              </a:spcAft>
              <a:buSzPts val="1800"/>
              <a:buFont typeface="Handlee"/>
              <a:buChar char="-"/>
            </a:pPr>
            <a:r>
              <a:rPr lang="en">
                <a:latin typeface="Handlee"/>
                <a:ea typeface="Handlee"/>
                <a:cs typeface="Handlee"/>
                <a:sym typeface="Handlee"/>
              </a:rPr>
              <a:t>Responsive to your engagement with them or to your requests</a:t>
            </a:r>
            <a:endParaRPr>
              <a:latin typeface="Handlee"/>
              <a:ea typeface="Handlee"/>
              <a:cs typeface="Handlee"/>
              <a:sym typeface="Handlee"/>
            </a:endParaRPr>
          </a:p>
          <a:p>
            <a:pPr indent="-342900" lvl="0" marL="457200" rtl="0" algn="l">
              <a:spcBef>
                <a:spcPts val="0"/>
              </a:spcBef>
              <a:spcAft>
                <a:spcPts val="0"/>
              </a:spcAft>
              <a:buSzPts val="1800"/>
              <a:buFont typeface="Handlee"/>
              <a:buChar char="-"/>
            </a:pPr>
            <a:r>
              <a:rPr lang="en">
                <a:latin typeface="Handlee"/>
                <a:ea typeface="Handlee"/>
                <a:cs typeface="Handlee"/>
                <a:sym typeface="Handlee"/>
              </a:rPr>
              <a:t>May be able to make own choices</a:t>
            </a:r>
            <a:endParaRPr>
              <a:latin typeface="Handlee"/>
              <a:ea typeface="Handlee"/>
              <a:cs typeface="Handlee"/>
              <a:sym typeface="Handlee"/>
            </a:endParaRPr>
          </a:p>
          <a:p>
            <a:pPr indent="-342900" lvl="0" marL="457200" rtl="0" algn="l">
              <a:spcBef>
                <a:spcPts val="0"/>
              </a:spcBef>
              <a:spcAft>
                <a:spcPts val="0"/>
              </a:spcAft>
              <a:buSzPts val="1800"/>
              <a:buFont typeface="Handlee"/>
              <a:buChar char="-"/>
            </a:pPr>
            <a:r>
              <a:rPr lang="en">
                <a:latin typeface="Handlee"/>
                <a:ea typeface="Handlee"/>
                <a:cs typeface="Handlee"/>
                <a:sym typeface="Handlee"/>
              </a:rPr>
              <a:t>Voice returns to a normal volume</a:t>
            </a:r>
            <a:endParaRPr>
              <a:latin typeface="Handlee"/>
              <a:ea typeface="Handlee"/>
              <a:cs typeface="Handlee"/>
              <a:sym typeface="Handlee"/>
            </a:endParaRPr>
          </a:p>
          <a:p>
            <a:pPr indent="-342900" lvl="0" marL="457200" rtl="0" algn="l">
              <a:spcBef>
                <a:spcPts val="0"/>
              </a:spcBef>
              <a:spcAft>
                <a:spcPts val="0"/>
              </a:spcAft>
              <a:buSzPts val="1800"/>
              <a:buFont typeface="Handlee"/>
              <a:buChar char="-"/>
            </a:pPr>
            <a:r>
              <a:rPr lang="en">
                <a:latin typeface="Handlee"/>
                <a:ea typeface="Handlee"/>
                <a:cs typeface="Handlee"/>
                <a:sym typeface="Handlee"/>
              </a:rPr>
              <a:t>Transitions are easier</a:t>
            </a:r>
            <a:endParaRPr>
              <a:latin typeface="Handlee"/>
              <a:ea typeface="Handlee"/>
              <a:cs typeface="Handlee"/>
              <a:sym typeface="Handlee"/>
            </a:endParaRPr>
          </a:p>
          <a:p>
            <a:pPr indent="-342900" lvl="0" marL="457200" rtl="0" algn="l">
              <a:spcBef>
                <a:spcPts val="0"/>
              </a:spcBef>
              <a:spcAft>
                <a:spcPts val="0"/>
              </a:spcAft>
              <a:buSzPts val="1800"/>
              <a:buFont typeface="Handlee"/>
              <a:buChar char="-"/>
            </a:pPr>
            <a:r>
              <a:rPr lang="en">
                <a:latin typeface="Handlee"/>
                <a:ea typeface="Handlee"/>
                <a:cs typeface="Handlee"/>
                <a:sym typeface="Handlee"/>
              </a:rPr>
              <a:t>Able to remain with peers/in classroom for longer periods of time</a:t>
            </a:r>
            <a:endParaRPr>
              <a:latin typeface="Handlee"/>
              <a:ea typeface="Handlee"/>
              <a:cs typeface="Handlee"/>
              <a:sym typeface="Handlee"/>
            </a:endParaRPr>
          </a:p>
          <a:p>
            <a:pPr indent="-342900" lvl="0" marL="457200" rtl="0" algn="l">
              <a:spcBef>
                <a:spcPts val="0"/>
              </a:spcBef>
              <a:spcAft>
                <a:spcPts val="0"/>
              </a:spcAft>
              <a:buSzPts val="1800"/>
              <a:buFont typeface="Handlee"/>
              <a:buChar char="-"/>
            </a:pPr>
            <a:r>
              <a:rPr lang="en">
                <a:latin typeface="Handlee"/>
                <a:ea typeface="Handlee"/>
                <a:cs typeface="Handlee"/>
                <a:sym typeface="Handlee"/>
              </a:rPr>
              <a:t>Responds to their name</a:t>
            </a:r>
            <a:endParaRPr>
              <a:latin typeface="Handlee"/>
              <a:ea typeface="Handlee"/>
              <a:cs typeface="Handlee"/>
              <a:sym typeface="Handlee"/>
            </a:endParaRPr>
          </a:p>
          <a:p>
            <a:pPr indent="-342900" lvl="0" marL="457200" rtl="0" algn="l">
              <a:spcBef>
                <a:spcPts val="0"/>
              </a:spcBef>
              <a:spcAft>
                <a:spcPts val="0"/>
              </a:spcAft>
              <a:buSzPts val="1800"/>
              <a:buFont typeface="Handlee"/>
              <a:buChar char="-"/>
            </a:pPr>
            <a:r>
              <a:rPr lang="en">
                <a:latin typeface="Handlee"/>
                <a:ea typeface="Handlee"/>
                <a:cs typeface="Handlee"/>
                <a:sym typeface="Handlee"/>
              </a:rPr>
              <a:t>Turns head to look at others or another activity around them</a:t>
            </a:r>
            <a:endParaRPr>
              <a:latin typeface="Handlee"/>
              <a:ea typeface="Handlee"/>
              <a:cs typeface="Handlee"/>
              <a:sym typeface="Handlee"/>
            </a:endParaRPr>
          </a:p>
          <a:p>
            <a:pPr indent="-342900" lvl="0" marL="457200" rtl="0" algn="l">
              <a:spcBef>
                <a:spcPts val="0"/>
              </a:spcBef>
              <a:spcAft>
                <a:spcPts val="0"/>
              </a:spcAft>
              <a:buSzPts val="1800"/>
              <a:buFont typeface="Handlee"/>
              <a:buChar char="-"/>
            </a:pPr>
            <a:r>
              <a:rPr lang="en">
                <a:latin typeface="Handlee"/>
                <a:ea typeface="Handlee"/>
                <a:cs typeface="Handlee"/>
                <a:sym typeface="Handlee"/>
              </a:rPr>
              <a:t>Less pacing/running in classroom</a:t>
            </a:r>
            <a:endParaRPr>
              <a:latin typeface="Handlee"/>
              <a:ea typeface="Handlee"/>
              <a:cs typeface="Handlee"/>
              <a:sym typeface="Handlee"/>
            </a:endParaRPr>
          </a:p>
          <a:p>
            <a:pPr indent="-342900" lvl="0" marL="457200" rtl="0" algn="l">
              <a:spcBef>
                <a:spcPts val="0"/>
              </a:spcBef>
              <a:spcAft>
                <a:spcPts val="0"/>
              </a:spcAft>
              <a:buSzPts val="1800"/>
              <a:buFont typeface="Handlee"/>
              <a:buChar char="-"/>
            </a:pPr>
            <a:r>
              <a:rPr lang="en">
                <a:latin typeface="Handlee"/>
                <a:ea typeface="Handlee"/>
                <a:cs typeface="Handlee"/>
                <a:sym typeface="Handlee"/>
              </a:rPr>
              <a:t>Able to sit at desk for longer periods of time</a:t>
            </a:r>
            <a:endParaRPr>
              <a:latin typeface="Handlee"/>
              <a:ea typeface="Handlee"/>
              <a:cs typeface="Handlee"/>
              <a:sym typeface="Handlee"/>
            </a:endParaRPr>
          </a:p>
          <a:p>
            <a:pPr indent="-342900" lvl="0" marL="457200" rtl="0" algn="l">
              <a:spcBef>
                <a:spcPts val="0"/>
              </a:spcBef>
              <a:spcAft>
                <a:spcPts val="0"/>
              </a:spcAft>
              <a:buSzPts val="1800"/>
              <a:buFont typeface="Handlee"/>
              <a:buChar char="-"/>
            </a:pPr>
            <a:r>
              <a:rPr lang="en">
                <a:latin typeface="Handlee"/>
                <a:ea typeface="Handlee"/>
                <a:cs typeface="Handlee"/>
                <a:sym typeface="Handlee"/>
              </a:rPr>
              <a:t>Able to participate in learning</a:t>
            </a:r>
            <a:endParaRPr>
              <a:latin typeface="Handlee"/>
              <a:ea typeface="Handlee"/>
              <a:cs typeface="Handlee"/>
              <a:sym typeface="Handlee"/>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43"/>
          <p:cNvSpPr txBox="1"/>
          <p:nvPr>
            <p:ph type="title"/>
          </p:nvPr>
        </p:nvSpPr>
        <p:spPr>
          <a:xfrm>
            <a:off x="311700" y="1167925"/>
            <a:ext cx="8520600" cy="19800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
                <a:latin typeface="Handlee"/>
                <a:ea typeface="Handlee"/>
                <a:cs typeface="Handlee"/>
                <a:sym typeface="Handlee"/>
              </a:rPr>
              <a:t>ACTIVITY</a:t>
            </a:r>
            <a:endParaRPr>
              <a:latin typeface="Handlee"/>
              <a:ea typeface="Handlee"/>
              <a:cs typeface="Handlee"/>
              <a:sym typeface="Handlee"/>
            </a:endParaRPr>
          </a:p>
        </p:txBody>
      </p:sp>
      <p:sp>
        <p:nvSpPr>
          <p:cNvPr id="283" name="Google Shape;283;p43"/>
          <p:cNvSpPr txBox="1"/>
          <p:nvPr>
            <p:ph idx="1" type="body"/>
          </p:nvPr>
        </p:nvSpPr>
        <p:spPr>
          <a:xfrm>
            <a:off x="311700" y="3224250"/>
            <a:ext cx="8520600" cy="1071600"/>
          </a:xfrm>
          <a:prstGeom prst="rect">
            <a:avLst/>
          </a:prstGeom>
        </p:spPr>
        <p:txBody>
          <a:bodyPr anchorCtr="0" anchor="t" bIns="91425" lIns="91425" spcFirstLastPara="1" rIns="91425" wrap="square" tIns="91425">
            <a:normAutofit/>
          </a:bodyPr>
          <a:lstStyle/>
          <a:p>
            <a:pPr indent="0" lvl="0" marL="0" rtl="0" algn="ctr">
              <a:spcBef>
                <a:spcPts val="0"/>
              </a:spcBef>
              <a:spcAft>
                <a:spcPts val="1200"/>
              </a:spcAft>
              <a:buNone/>
            </a:pPr>
            <a:r>
              <a:rPr lang="en">
                <a:latin typeface="Handlee"/>
                <a:ea typeface="Handlee"/>
                <a:cs typeface="Handlee"/>
                <a:sym typeface="Handlee"/>
              </a:rPr>
              <a:t>FINALLY!!</a:t>
            </a:r>
            <a:endParaRPr>
              <a:latin typeface="Handlee"/>
              <a:ea typeface="Handlee"/>
              <a:cs typeface="Handlee"/>
              <a:sym typeface="Handlee"/>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44"/>
          <p:cNvSpPr txBox="1"/>
          <p:nvPr>
            <p:ph type="ctrTitle"/>
          </p:nvPr>
        </p:nvSpPr>
        <p:spPr>
          <a:xfrm>
            <a:off x="311700" y="595975"/>
            <a:ext cx="8520600" cy="19578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sz="5300">
                <a:solidFill>
                  <a:schemeClr val="accent2"/>
                </a:solidFill>
                <a:latin typeface="Handlee"/>
                <a:ea typeface="Handlee"/>
                <a:cs typeface="Handlee"/>
                <a:sym typeface="Handlee"/>
              </a:rPr>
              <a:t>Communication</a:t>
            </a:r>
            <a:endParaRPr sz="5300">
              <a:solidFill>
                <a:schemeClr val="accent2"/>
              </a:solidFill>
              <a:latin typeface="Handlee"/>
              <a:ea typeface="Handlee"/>
              <a:cs typeface="Handlee"/>
              <a:sym typeface="Handlee"/>
            </a:endParaRPr>
          </a:p>
        </p:txBody>
      </p:sp>
      <p:sp>
        <p:nvSpPr>
          <p:cNvPr id="289" name="Google Shape;289;p44"/>
          <p:cNvSpPr txBox="1"/>
          <p:nvPr>
            <p:ph idx="1" type="subTitle"/>
          </p:nvPr>
        </p:nvSpPr>
        <p:spPr>
          <a:xfrm>
            <a:off x="311700" y="3165823"/>
            <a:ext cx="8520600" cy="7335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
                <a:latin typeface="Handlee"/>
                <a:ea typeface="Handlee"/>
                <a:cs typeface="Handlee"/>
                <a:sym typeface="Handlee"/>
              </a:rPr>
              <a:t>Supporting Communication Challenges</a:t>
            </a:r>
            <a:endParaRPr>
              <a:latin typeface="Handlee"/>
              <a:ea typeface="Handlee"/>
              <a:cs typeface="Handlee"/>
              <a:sym typeface="Handlee"/>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sp>
        <p:nvSpPr>
          <p:cNvPr id="294" name="Google Shape;294;p4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b="1" lang="en" sz="3600">
                <a:solidFill>
                  <a:schemeClr val="dk1"/>
                </a:solidFill>
                <a:latin typeface="Handlee"/>
                <a:ea typeface="Handlee"/>
                <a:cs typeface="Handlee"/>
                <a:sym typeface="Handlee"/>
              </a:rPr>
              <a:t>Communication Challenges in Autism</a:t>
            </a:r>
            <a:endParaRPr b="1" sz="3600">
              <a:solidFill>
                <a:schemeClr val="dk1"/>
              </a:solidFill>
              <a:latin typeface="Handlee"/>
              <a:ea typeface="Handlee"/>
              <a:cs typeface="Handlee"/>
              <a:sym typeface="Handlee"/>
            </a:endParaRPr>
          </a:p>
        </p:txBody>
      </p:sp>
      <p:sp>
        <p:nvSpPr>
          <p:cNvPr id="295" name="Google Shape;295;p45"/>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457200" rtl="0" algn="ctr">
              <a:spcBef>
                <a:spcPts val="0"/>
              </a:spcBef>
              <a:spcAft>
                <a:spcPts val="0"/>
              </a:spcAft>
              <a:buNone/>
            </a:pPr>
            <a:r>
              <a:rPr lang="en" sz="2700">
                <a:solidFill>
                  <a:srgbClr val="000000"/>
                </a:solidFill>
                <a:latin typeface="Handlee"/>
                <a:ea typeface="Handlee"/>
                <a:cs typeface="Handlee"/>
                <a:sym typeface="Handlee"/>
              </a:rPr>
              <a:t>All Autistic people have difficulty with some aspect of communication. </a:t>
            </a:r>
            <a:endParaRPr sz="2700">
              <a:solidFill>
                <a:srgbClr val="000000"/>
              </a:solidFill>
              <a:latin typeface="Handlee"/>
              <a:ea typeface="Handlee"/>
              <a:cs typeface="Handlee"/>
              <a:sym typeface="Handlee"/>
            </a:endParaRPr>
          </a:p>
          <a:p>
            <a:pPr indent="0" lvl="0" marL="0" rtl="0" algn="l">
              <a:spcBef>
                <a:spcPts val="0"/>
              </a:spcBef>
              <a:spcAft>
                <a:spcPts val="0"/>
              </a:spcAft>
              <a:buNone/>
            </a:pPr>
            <a:r>
              <a:t/>
            </a:r>
            <a:endParaRPr sz="2200">
              <a:solidFill>
                <a:srgbClr val="000000"/>
              </a:solidFill>
              <a:latin typeface="Handlee"/>
              <a:ea typeface="Handlee"/>
              <a:cs typeface="Handlee"/>
              <a:sym typeface="Handlee"/>
            </a:endParaRPr>
          </a:p>
          <a:p>
            <a:pPr indent="0" lvl="0" marL="457200" rtl="0" algn="ctr">
              <a:spcBef>
                <a:spcPts val="0"/>
              </a:spcBef>
              <a:spcAft>
                <a:spcPts val="0"/>
              </a:spcAft>
              <a:buNone/>
            </a:pPr>
            <a:r>
              <a:rPr lang="en" sz="2400">
                <a:latin typeface="Handlee"/>
                <a:ea typeface="Handlee"/>
                <a:cs typeface="Handlee"/>
                <a:sym typeface="Handlee"/>
              </a:rPr>
              <a:t>Social Understanding</a:t>
            </a:r>
            <a:endParaRPr sz="2400">
              <a:latin typeface="Handlee"/>
              <a:ea typeface="Handlee"/>
              <a:cs typeface="Handlee"/>
              <a:sym typeface="Handlee"/>
            </a:endParaRPr>
          </a:p>
          <a:p>
            <a:pPr indent="0" lvl="0" marL="457200" rtl="0" algn="ctr">
              <a:spcBef>
                <a:spcPts val="1200"/>
              </a:spcBef>
              <a:spcAft>
                <a:spcPts val="0"/>
              </a:spcAft>
              <a:buNone/>
            </a:pPr>
            <a:r>
              <a:rPr lang="en" sz="2400">
                <a:latin typeface="Handlee"/>
                <a:ea typeface="Handlee"/>
                <a:cs typeface="Handlee"/>
                <a:sym typeface="Handlee"/>
              </a:rPr>
              <a:t>Language Understanding - written and spoken</a:t>
            </a:r>
            <a:endParaRPr sz="2400">
              <a:latin typeface="Handlee"/>
              <a:ea typeface="Handlee"/>
              <a:cs typeface="Handlee"/>
              <a:sym typeface="Handlee"/>
            </a:endParaRPr>
          </a:p>
          <a:p>
            <a:pPr indent="0" lvl="0" marL="457200" rtl="0" algn="ctr">
              <a:spcBef>
                <a:spcPts val="1200"/>
              </a:spcBef>
              <a:spcAft>
                <a:spcPts val="0"/>
              </a:spcAft>
              <a:buNone/>
            </a:pPr>
            <a:r>
              <a:rPr lang="en" sz="2400">
                <a:latin typeface="Handlee"/>
                <a:ea typeface="Handlee"/>
                <a:cs typeface="Handlee"/>
                <a:sym typeface="Handlee"/>
              </a:rPr>
              <a:t>Verbalizing </a:t>
            </a:r>
            <a:endParaRPr sz="2400">
              <a:latin typeface="Handlee"/>
              <a:ea typeface="Handlee"/>
              <a:cs typeface="Handlee"/>
              <a:sym typeface="Handlee"/>
            </a:endParaRPr>
          </a:p>
          <a:p>
            <a:pPr indent="0" lvl="0" marL="457200" rtl="0" algn="ctr">
              <a:spcBef>
                <a:spcPts val="1200"/>
              </a:spcBef>
              <a:spcAft>
                <a:spcPts val="0"/>
              </a:spcAft>
              <a:buNone/>
            </a:pPr>
            <a:r>
              <a:t/>
            </a:r>
            <a:endParaRPr sz="2200">
              <a:solidFill>
                <a:srgbClr val="000000"/>
              </a:solidFill>
              <a:latin typeface="Handlee"/>
              <a:ea typeface="Handlee"/>
              <a:cs typeface="Handlee"/>
              <a:sym typeface="Handlee"/>
            </a:endParaRPr>
          </a:p>
          <a:p>
            <a:pPr indent="0" lvl="0" marL="0" rtl="0" algn="l">
              <a:spcBef>
                <a:spcPts val="1200"/>
              </a:spcBef>
              <a:spcAft>
                <a:spcPts val="0"/>
              </a:spcAft>
              <a:buNone/>
            </a:pPr>
            <a:r>
              <a:t/>
            </a:r>
            <a:endParaRPr sz="2500"/>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sp>
        <p:nvSpPr>
          <p:cNvPr id="300" name="Google Shape;300;p4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b="1" lang="en" sz="3400">
                <a:solidFill>
                  <a:schemeClr val="dk1"/>
                </a:solidFill>
                <a:latin typeface="Handlee"/>
                <a:ea typeface="Handlee"/>
                <a:cs typeface="Handlee"/>
                <a:sym typeface="Handlee"/>
              </a:rPr>
              <a:t>Language Understanding Strategies</a:t>
            </a:r>
            <a:endParaRPr b="1" sz="3400">
              <a:solidFill>
                <a:schemeClr val="dk1"/>
              </a:solidFill>
              <a:latin typeface="Handlee"/>
              <a:ea typeface="Handlee"/>
              <a:cs typeface="Handlee"/>
              <a:sym typeface="Handlee"/>
            </a:endParaRPr>
          </a:p>
        </p:txBody>
      </p:sp>
      <p:sp>
        <p:nvSpPr>
          <p:cNvPr id="301" name="Google Shape;301;p46"/>
          <p:cNvSpPr txBox="1"/>
          <p:nvPr>
            <p:ph idx="1" type="body"/>
          </p:nvPr>
        </p:nvSpPr>
        <p:spPr>
          <a:xfrm>
            <a:off x="311700" y="1152475"/>
            <a:ext cx="8520600" cy="3653700"/>
          </a:xfrm>
          <a:prstGeom prst="rect">
            <a:avLst/>
          </a:prstGeom>
        </p:spPr>
        <p:txBody>
          <a:bodyPr anchorCtr="0" anchor="t" bIns="91425" lIns="91425" spcFirstLastPara="1" rIns="91425" wrap="square" tIns="91425">
            <a:normAutofit lnSpcReduction="20000"/>
          </a:bodyPr>
          <a:lstStyle/>
          <a:p>
            <a:pPr indent="0" lvl="0" marL="0" rtl="0" algn="l">
              <a:spcBef>
                <a:spcPts val="0"/>
              </a:spcBef>
              <a:spcAft>
                <a:spcPts val="0"/>
              </a:spcAft>
              <a:buNone/>
            </a:pPr>
            <a:r>
              <a:rPr lang="en" sz="2700">
                <a:latin typeface="Handlee"/>
                <a:ea typeface="Handlee"/>
                <a:cs typeface="Handlee"/>
                <a:sym typeface="Handlee"/>
              </a:rPr>
              <a:t>Simplify Language:</a:t>
            </a:r>
            <a:endParaRPr sz="2700">
              <a:latin typeface="Handlee"/>
              <a:ea typeface="Handlee"/>
              <a:cs typeface="Handlee"/>
              <a:sym typeface="Handlee"/>
            </a:endParaRPr>
          </a:p>
          <a:p>
            <a:pPr indent="-400050" lvl="0" marL="457200" rtl="0" algn="l">
              <a:spcBef>
                <a:spcPts val="1200"/>
              </a:spcBef>
              <a:spcAft>
                <a:spcPts val="0"/>
              </a:spcAft>
              <a:buSzPts val="2700"/>
              <a:buFont typeface="Handlee"/>
              <a:buChar char="-"/>
            </a:pPr>
            <a:r>
              <a:rPr lang="en" sz="2700">
                <a:latin typeface="Handlee"/>
                <a:ea typeface="Handlee"/>
                <a:cs typeface="Handlee"/>
                <a:sym typeface="Handlee"/>
              </a:rPr>
              <a:t>Say “what to do” ……. NOT “what not to do”</a:t>
            </a:r>
            <a:endParaRPr sz="2700">
              <a:latin typeface="Handlee"/>
              <a:ea typeface="Handlee"/>
              <a:cs typeface="Handlee"/>
              <a:sym typeface="Handlee"/>
            </a:endParaRPr>
          </a:p>
          <a:p>
            <a:pPr indent="-400050" lvl="0" marL="457200" rtl="0" algn="l">
              <a:spcBef>
                <a:spcPts val="0"/>
              </a:spcBef>
              <a:spcAft>
                <a:spcPts val="0"/>
              </a:spcAft>
              <a:buSzPts val="2700"/>
              <a:buFont typeface="Handlee"/>
              <a:buChar char="-"/>
            </a:pPr>
            <a:r>
              <a:rPr lang="en" sz="2700">
                <a:latin typeface="Handlee"/>
                <a:ea typeface="Handlee"/>
                <a:cs typeface="Handlee"/>
                <a:sym typeface="Handlee"/>
              </a:rPr>
              <a:t>Repeat language in routines</a:t>
            </a:r>
            <a:endParaRPr sz="2700">
              <a:latin typeface="Handlee"/>
              <a:ea typeface="Handlee"/>
              <a:cs typeface="Handlee"/>
              <a:sym typeface="Handlee"/>
            </a:endParaRPr>
          </a:p>
          <a:p>
            <a:pPr indent="-400050" lvl="0" marL="457200" rtl="0" algn="l">
              <a:spcBef>
                <a:spcPts val="0"/>
              </a:spcBef>
              <a:spcAft>
                <a:spcPts val="0"/>
              </a:spcAft>
              <a:buSzPts val="2700"/>
              <a:buFont typeface="Handlee"/>
              <a:buChar char="-"/>
            </a:pPr>
            <a:r>
              <a:rPr lang="en" sz="2700">
                <a:latin typeface="Handlee"/>
                <a:ea typeface="Handlee"/>
                <a:cs typeface="Handlee"/>
                <a:sym typeface="Handlee"/>
              </a:rPr>
              <a:t>Show instead of say</a:t>
            </a:r>
            <a:endParaRPr sz="2700">
              <a:latin typeface="Handlee"/>
              <a:ea typeface="Handlee"/>
              <a:cs typeface="Handlee"/>
              <a:sym typeface="Handlee"/>
            </a:endParaRPr>
          </a:p>
          <a:p>
            <a:pPr indent="-400050" lvl="0" marL="457200" rtl="0" algn="l">
              <a:spcBef>
                <a:spcPts val="0"/>
              </a:spcBef>
              <a:spcAft>
                <a:spcPts val="0"/>
              </a:spcAft>
              <a:buSzPts val="2700"/>
              <a:buFont typeface="Handlee"/>
              <a:buChar char="-"/>
            </a:pPr>
            <a:r>
              <a:rPr lang="en" sz="2700">
                <a:latin typeface="Handlee"/>
                <a:ea typeface="Handlee"/>
                <a:cs typeface="Handlee"/>
                <a:sym typeface="Handlee"/>
              </a:rPr>
              <a:t>Say less words - especially directions (First-Then)</a:t>
            </a:r>
            <a:endParaRPr sz="2700">
              <a:latin typeface="Handlee"/>
              <a:ea typeface="Handlee"/>
              <a:cs typeface="Handlee"/>
              <a:sym typeface="Handlee"/>
            </a:endParaRPr>
          </a:p>
          <a:p>
            <a:pPr indent="-400050" lvl="0" marL="457200" rtl="0" algn="l">
              <a:spcBef>
                <a:spcPts val="0"/>
              </a:spcBef>
              <a:spcAft>
                <a:spcPts val="0"/>
              </a:spcAft>
              <a:buSzPts val="2700"/>
              <a:buFont typeface="Handlee"/>
              <a:buChar char="-"/>
            </a:pPr>
            <a:r>
              <a:rPr lang="en" sz="2700">
                <a:latin typeface="Handlee"/>
                <a:ea typeface="Handlee"/>
                <a:cs typeface="Handlee"/>
                <a:sym typeface="Handlee"/>
              </a:rPr>
              <a:t>More statements - less questions</a:t>
            </a:r>
            <a:endParaRPr sz="2700">
              <a:latin typeface="Handlee"/>
              <a:ea typeface="Handlee"/>
              <a:cs typeface="Handlee"/>
              <a:sym typeface="Handlee"/>
            </a:endParaRPr>
          </a:p>
          <a:p>
            <a:pPr indent="-400050" lvl="0" marL="457200" rtl="0" algn="l">
              <a:spcBef>
                <a:spcPts val="0"/>
              </a:spcBef>
              <a:spcAft>
                <a:spcPts val="0"/>
              </a:spcAft>
              <a:buSzPts val="2700"/>
              <a:buFont typeface="Handlee"/>
              <a:buChar char="-"/>
            </a:pPr>
            <a:r>
              <a:rPr lang="en" sz="2700">
                <a:latin typeface="Handlee"/>
                <a:ea typeface="Handlee"/>
                <a:cs typeface="Handlee"/>
                <a:sym typeface="Handlee"/>
              </a:rPr>
              <a:t>Visuals</a:t>
            </a:r>
            <a:endParaRPr sz="2700">
              <a:latin typeface="Handlee"/>
              <a:ea typeface="Handlee"/>
              <a:cs typeface="Handlee"/>
              <a:sym typeface="Handlee"/>
            </a:endParaRPr>
          </a:p>
          <a:p>
            <a:pPr indent="0" lvl="0" marL="0" rtl="0" algn="l">
              <a:spcBef>
                <a:spcPts val="1200"/>
              </a:spcBef>
              <a:spcAft>
                <a:spcPts val="1200"/>
              </a:spcAft>
              <a:buNone/>
            </a:pPr>
            <a:r>
              <a:rPr lang="en" sz="2700">
                <a:latin typeface="Handlee"/>
                <a:ea typeface="Handlee"/>
                <a:cs typeface="Handlee"/>
                <a:sym typeface="Handlee"/>
              </a:rPr>
              <a:t>Teach/Model THEN Wait</a:t>
            </a:r>
            <a:endParaRPr sz="2700">
              <a:latin typeface="Handlee"/>
              <a:ea typeface="Handlee"/>
              <a:cs typeface="Handlee"/>
              <a:sym typeface="Handlee"/>
            </a:endParaRPr>
          </a:p>
        </p:txBody>
      </p:sp>
      <p:pic>
        <p:nvPicPr>
          <p:cNvPr id="302" name="Google Shape;302;p46"/>
          <p:cNvPicPr preferRelativeResize="0"/>
          <p:nvPr/>
        </p:nvPicPr>
        <p:blipFill>
          <a:blip r:embed="rId3">
            <a:alphaModFix/>
          </a:blip>
          <a:stretch>
            <a:fillRect/>
          </a:stretch>
        </p:blipFill>
        <p:spPr>
          <a:xfrm>
            <a:off x="7027125" y="692675"/>
            <a:ext cx="1805166" cy="2126725"/>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p47"/>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b="1" lang="en" sz="3200">
                <a:solidFill>
                  <a:schemeClr val="dk1"/>
                </a:solidFill>
                <a:latin typeface="Handlee"/>
                <a:ea typeface="Handlee"/>
                <a:cs typeface="Handlee"/>
                <a:sym typeface="Handlee"/>
              </a:rPr>
              <a:t>Common Verbal Communication Styles</a:t>
            </a:r>
            <a:endParaRPr b="1" sz="3200">
              <a:solidFill>
                <a:schemeClr val="dk1"/>
              </a:solidFill>
              <a:latin typeface="Handlee"/>
              <a:ea typeface="Handlee"/>
              <a:cs typeface="Handlee"/>
              <a:sym typeface="Handlee"/>
            </a:endParaRPr>
          </a:p>
        </p:txBody>
      </p:sp>
      <p:pic>
        <p:nvPicPr>
          <p:cNvPr id="308" name="Google Shape;308;p47"/>
          <p:cNvPicPr preferRelativeResize="0"/>
          <p:nvPr/>
        </p:nvPicPr>
        <p:blipFill>
          <a:blip r:embed="rId3">
            <a:alphaModFix/>
          </a:blip>
          <a:stretch>
            <a:fillRect/>
          </a:stretch>
        </p:blipFill>
        <p:spPr>
          <a:xfrm>
            <a:off x="1707663" y="1170125"/>
            <a:ext cx="5728666" cy="3820975"/>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sp>
        <p:nvSpPr>
          <p:cNvPr id="313" name="Google Shape;313;p48"/>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b="1" lang="en">
                <a:solidFill>
                  <a:schemeClr val="dk1"/>
                </a:solidFill>
                <a:latin typeface="Handlee"/>
                <a:ea typeface="Handlee"/>
                <a:cs typeface="Handlee"/>
                <a:sym typeface="Handlee"/>
              </a:rPr>
              <a:t>Language Building Strategies</a:t>
            </a:r>
            <a:endParaRPr b="1">
              <a:solidFill>
                <a:schemeClr val="dk1"/>
              </a:solidFill>
              <a:latin typeface="Handlee"/>
              <a:ea typeface="Handlee"/>
              <a:cs typeface="Handlee"/>
              <a:sym typeface="Handlee"/>
            </a:endParaRPr>
          </a:p>
        </p:txBody>
      </p:sp>
      <p:pic>
        <p:nvPicPr>
          <p:cNvPr id="314" name="Google Shape;314;p48"/>
          <p:cNvPicPr preferRelativeResize="0"/>
          <p:nvPr/>
        </p:nvPicPr>
        <p:blipFill>
          <a:blip r:embed="rId3">
            <a:alphaModFix/>
          </a:blip>
          <a:stretch>
            <a:fillRect/>
          </a:stretch>
        </p:blipFill>
        <p:spPr>
          <a:xfrm>
            <a:off x="1269725" y="1112325"/>
            <a:ext cx="6792845" cy="3820975"/>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pic>
        <p:nvPicPr>
          <p:cNvPr id="319" name="Google Shape;319;p49"/>
          <p:cNvPicPr preferRelativeResize="0"/>
          <p:nvPr/>
        </p:nvPicPr>
        <p:blipFill rotWithShape="1">
          <a:blip r:embed="rId3">
            <a:alphaModFix/>
          </a:blip>
          <a:srcRect b="10270" l="33904" r="35145" t="23974"/>
          <a:stretch/>
        </p:blipFill>
        <p:spPr>
          <a:xfrm>
            <a:off x="5213754" y="732500"/>
            <a:ext cx="3522998" cy="4210051"/>
          </a:xfrm>
          <a:prstGeom prst="rect">
            <a:avLst/>
          </a:prstGeom>
          <a:noFill/>
          <a:ln>
            <a:noFill/>
          </a:ln>
        </p:spPr>
      </p:pic>
      <p:pic>
        <p:nvPicPr>
          <p:cNvPr id="320" name="Google Shape;320;p49"/>
          <p:cNvPicPr preferRelativeResize="0"/>
          <p:nvPr/>
        </p:nvPicPr>
        <p:blipFill rotWithShape="1">
          <a:blip r:embed="rId4">
            <a:alphaModFix/>
          </a:blip>
          <a:srcRect b="0" l="0" r="0" t="7114"/>
          <a:stretch/>
        </p:blipFill>
        <p:spPr>
          <a:xfrm>
            <a:off x="145600" y="732500"/>
            <a:ext cx="4498724" cy="4411000"/>
          </a:xfrm>
          <a:prstGeom prst="rect">
            <a:avLst/>
          </a:prstGeom>
          <a:noFill/>
          <a:ln>
            <a:noFill/>
          </a:ln>
        </p:spPr>
      </p:pic>
      <p:sp>
        <p:nvSpPr>
          <p:cNvPr id="321" name="Google Shape;321;p49"/>
          <p:cNvSpPr txBox="1"/>
          <p:nvPr>
            <p:ph idx="1" type="body"/>
          </p:nvPr>
        </p:nvSpPr>
        <p:spPr>
          <a:xfrm>
            <a:off x="145600" y="150225"/>
            <a:ext cx="7163700" cy="741600"/>
          </a:xfrm>
          <a:prstGeom prst="rect">
            <a:avLst/>
          </a:prstGeom>
        </p:spPr>
        <p:txBody>
          <a:bodyPr anchorCtr="0" anchor="t" bIns="91425" lIns="91425" spcFirstLastPara="1" rIns="91425" wrap="square" tIns="91425">
            <a:noAutofit/>
          </a:bodyPr>
          <a:lstStyle/>
          <a:p>
            <a:pPr indent="0" lvl="0" marL="0" rtl="0" algn="ctr">
              <a:lnSpc>
                <a:spcPct val="95000"/>
              </a:lnSpc>
              <a:spcBef>
                <a:spcPts val="0"/>
              </a:spcBef>
              <a:spcAft>
                <a:spcPts val="1200"/>
              </a:spcAft>
              <a:buSzPts val="605"/>
              <a:buNone/>
            </a:pPr>
            <a:r>
              <a:rPr lang="en" sz="2615">
                <a:solidFill>
                  <a:schemeClr val="dk1"/>
                </a:solidFill>
                <a:latin typeface="Handlee"/>
                <a:ea typeface="Handlee"/>
                <a:cs typeface="Handlee"/>
                <a:sym typeface="Handlee"/>
              </a:rPr>
              <a:t>Augmentative and Alternative Communication (AAC)</a:t>
            </a:r>
            <a:endParaRPr sz="2615">
              <a:solidFill>
                <a:schemeClr val="dk1"/>
              </a:solidFill>
              <a:latin typeface="Handlee"/>
              <a:ea typeface="Handlee"/>
              <a:cs typeface="Handlee"/>
              <a:sym typeface="Handlee"/>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50"/>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b="1" lang="en" sz="2800">
                <a:solidFill>
                  <a:schemeClr val="dk1"/>
                </a:solidFill>
                <a:latin typeface="Handlee"/>
                <a:ea typeface="Handlee"/>
                <a:cs typeface="Handlee"/>
                <a:sym typeface="Handlee"/>
              </a:rPr>
              <a:t>Same Language Building Strategies</a:t>
            </a:r>
            <a:endParaRPr b="1" sz="2800">
              <a:solidFill>
                <a:schemeClr val="dk1"/>
              </a:solidFill>
              <a:latin typeface="Handlee"/>
              <a:ea typeface="Handlee"/>
              <a:cs typeface="Handlee"/>
              <a:sym typeface="Handlee"/>
            </a:endParaRPr>
          </a:p>
        </p:txBody>
      </p:sp>
      <p:pic>
        <p:nvPicPr>
          <p:cNvPr id="327" name="Google Shape;327;p50"/>
          <p:cNvPicPr preferRelativeResize="0"/>
          <p:nvPr/>
        </p:nvPicPr>
        <p:blipFill>
          <a:blip r:embed="rId3">
            <a:alphaModFix/>
          </a:blip>
          <a:stretch>
            <a:fillRect/>
          </a:stretch>
        </p:blipFill>
        <p:spPr>
          <a:xfrm>
            <a:off x="1175575" y="1150850"/>
            <a:ext cx="6792845" cy="3820975"/>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51"/>
          <p:cNvSpPr txBox="1"/>
          <p:nvPr>
            <p:ph type="title"/>
          </p:nvPr>
        </p:nvSpPr>
        <p:spPr>
          <a:xfrm>
            <a:off x="311700" y="445025"/>
            <a:ext cx="2362500" cy="2945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b="1" lang="en" sz="4600">
                <a:solidFill>
                  <a:schemeClr val="dk1"/>
                </a:solidFill>
                <a:latin typeface="Handlee"/>
                <a:ea typeface="Handlee"/>
                <a:cs typeface="Handlee"/>
                <a:sym typeface="Handlee"/>
              </a:rPr>
              <a:t>“Power of a Pause”</a:t>
            </a:r>
            <a:endParaRPr b="1" sz="4600">
              <a:solidFill>
                <a:schemeClr val="dk1"/>
              </a:solidFill>
              <a:latin typeface="Handlee"/>
              <a:ea typeface="Handlee"/>
              <a:cs typeface="Handlee"/>
              <a:sym typeface="Handlee"/>
            </a:endParaRPr>
          </a:p>
        </p:txBody>
      </p:sp>
      <p:pic>
        <p:nvPicPr>
          <p:cNvPr id="333" name="Google Shape;333;p51" title="Power of the Pause! Pausing is one of the most beneficial things that you can do when trying to encourage your child to imitate you. And it is pretty simple… all you have to do is PAUSE and wait. Here we .mp4">
            <a:hlinkClick r:id="rId3"/>
          </p:cNvPr>
          <p:cNvPicPr preferRelativeResize="0"/>
          <p:nvPr/>
        </p:nvPicPr>
        <p:blipFill>
          <a:blip r:embed="rId4">
            <a:alphaModFix/>
          </a:blip>
          <a:stretch>
            <a:fillRect/>
          </a:stretch>
        </p:blipFill>
        <p:spPr>
          <a:xfrm>
            <a:off x="3358825" y="294775"/>
            <a:ext cx="2616851" cy="4652176"/>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33"/>
                                        </p:tgtEl>
                                        <p:attrNameLst>
                                          <p:attrName>style.visibility</p:attrName>
                                        </p:attrNameLst>
                                      </p:cBhvr>
                                      <p:to>
                                        <p:strVal val="visible"/>
                                      </p:to>
                                    </p:set>
                                    <p:animEffect filter="fade" transition="in">
                                      <p:cBhvr>
                                        <p:cTn dur="1000"/>
                                        <p:tgtEl>
                                          <p:spTgt spid="33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p52"/>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 sz="3300">
                <a:latin typeface="Handlee"/>
                <a:ea typeface="Handlee"/>
                <a:cs typeface="Handlee"/>
                <a:sym typeface="Handlee"/>
              </a:rPr>
              <a:t>How could you </a:t>
            </a:r>
            <a:r>
              <a:rPr lang="en" sz="3300">
                <a:latin typeface="Handlee"/>
                <a:ea typeface="Handlee"/>
                <a:cs typeface="Handlee"/>
                <a:sym typeface="Handlee"/>
              </a:rPr>
              <a:t>incorporate</a:t>
            </a:r>
            <a:r>
              <a:rPr lang="en" sz="3300">
                <a:latin typeface="Handlee"/>
                <a:ea typeface="Handlee"/>
                <a:cs typeface="Handlee"/>
                <a:sym typeface="Handlee"/>
              </a:rPr>
              <a:t> “Power of Pause” into the work that you do?</a:t>
            </a:r>
            <a:endParaRPr sz="3300">
              <a:latin typeface="Handlee"/>
              <a:ea typeface="Handlee"/>
              <a:cs typeface="Handlee"/>
              <a:sym typeface="Handlee"/>
            </a:endParaRPr>
          </a:p>
          <a:p>
            <a:pPr indent="-438150" lvl="0" marL="457200" rtl="0" algn="ctr">
              <a:spcBef>
                <a:spcPts val="1200"/>
              </a:spcBef>
              <a:spcAft>
                <a:spcPts val="0"/>
              </a:spcAft>
              <a:buSzPts val="3300"/>
              <a:buFont typeface="Handlee"/>
              <a:buChar char="-"/>
            </a:pPr>
            <a:r>
              <a:rPr lang="en" sz="3300">
                <a:latin typeface="Handlee"/>
                <a:ea typeface="Handlee"/>
                <a:cs typeface="Handlee"/>
                <a:sym typeface="Handlee"/>
              </a:rPr>
              <a:t>specific activity?</a:t>
            </a:r>
            <a:endParaRPr sz="3300">
              <a:latin typeface="Handlee"/>
              <a:ea typeface="Handlee"/>
              <a:cs typeface="Handlee"/>
              <a:sym typeface="Handlee"/>
            </a:endParaRPr>
          </a:p>
          <a:p>
            <a:pPr indent="-438150" lvl="0" marL="457200" rtl="0" algn="ctr">
              <a:spcBef>
                <a:spcPts val="0"/>
              </a:spcBef>
              <a:spcAft>
                <a:spcPts val="0"/>
              </a:spcAft>
              <a:buSzPts val="3300"/>
              <a:buFont typeface="Handlee"/>
              <a:buChar char="-"/>
            </a:pPr>
            <a:r>
              <a:rPr lang="en" sz="3300">
                <a:latin typeface="Handlee"/>
                <a:ea typeface="Handlee"/>
                <a:cs typeface="Handlee"/>
                <a:sym typeface="Handlee"/>
              </a:rPr>
              <a:t>specific</a:t>
            </a:r>
            <a:r>
              <a:rPr lang="en" sz="3300">
                <a:latin typeface="Handlee"/>
                <a:ea typeface="Handlee"/>
                <a:cs typeface="Handlee"/>
                <a:sym typeface="Handlee"/>
              </a:rPr>
              <a:t> student?</a:t>
            </a:r>
            <a:endParaRPr sz="3300">
              <a:latin typeface="Handlee"/>
              <a:ea typeface="Handlee"/>
              <a:cs typeface="Handlee"/>
              <a:sym typeface="Handlee"/>
            </a:endParaRPr>
          </a:p>
          <a:p>
            <a:pPr indent="-438150" lvl="0" marL="457200" rtl="0" algn="ctr">
              <a:spcBef>
                <a:spcPts val="0"/>
              </a:spcBef>
              <a:spcAft>
                <a:spcPts val="0"/>
              </a:spcAft>
              <a:buSzPts val="3300"/>
              <a:buFont typeface="Handlee"/>
              <a:buChar char="-"/>
            </a:pPr>
            <a:r>
              <a:rPr lang="en" sz="3300">
                <a:latin typeface="Handlee"/>
                <a:ea typeface="Handlee"/>
                <a:cs typeface="Handlee"/>
                <a:sym typeface="Handlee"/>
              </a:rPr>
              <a:t>other?</a:t>
            </a:r>
            <a:endParaRPr sz="3300">
              <a:latin typeface="Handlee"/>
              <a:ea typeface="Handlee"/>
              <a:cs typeface="Handlee"/>
              <a:sym typeface="Handlee"/>
            </a:endParaRPr>
          </a:p>
        </p:txBody>
      </p:sp>
      <p:sp>
        <p:nvSpPr>
          <p:cNvPr id="339" name="Google Shape;339;p52"/>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b="1" lang="en" sz="2800">
                <a:solidFill>
                  <a:schemeClr val="dk1"/>
                </a:solidFill>
                <a:latin typeface="Handlee"/>
                <a:ea typeface="Handlee"/>
                <a:cs typeface="Handlee"/>
                <a:sym typeface="Handlee"/>
              </a:rPr>
              <a:t>“</a:t>
            </a:r>
            <a:r>
              <a:rPr b="1" lang="en" sz="2800">
                <a:solidFill>
                  <a:schemeClr val="dk1"/>
                </a:solidFill>
                <a:latin typeface="Handlee"/>
                <a:ea typeface="Handlee"/>
                <a:cs typeface="Handlee"/>
                <a:sym typeface="Handlee"/>
              </a:rPr>
              <a:t>Power of a Pause” Discussion</a:t>
            </a:r>
            <a:endParaRPr b="1" sz="2800">
              <a:solidFill>
                <a:schemeClr val="dk1"/>
              </a:solidFill>
              <a:latin typeface="Handlee"/>
              <a:ea typeface="Handlee"/>
              <a:cs typeface="Handlee"/>
              <a:sym typeface="Handlee"/>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pic>
        <p:nvPicPr>
          <p:cNvPr id="344" name="Google Shape;344;p53"/>
          <p:cNvPicPr preferRelativeResize="0"/>
          <p:nvPr/>
        </p:nvPicPr>
        <p:blipFill>
          <a:blip r:embed="rId3">
            <a:alphaModFix/>
          </a:blip>
          <a:stretch>
            <a:fillRect/>
          </a:stretch>
        </p:blipFill>
        <p:spPr>
          <a:xfrm>
            <a:off x="1314063" y="906350"/>
            <a:ext cx="6515874" cy="3330800"/>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8" name="Shape 348"/>
        <p:cNvGrpSpPr/>
        <p:nvPr/>
      </p:nvGrpSpPr>
      <p:grpSpPr>
        <a:xfrm>
          <a:off x="0" y="0"/>
          <a:ext cx="0" cy="0"/>
          <a:chOff x="0" y="0"/>
          <a:chExt cx="0" cy="0"/>
        </a:xfrm>
      </p:grpSpPr>
      <p:pic>
        <p:nvPicPr>
          <p:cNvPr descr="45 Minute Timer - Beach Ambience&#10;&#10;📜 Message from the Creator of Tick Tock Countdown Timer&#10;&#10;I am Tom C. and I specialise in the field of Mental Health for a number of years.  I want to place where people can relax, unwind, study and sleep better. &#10;&#10;My videos are ideal for studying, sleep, relaxation and exercise. My aim is to provide the highest quality relaxing content that doesn’t contain any annoying talking or commentary. Research shows this can be help with mental heath. &#10;&#10;All my timer videos are made in high quality with editing programs such as Premiere Pro 2020, Photoshop and Luma Fusion. Each video takes many hours of editing and mixing to produce the perfect timer video for my viewers. &#10;&#10;Some video and audio files are make in collaboration with other video and audio creators with all the licenses and commercial use rights.&#10;&#10;All videos, audio, effects are mixed and created by myself.&#10;&#10;If you like my timers, please support me by buying me a coffee with the link below.&#10;&#10;https://www.buymeacoffee.com/ccproductiw&#10;&#10;&#10;⏱ Popular Timers &#10;&#10;5 Minute Timer - Calm and Relaxing Music: https://youtu.be/hso3oR8PJss&#10;10 Minute Timer - Relaxing Music: https://youtu;.be/yxu0qHbG_2c&#10;15 Minute Timer - No Music: https://youtu.be/v-vXDXrGSlI&#10;30 Minute Timer - Instrumental Relaxing Music: https://youtu.be/G4X4ZQHsTyE&#10;45 Minute Timer - Ambient Music: https://youtu.be/TKmhQprljAc&#10;1 Hour Timer - Beautiful Ocean Sunset https://youtu.be/TKmhQprljAc&#10;&#10;🎥 Editing&#10;            -  Luma Fusion&#10;            -  Premiere Pro 2020&#10;            - Adobe After Effects&#10;            - Photoshop&#10;&#10;📽Video and filming&#10;            - Sony a6000&#10;            - Fujifilm X-T3&#10;            - GoPro Hero8 &#10;            - Story Blocks&#10;            -  Pexels&#10;            -  Pixabay&#10;            - Adobe Stock&#10;            - Pond 5&#10;&#10;🎶Audio&#10;            - Story Blocks&#10;            - Youtube Audio Library&#10;&#10;🎤Microphone&#10;            - Blue Yeta&#10;            - Audio-Technica BP4025&#10;            - Zoom H2N&#10;&#10;&#10;Hashtags&#10;#Timer #Relaxation #RelaxingMusic&#10;&#10;© Copyright Tick Tock Countdown Timer 2022. All rights reserved. Any reproduction or republication of all or part of this video is prohibited. All of the video material on this channel is copyright protected." id="349" name="Google Shape;349;p54" title="45 Minute Timer - Beach Ambience">
            <a:hlinkClick r:id="rId3"/>
          </p:cNvPr>
          <p:cNvPicPr preferRelativeResize="0"/>
          <p:nvPr/>
        </p:nvPicPr>
        <p:blipFill>
          <a:blip r:embed="rId4">
            <a:alphaModFix/>
          </a:blip>
          <a:stretch>
            <a:fillRect/>
          </a:stretch>
        </p:blipFill>
        <p:spPr>
          <a:xfrm>
            <a:off x="152400" y="152400"/>
            <a:ext cx="8873075" cy="49911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9"/>
                                        </p:tgtEl>
                                        <p:attrNameLst>
                                          <p:attrName>style.visibility</p:attrName>
                                        </p:attrNameLst>
                                      </p:cBhvr>
                                      <p:to>
                                        <p:strVal val="visible"/>
                                      </p:to>
                                    </p:set>
                                    <p:animEffect filter="fade" transition="in">
                                      <p:cBhvr>
                                        <p:cTn dur="1000"/>
                                        <p:tgtEl>
                                          <p:spTgt spid="34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sp>
        <p:nvSpPr>
          <p:cNvPr id="354" name="Google Shape;354;p5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solidFill>
                  <a:schemeClr val="dk1"/>
                </a:solidFill>
                <a:latin typeface="Handlee"/>
                <a:ea typeface="Handlee"/>
                <a:cs typeface="Handlee"/>
                <a:sym typeface="Handlee"/>
              </a:rPr>
              <a:t>Afternoon </a:t>
            </a:r>
            <a:r>
              <a:rPr b="1" lang="en">
                <a:solidFill>
                  <a:schemeClr val="dk1"/>
                </a:solidFill>
                <a:latin typeface="Handlee"/>
                <a:ea typeface="Handlee"/>
                <a:cs typeface="Handlee"/>
                <a:sym typeface="Handlee"/>
              </a:rPr>
              <a:t>Agenda</a:t>
            </a:r>
            <a:endParaRPr b="1">
              <a:solidFill>
                <a:schemeClr val="dk1"/>
              </a:solidFill>
              <a:latin typeface="Handlee"/>
              <a:ea typeface="Handlee"/>
              <a:cs typeface="Handlee"/>
              <a:sym typeface="Handlee"/>
            </a:endParaRPr>
          </a:p>
        </p:txBody>
      </p:sp>
      <p:sp>
        <p:nvSpPr>
          <p:cNvPr id="355" name="Google Shape;355;p55"/>
          <p:cNvSpPr txBox="1"/>
          <p:nvPr>
            <p:ph idx="1" type="body"/>
          </p:nvPr>
        </p:nvSpPr>
        <p:spPr>
          <a:xfrm>
            <a:off x="311700" y="1248000"/>
            <a:ext cx="8520600" cy="3895500"/>
          </a:xfrm>
          <a:prstGeom prst="rect">
            <a:avLst/>
          </a:prstGeom>
        </p:spPr>
        <p:txBody>
          <a:bodyPr anchorCtr="0" anchor="t" bIns="91425" lIns="91425" spcFirstLastPara="1" rIns="91425" wrap="square" tIns="91425">
            <a:normAutofit/>
          </a:bodyPr>
          <a:lstStyle/>
          <a:p>
            <a:pPr indent="0" lvl="0" marL="0" rtl="0" algn="l">
              <a:lnSpc>
                <a:spcPct val="100000"/>
              </a:lnSpc>
              <a:spcBef>
                <a:spcPts val="1000"/>
              </a:spcBef>
              <a:spcAft>
                <a:spcPts val="0"/>
              </a:spcAft>
              <a:buNone/>
            </a:pPr>
            <a:r>
              <a:rPr lang="en">
                <a:latin typeface="Handlee"/>
                <a:ea typeface="Handlee"/>
                <a:cs typeface="Handlee"/>
                <a:sym typeface="Handlee"/>
              </a:rPr>
              <a:t>12:45-1:00 - Relationships (Tammy)</a:t>
            </a:r>
            <a:endParaRPr>
              <a:latin typeface="Handlee"/>
              <a:ea typeface="Handlee"/>
              <a:cs typeface="Handlee"/>
              <a:sym typeface="Handlee"/>
            </a:endParaRPr>
          </a:p>
          <a:p>
            <a:pPr indent="0" lvl="0" marL="0" rtl="0" algn="l">
              <a:lnSpc>
                <a:spcPct val="100000"/>
              </a:lnSpc>
              <a:spcBef>
                <a:spcPts val="1000"/>
              </a:spcBef>
              <a:spcAft>
                <a:spcPts val="0"/>
              </a:spcAft>
              <a:buNone/>
            </a:pPr>
            <a:r>
              <a:rPr lang="en">
                <a:latin typeface="Handlee"/>
                <a:ea typeface="Handlee"/>
                <a:cs typeface="Handlee"/>
                <a:sym typeface="Handlee"/>
              </a:rPr>
              <a:t>1:00-1:45 - Transitions, Visuals, Wait Time, and Prompting (Amanda)</a:t>
            </a:r>
            <a:endParaRPr>
              <a:latin typeface="Handlee"/>
              <a:ea typeface="Handlee"/>
              <a:cs typeface="Handlee"/>
              <a:sym typeface="Handlee"/>
            </a:endParaRPr>
          </a:p>
          <a:p>
            <a:pPr indent="0" lvl="0" marL="0" rtl="0" algn="l">
              <a:lnSpc>
                <a:spcPct val="100000"/>
              </a:lnSpc>
              <a:spcBef>
                <a:spcPts val="1000"/>
              </a:spcBef>
              <a:spcAft>
                <a:spcPts val="0"/>
              </a:spcAft>
              <a:buNone/>
            </a:pPr>
            <a:r>
              <a:rPr lang="en">
                <a:latin typeface="Handlee"/>
                <a:ea typeface="Handlee"/>
                <a:cs typeface="Handlee"/>
                <a:sym typeface="Handlee"/>
              </a:rPr>
              <a:t>1:45</a:t>
            </a:r>
            <a:r>
              <a:rPr lang="en">
                <a:latin typeface="Handlee"/>
                <a:ea typeface="Handlee"/>
                <a:cs typeface="Handlee"/>
                <a:sym typeface="Handlee"/>
              </a:rPr>
              <a:t>-2:00 - BREAK</a:t>
            </a:r>
            <a:endParaRPr>
              <a:latin typeface="Handlee"/>
              <a:ea typeface="Handlee"/>
              <a:cs typeface="Handlee"/>
              <a:sym typeface="Handlee"/>
            </a:endParaRPr>
          </a:p>
          <a:p>
            <a:pPr indent="0" lvl="0" marL="0" rtl="0" algn="l">
              <a:lnSpc>
                <a:spcPct val="100000"/>
              </a:lnSpc>
              <a:spcBef>
                <a:spcPts val="1000"/>
              </a:spcBef>
              <a:spcAft>
                <a:spcPts val="0"/>
              </a:spcAft>
              <a:buNone/>
            </a:pPr>
            <a:r>
              <a:rPr lang="en">
                <a:latin typeface="Handlee"/>
                <a:ea typeface="Handlee"/>
                <a:cs typeface="Handlee"/>
                <a:sym typeface="Handlee"/>
              </a:rPr>
              <a:t>2:00-2:30</a:t>
            </a:r>
            <a:r>
              <a:rPr lang="en">
                <a:latin typeface="Handlee"/>
                <a:ea typeface="Handlee"/>
                <a:cs typeface="Handlee"/>
                <a:sym typeface="Handlee"/>
              </a:rPr>
              <a:t> - Classroom Strategies, Increasing Independence, and Expanding Skills (Shelby)</a:t>
            </a:r>
            <a:endParaRPr>
              <a:latin typeface="Handlee"/>
              <a:ea typeface="Handlee"/>
              <a:cs typeface="Handlee"/>
              <a:sym typeface="Handlee"/>
            </a:endParaRPr>
          </a:p>
          <a:p>
            <a:pPr indent="0" lvl="0" marL="0" rtl="0" algn="l">
              <a:lnSpc>
                <a:spcPct val="100000"/>
              </a:lnSpc>
              <a:spcBef>
                <a:spcPts val="1000"/>
              </a:spcBef>
              <a:spcAft>
                <a:spcPts val="0"/>
              </a:spcAft>
              <a:buNone/>
            </a:pPr>
            <a:r>
              <a:rPr lang="en">
                <a:latin typeface="Handlee"/>
                <a:ea typeface="Handlee"/>
                <a:cs typeface="Handlee"/>
                <a:sym typeface="Handlee"/>
              </a:rPr>
              <a:t>2:30-2:45 - </a:t>
            </a:r>
            <a:r>
              <a:rPr lang="en">
                <a:latin typeface="Handlee"/>
                <a:ea typeface="Handlee"/>
                <a:cs typeface="Handlee"/>
                <a:sym typeface="Handlee"/>
              </a:rPr>
              <a:t>Breakout Activity (Shelby)</a:t>
            </a:r>
            <a:endParaRPr>
              <a:latin typeface="Handlee"/>
              <a:ea typeface="Handlee"/>
              <a:cs typeface="Handlee"/>
              <a:sym typeface="Handlee"/>
            </a:endParaRPr>
          </a:p>
          <a:p>
            <a:pPr indent="0" lvl="0" marL="0" rtl="0" algn="l">
              <a:lnSpc>
                <a:spcPct val="100000"/>
              </a:lnSpc>
              <a:spcBef>
                <a:spcPts val="1000"/>
              </a:spcBef>
              <a:spcAft>
                <a:spcPts val="0"/>
              </a:spcAft>
              <a:buNone/>
            </a:pPr>
            <a:r>
              <a:rPr lang="en">
                <a:latin typeface="Handlee"/>
                <a:ea typeface="Handlee"/>
                <a:cs typeface="Handlee"/>
                <a:sym typeface="Handlee"/>
              </a:rPr>
              <a:t>2:45-3:30 -  Reflections: What Will You Take Back? (All)</a:t>
            </a:r>
            <a:endParaRPr>
              <a:latin typeface="Handlee"/>
              <a:ea typeface="Handlee"/>
              <a:cs typeface="Handlee"/>
              <a:sym typeface="Handlee"/>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sp>
        <p:nvSpPr>
          <p:cNvPr id="360" name="Google Shape;360;p56"/>
          <p:cNvSpPr txBox="1"/>
          <p:nvPr>
            <p:ph type="ctrTitle"/>
          </p:nvPr>
        </p:nvSpPr>
        <p:spPr>
          <a:xfrm>
            <a:off x="311700" y="157725"/>
            <a:ext cx="8520600" cy="11823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sz="4300">
                <a:solidFill>
                  <a:schemeClr val="accent2"/>
                </a:solidFill>
                <a:latin typeface="Handlee"/>
                <a:ea typeface="Handlee"/>
                <a:cs typeface="Handlee"/>
                <a:sym typeface="Handlee"/>
              </a:rPr>
              <a:t>Morning Reflection</a:t>
            </a:r>
            <a:endParaRPr sz="4300">
              <a:solidFill>
                <a:schemeClr val="accent2"/>
              </a:solidFill>
              <a:latin typeface="Handlee"/>
              <a:ea typeface="Handlee"/>
              <a:cs typeface="Handlee"/>
              <a:sym typeface="Handlee"/>
            </a:endParaRPr>
          </a:p>
        </p:txBody>
      </p:sp>
      <p:pic>
        <p:nvPicPr>
          <p:cNvPr descr="Free Images : wood, yellow, paper, material, rectangle, list ..." id="361" name="Google Shape;361;p56"/>
          <p:cNvPicPr preferRelativeResize="0"/>
          <p:nvPr/>
        </p:nvPicPr>
        <p:blipFill>
          <a:blip r:embed="rId3">
            <a:alphaModFix/>
          </a:blip>
          <a:stretch>
            <a:fillRect/>
          </a:stretch>
        </p:blipFill>
        <p:spPr>
          <a:xfrm>
            <a:off x="2762963" y="1462350"/>
            <a:ext cx="3618075" cy="3498679"/>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sp>
        <p:nvSpPr>
          <p:cNvPr id="366" name="Google Shape;366;p57"/>
          <p:cNvSpPr txBox="1"/>
          <p:nvPr>
            <p:ph type="ctrTitle"/>
          </p:nvPr>
        </p:nvSpPr>
        <p:spPr>
          <a:xfrm>
            <a:off x="311700" y="157725"/>
            <a:ext cx="8520600" cy="11823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sz="5500">
                <a:solidFill>
                  <a:schemeClr val="accent2"/>
                </a:solidFill>
                <a:latin typeface="Handlee"/>
                <a:ea typeface="Handlee"/>
                <a:cs typeface="Handlee"/>
                <a:sym typeface="Handlee"/>
              </a:rPr>
              <a:t>Relationships</a:t>
            </a:r>
            <a:endParaRPr sz="5500">
              <a:solidFill>
                <a:schemeClr val="accent2"/>
              </a:solidFill>
              <a:latin typeface="Handlee"/>
              <a:ea typeface="Handlee"/>
              <a:cs typeface="Handlee"/>
              <a:sym typeface="Handlee"/>
            </a:endParaRPr>
          </a:p>
        </p:txBody>
      </p:sp>
      <p:pic>
        <p:nvPicPr>
          <p:cNvPr id="367" name="Google Shape;367;p57"/>
          <p:cNvPicPr preferRelativeResize="0"/>
          <p:nvPr/>
        </p:nvPicPr>
        <p:blipFill>
          <a:blip r:embed="rId3">
            <a:alphaModFix/>
          </a:blip>
          <a:stretch>
            <a:fillRect/>
          </a:stretch>
        </p:blipFill>
        <p:spPr>
          <a:xfrm>
            <a:off x="970537" y="1340025"/>
            <a:ext cx="2839976" cy="3681676"/>
          </a:xfrm>
          <a:prstGeom prst="rect">
            <a:avLst/>
          </a:prstGeom>
          <a:noFill/>
          <a:ln>
            <a:noFill/>
          </a:ln>
        </p:spPr>
      </p:pic>
      <p:pic>
        <p:nvPicPr>
          <p:cNvPr id="368" name="Google Shape;368;p57"/>
          <p:cNvPicPr preferRelativeResize="0"/>
          <p:nvPr/>
        </p:nvPicPr>
        <p:blipFill rotWithShape="1">
          <a:blip r:embed="rId4">
            <a:alphaModFix/>
          </a:blip>
          <a:srcRect b="13241" l="34469" r="36815" t="34931"/>
          <a:stretch/>
        </p:blipFill>
        <p:spPr>
          <a:xfrm>
            <a:off x="5169525" y="1848013"/>
            <a:ext cx="2625624" cy="2665699"/>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 name="Shape 372"/>
        <p:cNvGrpSpPr/>
        <p:nvPr/>
      </p:nvGrpSpPr>
      <p:grpSpPr>
        <a:xfrm>
          <a:off x="0" y="0"/>
          <a:ext cx="0" cy="0"/>
          <a:chOff x="0" y="0"/>
          <a:chExt cx="0" cy="0"/>
        </a:xfrm>
      </p:grpSpPr>
      <p:sp>
        <p:nvSpPr>
          <p:cNvPr id="373" name="Google Shape;373;p58"/>
          <p:cNvSpPr txBox="1"/>
          <p:nvPr>
            <p:ph type="title"/>
          </p:nvPr>
        </p:nvSpPr>
        <p:spPr>
          <a:xfrm>
            <a:off x="311700" y="631800"/>
            <a:ext cx="2808000" cy="755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SzPts val="990"/>
              <a:buNone/>
            </a:pPr>
            <a:r>
              <a:rPr b="1" lang="en" sz="3111">
                <a:solidFill>
                  <a:schemeClr val="dk1"/>
                </a:solidFill>
                <a:latin typeface="Handlee"/>
                <a:ea typeface="Handlee"/>
                <a:cs typeface="Handlee"/>
                <a:sym typeface="Handlee"/>
              </a:rPr>
              <a:t>Ways to include interests….</a:t>
            </a:r>
            <a:endParaRPr b="1" sz="3111">
              <a:solidFill>
                <a:schemeClr val="dk1"/>
              </a:solidFill>
              <a:latin typeface="Handlee"/>
              <a:ea typeface="Handlee"/>
              <a:cs typeface="Handlee"/>
              <a:sym typeface="Handlee"/>
            </a:endParaRPr>
          </a:p>
        </p:txBody>
      </p:sp>
      <p:pic>
        <p:nvPicPr>
          <p:cNvPr id="374" name="Google Shape;374;p58"/>
          <p:cNvPicPr preferRelativeResize="0"/>
          <p:nvPr/>
        </p:nvPicPr>
        <p:blipFill>
          <a:blip r:embed="rId3">
            <a:alphaModFix/>
          </a:blip>
          <a:stretch>
            <a:fillRect/>
          </a:stretch>
        </p:blipFill>
        <p:spPr>
          <a:xfrm>
            <a:off x="2787275" y="1387501"/>
            <a:ext cx="3108148" cy="1322900"/>
          </a:xfrm>
          <a:prstGeom prst="rect">
            <a:avLst/>
          </a:prstGeom>
          <a:noFill/>
          <a:ln>
            <a:noFill/>
          </a:ln>
        </p:spPr>
      </p:pic>
      <p:pic>
        <p:nvPicPr>
          <p:cNvPr id="375" name="Google Shape;375;p58"/>
          <p:cNvPicPr preferRelativeResize="0"/>
          <p:nvPr/>
        </p:nvPicPr>
        <p:blipFill>
          <a:blip r:embed="rId4">
            <a:alphaModFix/>
          </a:blip>
          <a:stretch>
            <a:fillRect/>
          </a:stretch>
        </p:blipFill>
        <p:spPr>
          <a:xfrm>
            <a:off x="444000" y="3003775"/>
            <a:ext cx="1753800" cy="1753800"/>
          </a:xfrm>
          <a:prstGeom prst="rect">
            <a:avLst/>
          </a:prstGeom>
          <a:noFill/>
          <a:ln>
            <a:noFill/>
          </a:ln>
        </p:spPr>
      </p:pic>
      <p:pic>
        <p:nvPicPr>
          <p:cNvPr id="376" name="Google Shape;376;p58"/>
          <p:cNvPicPr preferRelativeResize="0"/>
          <p:nvPr/>
        </p:nvPicPr>
        <p:blipFill>
          <a:blip r:embed="rId5">
            <a:alphaModFix/>
          </a:blip>
          <a:stretch>
            <a:fillRect/>
          </a:stretch>
        </p:blipFill>
        <p:spPr>
          <a:xfrm>
            <a:off x="6742549" y="631805"/>
            <a:ext cx="1507400" cy="1004689"/>
          </a:xfrm>
          <a:prstGeom prst="rect">
            <a:avLst/>
          </a:prstGeom>
          <a:noFill/>
          <a:ln>
            <a:noFill/>
          </a:ln>
        </p:spPr>
      </p:pic>
      <p:pic>
        <p:nvPicPr>
          <p:cNvPr id="377" name="Google Shape;377;p58"/>
          <p:cNvPicPr preferRelativeResize="0"/>
          <p:nvPr/>
        </p:nvPicPr>
        <p:blipFill>
          <a:blip r:embed="rId6">
            <a:alphaModFix/>
          </a:blip>
          <a:stretch>
            <a:fillRect/>
          </a:stretch>
        </p:blipFill>
        <p:spPr>
          <a:xfrm>
            <a:off x="7211898" y="2273674"/>
            <a:ext cx="1753802" cy="1507400"/>
          </a:xfrm>
          <a:prstGeom prst="rect">
            <a:avLst/>
          </a:prstGeom>
          <a:noFill/>
          <a:ln>
            <a:noFill/>
          </a:ln>
        </p:spPr>
      </p:pic>
      <p:pic>
        <p:nvPicPr>
          <p:cNvPr id="378" name="Google Shape;378;p58"/>
          <p:cNvPicPr preferRelativeResize="0"/>
          <p:nvPr/>
        </p:nvPicPr>
        <p:blipFill>
          <a:blip r:embed="rId7">
            <a:alphaModFix/>
          </a:blip>
          <a:stretch>
            <a:fillRect/>
          </a:stretch>
        </p:blipFill>
        <p:spPr>
          <a:xfrm>
            <a:off x="5704498" y="2857522"/>
            <a:ext cx="1507400" cy="2046315"/>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sp>
        <p:nvSpPr>
          <p:cNvPr id="383" name="Google Shape;383;p59"/>
          <p:cNvSpPr txBox="1"/>
          <p:nvPr>
            <p:ph type="title"/>
          </p:nvPr>
        </p:nvSpPr>
        <p:spPr>
          <a:xfrm>
            <a:off x="311700" y="314750"/>
            <a:ext cx="3374100" cy="10728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b="1" lang="en" sz="2900">
                <a:solidFill>
                  <a:schemeClr val="dk1"/>
                </a:solidFill>
                <a:latin typeface="Handlee"/>
                <a:ea typeface="Handlee"/>
                <a:cs typeface="Handlee"/>
                <a:sym typeface="Handlee"/>
              </a:rPr>
              <a:t>How can you build on those </a:t>
            </a:r>
            <a:r>
              <a:rPr b="1" lang="en" sz="2900">
                <a:solidFill>
                  <a:schemeClr val="dk1"/>
                </a:solidFill>
                <a:latin typeface="Handlee"/>
                <a:ea typeface="Handlee"/>
                <a:cs typeface="Handlee"/>
                <a:sym typeface="Handlee"/>
              </a:rPr>
              <a:t>interests?</a:t>
            </a:r>
            <a:endParaRPr b="1" sz="2900">
              <a:solidFill>
                <a:schemeClr val="dk1"/>
              </a:solidFill>
              <a:latin typeface="Handlee"/>
              <a:ea typeface="Handlee"/>
              <a:cs typeface="Handlee"/>
              <a:sym typeface="Handlee"/>
            </a:endParaRPr>
          </a:p>
        </p:txBody>
      </p:sp>
      <p:pic>
        <p:nvPicPr>
          <p:cNvPr id="384" name="Google Shape;384;p59"/>
          <p:cNvPicPr preferRelativeResize="0"/>
          <p:nvPr/>
        </p:nvPicPr>
        <p:blipFill>
          <a:blip r:embed="rId3">
            <a:alphaModFix/>
          </a:blip>
          <a:stretch>
            <a:fillRect/>
          </a:stretch>
        </p:blipFill>
        <p:spPr>
          <a:xfrm>
            <a:off x="3989725" y="921500"/>
            <a:ext cx="3930325" cy="3655200"/>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8" name="Shape 388"/>
        <p:cNvGrpSpPr/>
        <p:nvPr/>
      </p:nvGrpSpPr>
      <p:grpSpPr>
        <a:xfrm>
          <a:off x="0" y="0"/>
          <a:ext cx="0" cy="0"/>
          <a:chOff x="0" y="0"/>
          <a:chExt cx="0" cy="0"/>
        </a:xfrm>
      </p:grpSpPr>
      <p:sp>
        <p:nvSpPr>
          <p:cNvPr id="389" name="Google Shape;389;p60"/>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rPr b="1" lang="en" sz="3500">
                <a:solidFill>
                  <a:schemeClr val="dk1"/>
                </a:solidFill>
                <a:latin typeface="Handlee"/>
                <a:ea typeface="Handlee"/>
                <a:cs typeface="Handlee"/>
                <a:sym typeface="Handlee"/>
              </a:rPr>
              <a:t>Be Present, Connect, and Extend the Learning</a:t>
            </a:r>
            <a:endParaRPr b="1" sz="3500">
              <a:solidFill>
                <a:schemeClr val="dk1"/>
              </a:solidFill>
              <a:latin typeface="Handlee"/>
              <a:ea typeface="Handlee"/>
              <a:cs typeface="Handlee"/>
              <a:sym typeface="Handlee"/>
            </a:endParaRPr>
          </a:p>
        </p:txBody>
      </p:sp>
      <p:pic>
        <p:nvPicPr>
          <p:cNvPr id="390" name="Google Shape;390;p60"/>
          <p:cNvPicPr preferRelativeResize="0"/>
          <p:nvPr/>
        </p:nvPicPr>
        <p:blipFill>
          <a:blip r:embed="rId3">
            <a:alphaModFix/>
          </a:blip>
          <a:stretch>
            <a:fillRect/>
          </a:stretch>
        </p:blipFill>
        <p:spPr>
          <a:xfrm>
            <a:off x="765100" y="1501581"/>
            <a:ext cx="3509724" cy="2632275"/>
          </a:xfrm>
          <a:prstGeom prst="rect">
            <a:avLst/>
          </a:prstGeom>
          <a:noFill/>
          <a:ln>
            <a:noFill/>
          </a:ln>
        </p:spPr>
      </p:pic>
      <p:pic>
        <p:nvPicPr>
          <p:cNvPr id="391" name="Google Shape;391;p60"/>
          <p:cNvPicPr preferRelativeResize="0"/>
          <p:nvPr/>
        </p:nvPicPr>
        <p:blipFill>
          <a:blip r:embed="rId4">
            <a:alphaModFix/>
          </a:blip>
          <a:stretch>
            <a:fillRect/>
          </a:stretch>
        </p:blipFill>
        <p:spPr>
          <a:xfrm>
            <a:off x="4686575" y="1517150"/>
            <a:ext cx="3509724" cy="2601124"/>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5" name="Shape 395"/>
        <p:cNvGrpSpPr/>
        <p:nvPr/>
      </p:nvGrpSpPr>
      <p:grpSpPr>
        <a:xfrm>
          <a:off x="0" y="0"/>
          <a:ext cx="0" cy="0"/>
          <a:chOff x="0" y="0"/>
          <a:chExt cx="0" cy="0"/>
        </a:xfrm>
      </p:grpSpPr>
      <p:pic>
        <p:nvPicPr>
          <p:cNvPr id="396" name="Google Shape;396;p61"/>
          <p:cNvPicPr preferRelativeResize="0"/>
          <p:nvPr/>
        </p:nvPicPr>
        <p:blipFill>
          <a:blip r:embed="rId3">
            <a:alphaModFix/>
          </a:blip>
          <a:stretch>
            <a:fillRect/>
          </a:stretch>
        </p:blipFill>
        <p:spPr>
          <a:xfrm>
            <a:off x="2910400" y="75799"/>
            <a:ext cx="3323225" cy="4991908"/>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0" name="Shape 400"/>
        <p:cNvGrpSpPr/>
        <p:nvPr/>
      </p:nvGrpSpPr>
      <p:grpSpPr>
        <a:xfrm>
          <a:off x="0" y="0"/>
          <a:ext cx="0" cy="0"/>
          <a:chOff x="0" y="0"/>
          <a:chExt cx="0" cy="0"/>
        </a:xfrm>
      </p:grpSpPr>
      <p:sp>
        <p:nvSpPr>
          <p:cNvPr id="401" name="Google Shape;401;p62"/>
          <p:cNvSpPr txBox="1"/>
          <p:nvPr>
            <p:ph type="ctrTitle"/>
          </p:nvPr>
        </p:nvSpPr>
        <p:spPr>
          <a:xfrm>
            <a:off x="311700" y="595975"/>
            <a:ext cx="8520600" cy="19578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a:solidFill>
                  <a:schemeClr val="accent2"/>
                </a:solidFill>
                <a:latin typeface="Handlee"/>
                <a:ea typeface="Handlee"/>
                <a:cs typeface="Handlee"/>
                <a:sym typeface="Handlee"/>
              </a:rPr>
              <a:t>Transitioning and Wait Time Strategies</a:t>
            </a:r>
            <a:endParaRPr>
              <a:solidFill>
                <a:schemeClr val="accent2"/>
              </a:solidFill>
              <a:latin typeface="Handlee"/>
              <a:ea typeface="Handlee"/>
              <a:cs typeface="Handlee"/>
              <a:sym typeface="Handlee"/>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5" name="Shape 405"/>
        <p:cNvGrpSpPr/>
        <p:nvPr/>
      </p:nvGrpSpPr>
      <p:grpSpPr>
        <a:xfrm>
          <a:off x="0" y="0"/>
          <a:ext cx="0" cy="0"/>
          <a:chOff x="0" y="0"/>
          <a:chExt cx="0" cy="0"/>
        </a:xfrm>
      </p:grpSpPr>
      <p:sp>
        <p:nvSpPr>
          <p:cNvPr id="406" name="Google Shape;406;p63"/>
          <p:cNvSpPr txBox="1"/>
          <p:nvPr>
            <p:ph idx="1" type="subTitle"/>
          </p:nvPr>
        </p:nvSpPr>
        <p:spPr>
          <a:xfrm>
            <a:off x="7490450" y="3240025"/>
            <a:ext cx="1265400" cy="534900"/>
          </a:xfrm>
          <a:prstGeom prst="rect">
            <a:avLst/>
          </a:prstGeom>
        </p:spPr>
        <p:txBody>
          <a:bodyPr anchorCtr="0" anchor="t" bIns="91425" lIns="91425" spcFirstLastPara="1" rIns="91425" wrap="square" tIns="91425">
            <a:normAutofit lnSpcReduction="10000"/>
          </a:bodyPr>
          <a:lstStyle/>
          <a:p>
            <a:pPr indent="0" lvl="0" marL="0" rtl="0" algn="l">
              <a:spcBef>
                <a:spcPts val="0"/>
              </a:spcBef>
              <a:spcAft>
                <a:spcPts val="0"/>
              </a:spcAft>
              <a:buNone/>
            </a:pPr>
            <a:r>
              <a:t/>
            </a:r>
            <a:endParaRPr>
              <a:latin typeface="Handlee"/>
              <a:ea typeface="Handlee"/>
              <a:cs typeface="Handlee"/>
              <a:sym typeface="Handlee"/>
            </a:endParaRPr>
          </a:p>
        </p:txBody>
      </p:sp>
      <p:pic>
        <p:nvPicPr>
          <p:cNvPr id="407" name="Google Shape;407;p63"/>
          <p:cNvPicPr preferRelativeResize="0"/>
          <p:nvPr/>
        </p:nvPicPr>
        <p:blipFill>
          <a:blip r:embed="rId3">
            <a:alphaModFix/>
          </a:blip>
          <a:stretch>
            <a:fillRect/>
          </a:stretch>
        </p:blipFill>
        <p:spPr>
          <a:xfrm>
            <a:off x="229500" y="1246375"/>
            <a:ext cx="2742701" cy="2146300"/>
          </a:xfrm>
          <a:prstGeom prst="rect">
            <a:avLst/>
          </a:prstGeom>
          <a:noFill/>
          <a:ln>
            <a:noFill/>
          </a:ln>
        </p:spPr>
      </p:pic>
      <p:sp>
        <p:nvSpPr>
          <p:cNvPr id="408" name="Google Shape;408;p63"/>
          <p:cNvSpPr txBox="1"/>
          <p:nvPr>
            <p:ph type="ctrTitle"/>
          </p:nvPr>
        </p:nvSpPr>
        <p:spPr>
          <a:xfrm>
            <a:off x="110300" y="211300"/>
            <a:ext cx="8913600" cy="9702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b="1" lang="en" sz="4300">
                <a:solidFill>
                  <a:schemeClr val="dk1"/>
                </a:solidFill>
                <a:latin typeface="Handlee"/>
                <a:ea typeface="Handlee"/>
                <a:cs typeface="Handlee"/>
                <a:sym typeface="Handlee"/>
              </a:rPr>
              <a:t>Transition Strategies</a:t>
            </a:r>
            <a:endParaRPr b="1" sz="4000">
              <a:solidFill>
                <a:schemeClr val="dk1"/>
              </a:solidFill>
              <a:latin typeface="Handlee"/>
              <a:ea typeface="Handlee"/>
              <a:cs typeface="Handlee"/>
              <a:sym typeface="Handlee"/>
            </a:endParaRPr>
          </a:p>
        </p:txBody>
      </p:sp>
      <p:pic>
        <p:nvPicPr>
          <p:cNvPr id="409" name="Google Shape;409;p63"/>
          <p:cNvPicPr preferRelativeResize="0"/>
          <p:nvPr/>
        </p:nvPicPr>
        <p:blipFill>
          <a:blip r:embed="rId4">
            <a:alphaModFix/>
          </a:blip>
          <a:stretch>
            <a:fillRect/>
          </a:stretch>
        </p:blipFill>
        <p:spPr>
          <a:xfrm>
            <a:off x="4187662" y="1203650"/>
            <a:ext cx="2297650" cy="2552525"/>
          </a:xfrm>
          <a:prstGeom prst="rect">
            <a:avLst/>
          </a:prstGeom>
          <a:noFill/>
          <a:ln>
            <a:noFill/>
          </a:ln>
        </p:spPr>
      </p:pic>
      <p:pic>
        <p:nvPicPr>
          <p:cNvPr id="410" name="Google Shape;410;p63"/>
          <p:cNvPicPr preferRelativeResize="0"/>
          <p:nvPr/>
        </p:nvPicPr>
        <p:blipFill>
          <a:blip r:embed="rId5">
            <a:alphaModFix/>
          </a:blip>
          <a:stretch>
            <a:fillRect/>
          </a:stretch>
        </p:blipFill>
        <p:spPr>
          <a:xfrm>
            <a:off x="6908125" y="2129677"/>
            <a:ext cx="2005000" cy="2876425"/>
          </a:xfrm>
          <a:prstGeom prst="rect">
            <a:avLst/>
          </a:prstGeom>
          <a:noFill/>
          <a:ln>
            <a:noFill/>
          </a:ln>
        </p:spPr>
      </p:pic>
      <p:pic>
        <p:nvPicPr>
          <p:cNvPr id="411" name="Google Shape;411;p63"/>
          <p:cNvPicPr preferRelativeResize="0"/>
          <p:nvPr/>
        </p:nvPicPr>
        <p:blipFill>
          <a:blip r:embed="rId6">
            <a:alphaModFix/>
          </a:blip>
          <a:stretch>
            <a:fillRect/>
          </a:stretch>
        </p:blipFill>
        <p:spPr>
          <a:xfrm>
            <a:off x="2237980" y="3392675"/>
            <a:ext cx="1779217" cy="1681150"/>
          </a:xfrm>
          <a:prstGeom prst="rect">
            <a:avLst/>
          </a:prstGeom>
          <a:noFill/>
          <a:ln>
            <a:noFill/>
          </a:ln>
        </p:spPr>
      </p:pic>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5" name="Shape 415"/>
        <p:cNvGrpSpPr/>
        <p:nvPr/>
      </p:nvGrpSpPr>
      <p:grpSpPr>
        <a:xfrm>
          <a:off x="0" y="0"/>
          <a:ext cx="0" cy="0"/>
          <a:chOff x="0" y="0"/>
          <a:chExt cx="0" cy="0"/>
        </a:xfrm>
      </p:grpSpPr>
      <p:sp>
        <p:nvSpPr>
          <p:cNvPr id="416" name="Google Shape;416;p6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rPr b="1" lang="en" sz="3100">
                <a:solidFill>
                  <a:schemeClr val="dk1"/>
                </a:solidFill>
                <a:latin typeface="Handlee"/>
                <a:ea typeface="Handlee"/>
                <a:cs typeface="Handlee"/>
                <a:sym typeface="Handlee"/>
              </a:rPr>
              <a:t>Tools to Support Transitions </a:t>
            </a:r>
            <a:endParaRPr b="1" sz="3100">
              <a:solidFill>
                <a:schemeClr val="dk1"/>
              </a:solidFill>
              <a:latin typeface="Handlee"/>
              <a:ea typeface="Handlee"/>
              <a:cs typeface="Handlee"/>
              <a:sym typeface="Handlee"/>
            </a:endParaRPr>
          </a:p>
        </p:txBody>
      </p:sp>
      <p:pic>
        <p:nvPicPr>
          <p:cNvPr id="417" name="Google Shape;417;p64"/>
          <p:cNvPicPr preferRelativeResize="0"/>
          <p:nvPr/>
        </p:nvPicPr>
        <p:blipFill>
          <a:blip r:embed="rId3">
            <a:alphaModFix/>
          </a:blip>
          <a:stretch>
            <a:fillRect/>
          </a:stretch>
        </p:blipFill>
        <p:spPr>
          <a:xfrm>
            <a:off x="1353050" y="1170125"/>
            <a:ext cx="6592231" cy="3820975"/>
          </a:xfrm>
          <a:prstGeom prst="rect">
            <a:avLst/>
          </a:prstGeom>
          <a:noFill/>
          <a:ln>
            <a:noFill/>
          </a:ln>
        </p:spPr>
      </p:pic>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1" name="Shape 421"/>
        <p:cNvGrpSpPr/>
        <p:nvPr/>
      </p:nvGrpSpPr>
      <p:grpSpPr>
        <a:xfrm>
          <a:off x="0" y="0"/>
          <a:ext cx="0" cy="0"/>
          <a:chOff x="0" y="0"/>
          <a:chExt cx="0" cy="0"/>
        </a:xfrm>
      </p:grpSpPr>
      <p:sp>
        <p:nvSpPr>
          <p:cNvPr id="422" name="Google Shape;422;p65"/>
          <p:cNvSpPr txBox="1"/>
          <p:nvPr>
            <p:ph type="ctrTitle"/>
          </p:nvPr>
        </p:nvSpPr>
        <p:spPr>
          <a:xfrm>
            <a:off x="237575" y="121650"/>
            <a:ext cx="8520600" cy="1014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b="1" lang="en" sz="4200">
                <a:solidFill>
                  <a:schemeClr val="dk1"/>
                </a:solidFill>
                <a:latin typeface="Handlee"/>
                <a:ea typeface="Handlee"/>
                <a:cs typeface="Handlee"/>
                <a:sym typeface="Handlee"/>
              </a:rPr>
              <a:t>Wait Time </a:t>
            </a:r>
            <a:endParaRPr b="1" sz="4200">
              <a:solidFill>
                <a:schemeClr val="dk1"/>
              </a:solidFill>
              <a:latin typeface="Handlee"/>
              <a:ea typeface="Handlee"/>
              <a:cs typeface="Handlee"/>
              <a:sym typeface="Handlee"/>
            </a:endParaRPr>
          </a:p>
        </p:txBody>
      </p:sp>
      <p:sp>
        <p:nvSpPr>
          <p:cNvPr id="423" name="Google Shape;423;p65"/>
          <p:cNvSpPr txBox="1"/>
          <p:nvPr>
            <p:ph idx="1" type="subTitle"/>
          </p:nvPr>
        </p:nvSpPr>
        <p:spPr>
          <a:xfrm>
            <a:off x="4890525" y="3165825"/>
            <a:ext cx="1536300" cy="6084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t/>
            </a:r>
            <a:endParaRPr/>
          </a:p>
        </p:txBody>
      </p:sp>
      <p:pic>
        <p:nvPicPr>
          <p:cNvPr id="424" name="Google Shape;424;p65"/>
          <p:cNvPicPr preferRelativeResize="0"/>
          <p:nvPr/>
        </p:nvPicPr>
        <p:blipFill>
          <a:blip r:embed="rId3">
            <a:alphaModFix/>
          </a:blip>
          <a:stretch>
            <a:fillRect/>
          </a:stretch>
        </p:blipFill>
        <p:spPr>
          <a:xfrm>
            <a:off x="1042525" y="1210525"/>
            <a:ext cx="7227125" cy="3619825"/>
          </a:xfrm>
          <a:prstGeom prst="rect">
            <a:avLst/>
          </a:prstGeom>
          <a:noFill/>
          <a:ln>
            <a:noFill/>
          </a:ln>
        </p:spPr>
      </p:pic>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8" name="Shape 428"/>
        <p:cNvGrpSpPr/>
        <p:nvPr/>
      </p:nvGrpSpPr>
      <p:grpSpPr>
        <a:xfrm>
          <a:off x="0" y="0"/>
          <a:ext cx="0" cy="0"/>
          <a:chOff x="0" y="0"/>
          <a:chExt cx="0" cy="0"/>
        </a:xfrm>
      </p:grpSpPr>
      <p:sp>
        <p:nvSpPr>
          <p:cNvPr id="429" name="Google Shape;429;p66"/>
          <p:cNvSpPr txBox="1"/>
          <p:nvPr>
            <p:ph type="ctrTitle"/>
          </p:nvPr>
        </p:nvSpPr>
        <p:spPr>
          <a:xfrm>
            <a:off x="311700" y="595975"/>
            <a:ext cx="8520600" cy="19578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a:solidFill>
                  <a:schemeClr val="accent2"/>
                </a:solidFill>
                <a:latin typeface="Handlee"/>
                <a:ea typeface="Handlee"/>
                <a:cs typeface="Handlee"/>
                <a:sym typeface="Handlee"/>
              </a:rPr>
              <a:t>Prompting and Visuals </a:t>
            </a:r>
            <a:endParaRPr>
              <a:solidFill>
                <a:schemeClr val="accent2"/>
              </a:solidFill>
              <a:latin typeface="Handlee"/>
              <a:ea typeface="Handlee"/>
              <a:cs typeface="Handlee"/>
              <a:sym typeface="Handlee"/>
            </a:endParaRPr>
          </a:p>
        </p:txBody>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3" name="Shape 433"/>
        <p:cNvGrpSpPr/>
        <p:nvPr/>
      </p:nvGrpSpPr>
      <p:grpSpPr>
        <a:xfrm>
          <a:off x="0" y="0"/>
          <a:ext cx="0" cy="0"/>
          <a:chOff x="0" y="0"/>
          <a:chExt cx="0" cy="0"/>
        </a:xfrm>
      </p:grpSpPr>
      <p:sp>
        <p:nvSpPr>
          <p:cNvPr id="434" name="Google Shape;434;p67"/>
          <p:cNvSpPr txBox="1"/>
          <p:nvPr>
            <p:ph type="ctrTitle"/>
          </p:nvPr>
        </p:nvSpPr>
        <p:spPr>
          <a:xfrm flipH="1" rot="10800000">
            <a:off x="311700" y="2552004"/>
            <a:ext cx="3206100" cy="180300"/>
          </a:xfrm>
          <a:prstGeom prst="rect">
            <a:avLst/>
          </a:prstGeom>
        </p:spPr>
        <p:txBody>
          <a:bodyPr anchorCtr="0" anchor="b" bIns="91425" lIns="91425" spcFirstLastPara="1" rIns="91425" wrap="square" tIns="91425">
            <a:normAutofit fontScale="90000"/>
          </a:bodyPr>
          <a:lstStyle/>
          <a:p>
            <a:pPr indent="0" lvl="0" marL="0" rtl="0" algn="ctr">
              <a:spcBef>
                <a:spcPts val="0"/>
              </a:spcBef>
              <a:spcAft>
                <a:spcPts val="0"/>
              </a:spcAft>
              <a:buNone/>
            </a:pPr>
            <a:r>
              <a:t/>
            </a:r>
            <a:endParaRPr/>
          </a:p>
        </p:txBody>
      </p:sp>
      <p:sp>
        <p:nvSpPr>
          <p:cNvPr id="435" name="Google Shape;435;p67"/>
          <p:cNvSpPr txBox="1"/>
          <p:nvPr>
            <p:ph idx="1" type="subTitle"/>
          </p:nvPr>
        </p:nvSpPr>
        <p:spPr>
          <a:xfrm>
            <a:off x="311700" y="3165823"/>
            <a:ext cx="8520600" cy="7335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t/>
            </a:r>
            <a:endParaRPr/>
          </a:p>
        </p:txBody>
      </p:sp>
      <p:sp>
        <p:nvSpPr>
          <p:cNvPr id="436" name="Google Shape;436;p67"/>
          <p:cNvSpPr txBox="1"/>
          <p:nvPr/>
        </p:nvSpPr>
        <p:spPr>
          <a:xfrm>
            <a:off x="1339000" y="217400"/>
            <a:ext cx="6729600" cy="7335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3700">
                <a:solidFill>
                  <a:schemeClr val="dk1"/>
                </a:solidFill>
                <a:latin typeface="Handlee"/>
                <a:ea typeface="Handlee"/>
                <a:cs typeface="Handlee"/>
                <a:sym typeface="Handlee"/>
              </a:rPr>
              <a:t>All About Prompting </a:t>
            </a:r>
            <a:endParaRPr b="1" sz="3700">
              <a:solidFill>
                <a:schemeClr val="dk1"/>
              </a:solidFill>
              <a:latin typeface="Handlee"/>
              <a:ea typeface="Handlee"/>
              <a:cs typeface="Handlee"/>
              <a:sym typeface="Handlee"/>
            </a:endParaRPr>
          </a:p>
        </p:txBody>
      </p:sp>
      <p:pic>
        <p:nvPicPr>
          <p:cNvPr id="437" name="Google Shape;437;p67"/>
          <p:cNvPicPr preferRelativeResize="0"/>
          <p:nvPr/>
        </p:nvPicPr>
        <p:blipFill>
          <a:blip r:embed="rId3">
            <a:alphaModFix/>
          </a:blip>
          <a:stretch>
            <a:fillRect/>
          </a:stretch>
        </p:blipFill>
        <p:spPr>
          <a:xfrm>
            <a:off x="0" y="1121600"/>
            <a:ext cx="9144000" cy="4021899"/>
          </a:xfrm>
          <a:prstGeom prst="rect">
            <a:avLst/>
          </a:prstGeom>
          <a:noFill/>
          <a:ln>
            <a:noFill/>
          </a:ln>
        </p:spPr>
      </p:pic>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1" name="Shape 441"/>
        <p:cNvGrpSpPr/>
        <p:nvPr/>
      </p:nvGrpSpPr>
      <p:grpSpPr>
        <a:xfrm>
          <a:off x="0" y="0"/>
          <a:ext cx="0" cy="0"/>
          <a:chOff x="0" y="0"/>
          <a:chExt cx="0" cy="0"/>
        </a:xfrm>
      </p:grpSpPr>
      <p:sp>
        <p:nvSpPr>
          <p:cNvPr id="442" name="Google Shape;442;p68"/>
          <p:cNvSpPr txBox="1"/>
          <p:nvPr>
            <p:ph type="ctrTitle"/>
          </p:nvPr>
        </p:nvSpPr>
        <p:spPr>
          <a:xfrm>
            <a:off x="311700" y="136475"/>
            <a:ext cx="8520600" cy="6441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SzPts val="990"/>
              <a:buNone/>
            </a:pPr>
            <a:r>
              <a:rPr b="1" lang="en" sz="3459">
                <a:solidFill>
                  <a:schemeClr val="dk1"/>
                </a:solidFill>
                <a:latin typeface="Handlee"/>
                <a:ea typeface="Handlee"/>
                <a:cs typeface="Handlee"/>
                <a:sym typeface="Handlee"/>
              </a:rPr>
              <a:t>Hierarchy</a:t>
            </a:r>
            <a:r>
              <a:rPr b="1" lang="en" sz="3459">
                <a:solidFill>
                  <a:schemeClr val="dk1"/>
                </a:solidFill>
                <a:latin typeface="Handlee"/>
                <a:ea typeface="Handlee"/>
                <a:cs typeface="Handlee"/>
                <a:sym typeface="Handlee"/>
              </a:rPr>
              <a:t> of Prompts</a:t>
            </a:r>
            <a:endParaRPr b="1" sz="3459">
              <a:solidFill>
                <a:schemeClr val="dk1"/>
              </a:solidFill>
              <a:latin typeface="Handlee"/>
              <a:ea typeface="Handlee"/>
              <a:cs typeface="Handlee"/>
              <a:sym typeface="Handlee"/>
            </a:endParaRPr>
          </a:p>
        </p:txBody>
      </p:sp>
      <p:pic>
        <p:nvPicPr>
          <p:cNvPr id="443" name="Google Shape;443;p68"/>
          <p:cNvPicPr preferRelativeResize="0"/>
          <p:nvPr/>
        </p:nvPicPr>
        <p:blipFill>
          <a:blip r:embed="rId3">
            <a:alphaModFix/>
          </a:blip>
          <a:stretch>
            <a:fillRect/>
          </a:stretch>
        </p:blipFill>
        <p:spPr>
          <a:xfrm>
            <a:off x="488000" y="780575"/>
            <a:ext cx="7994476" cy="4362925"/>
          </a:xfrm>
          <a:prstGeom prst="rect">
            <a:avLst/>
          </a:prstGeom>
          <a:noFill/>
          <a:ln>
            <a:noFill/>
          </a:ln>
        </p:spPr>
      </p:pic>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7" name="Shape 447"/>
        <p:cNvGrpSpPr/>
        <p:nvPr/>
      </p:nvGrpSpPr>
      <p:grpSpPr>
        <a:xfrm>
          <a:off x="0" y="0"/>
          <a:ext cx="0" cy="0"/>
          <a:chOff x="0" y="0"/>
          <a:chExt cx="0" cy="0"/>
        </a:xfrm>
      </p:grpSpPr>
      <p:sp>
        <p:nvSpPr>
          <p:cNvPr id="448" name="Google Shape;448;p69"/>
          <p:cNvSpPr txBox="1"/>
          <p:nvPr>
            <p:ph type="ctrTitle"/>
          </p:nvPr>
        </p:nvSpPr>
        <p:spPr>
          <a:xfrm>
            <a:off x="311700" y="326975"/>
            <a:ext cx="8520600" cy="6441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SzPts val="990"/>
              <a:buNone/>
            </a:pPr>
            <a:r>
              <a:rPr b="1" lang="en" sz="3459">
                <a:solidFill>
                  <a:schemeClr val="dk1"/>
                </a:solidFill>
                <a:latin typeface="Handlee"/>
                <a:ea typeface="Handlee"/>
                <a:cs typeface="Handlee"/>
                <a:sym typeface="Handlee"/>
              </a:rPr>
              <a:t>Hierarchy of Prompts Activity</a:t>
            </a:r>
            <a:endParaRPr b="1" sz="3459">
              <a:solidFill>
                <a:schemeClr val="dk1"/>
              </a:solidFill>
              <a:latin typeface="Handlee"/>
              <a:ea typeface="Handlee"/>
              <a:cs typeface="Handlee"/>
              <a:sym typeface="Handlee"/>
            </a:endParaRPr>
          </a:p>
        </p:txBody>
      </p:sp>
      <p:pic>
        <p:nvPicPr>
          <p:cNvPr id="449" name="Google Shape;449;p69"/>
          <p:cNvPicPr preferRelativeResize="0"/>
          <p:nvPr/>
        </p:nvPicPr>
        <p:blipFill>
          <a:blip r:embed="rId3">
            <a:alphaModFix/>
          </a:blip>
          <a:stretch>
            <a:fillRect/>
          </a:stretch>
        </p:blipFill>
        <p:spPr>
          <a:xfrm>
            <a:off x="2638950" y="971075"/>
            <a:ext cx="5829300" cy="3886200"/>
          </a:xfrm>
          <a:prstGeom prst="rect">
            <a:avLst/>
          </a:prstGeom>
          <a:noFill/>
          <a:ln>
            <a:noFill/>
          </a:ln>
        </p:spPr>
      </p:pic>
      <p:sp>
        <p:nvSpPr>
          <p:cNvPr id="450" name="Google Shape;450;p69"/>
          <p:cNvSpPr txBox="1"/>
          <p:nvPr/>
        </p:nvSpPr>
        <p:spPr>
          <a:xfrm>
            <a:off x="571500" y="971075"/>
            <a:ext cx="1914900" cy="2546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chemeClr val="dk2"/>
                </a:solidFill>
                <a:latin typeface="Handlee"/>
                <a:ea typeface="Handlee"/>
                <a:cs typeface="Handlee"/>
                <a:sym typeface="Handlee"/>
              </a:rPr>
              <a:t>With a partner at your table, practice getting them to put on their coat.</a:t>
            </a:r>
            <a:endParaRPr sz="1800">
              <a:solidFill>
                <a:schemeClr val="dk2"/>
              </a:solidFill>
              <a:latin typeface="Handlee"/>
              <a:ea typeface="Handlee"/>
              <a:cs typeface="Handlee"/>
              <a:sym typeface="Handlee"/>
            </a:endParaRPr>
          </a:p>
          <a:p>
            <a:pPr indent="0" lvl="0" marL="0" rtl="0" algn="l">
              <a:spcBef>
                <a:spcPts val="0"/>
              </a:spcBef>
              <a:spcAft>
                <a:spcPts val="0"/>
              </a:spcAft>
              <a:buNone/>
            </a:pPr>
            <a:r>
              <a:t/>
            </a:r>
            <a:endParaRPr sz="1800">
              <a:solidFill>
                <a:schemeClr val="dk2"/>
              </a:solidFill>
              <a:latin typeface="Handlee"/>
              <a:ea typeface="Handlee"/>
              <a:cs typeface="Handlee"/>
              <a:sym typeface="Handlee"/>
            </a:endParaRPr>
          </a:p>
          <a:p>
            <a:pPr indent="0" lvl="0" marL="0" rtl="0" algn="l">
              <a:spcBef>
                <a:spcPts val="0"/>
              </a:spcBef>
              <a:spcAft>
                <a:spcPts val="0"/>
              </a:spcAft>
              <a:buNone/>
            </a:pPr>
            <a:r>
              <a:rPr lang="en" sz="1800">
                <a:solidFill>
                  <a:schemeClr val="dk2"/>
                </a:solidFill>
                <a:latin typeface="Handlee"/>
                <a:ea typeface="Handlee"/>
                <a:cs typeface="Handlee"/>
                <a:sym typeface="Handlee"/>
              </a:rPr>
              <a:t>Trial 1: Level 7 Gestures</a:t>
            </a:r>
            <a:endParaRPr sz="1800">
              <a:solidFill>
                <a:schemeClr val="dk2"/>
              </a:solidFill>
              <a:latin typeface="Handlee"/>
              <a:ea typeface="Handlee"/>
              <a:cs typeface="Handlee"/>
              <a:sym typeface="Handlee"/>
            </a:endParaRPr>
          </a:p>
          <a:p>
            <a:pPr indent="0" lvl="0" marL="0" rtl="0" algn="l">
              <a:spcBef>
                <a:spcPts val="0"/>
              </a:spcBef>
              <a:spcAft>
                <a:spcPts val="0"/>
              </a:spcAft>
              <a:buNone/>
            </a:pPr>
            <a:r>
              <a:t/>
            </a:r>
            <a:endParaRPr sz="1800">
              <a:solidFill>
                <a:schemeClr val="dk2"/>
              </a:solidFill>
              <a:latin typeface="Handlee"/>
              <a:ea typeface="Handlee"/>
              <a:cs typeface="Handlee"/>
              <a:sym typeface="Handlee"/>
            </a:endParaRPr>
          </a:p>
          <a:p>
            <a:pPr indent="0" lvl="0" marL="0" rtl="0" algn="l">
              <a:spcBef>
                <a:spcPts val="0"/>
              </a:spcBef>
              <a:spcAft>
                <a:spcPts val="0"/>
              </a:spcAft>
              <a:buNone/>
            </a:pPr>
            <a:r>
              <a:rPr lang="en" sz="1800">
                <a:solidFill>
                  <a:schemeClr val="dk2"/>
                </a:solidFill>
                <a:latin typeface="Handlee"/>
                <a:ea typeface="Handlee"/>
                <a:cs typeface="Handlee"/>
                <a:sym typeface="Handlee"/>
              </a:rPr>
              <a:t>Trial 2: Level 5 Direct Verbals</a:t>
            </a:r>
            <a:endParaRPr sz="1800">
              <a:solidFill>
                <a:schemeClr val="dk2"/>
              </a:solidFill>
              <a:latin typeface="Handlee"/>
              <a:ea typeface="Handlee"/>
              <a:cs typeface="Handlee"/>
              <a:sym typeface="Handlee"/>
            </a:endParaRPr>
          </a:p>
          <a:p>
            <a:pPr indent="0" lvl="0" marL="0" rtl="0" algn="l">
              <a:spcBef>
                <a:spcPts val="0"/>
              </a:spcBef>
              <a:spcAft>
                <a:spcPts val="0"/>
              </a:spcAft>
              <a:buNone/>
            </a:pPr>
            <a:r>
              <a:t/>
            </a:r>
            <a:endParaRPr sz="1800">
              <a:solidFill>
                <a:schemeClr val="dk2"/>
              </a:solidFill>
              <a:latin typeface="Handlee"/>
              <a:ea typeface="Handlee"/>
              <a:cs typeface="Handlee"/>
              <a:sym typeface="Handlee"/>
            </a:endParaRPr>
          </a:p>
          <a:p>
            <a:pPr indent="0" lvl="0" marL="0" rtl="0" algn="l">
              <a:spcBef>
                <a:spcPts val="0"/>
              </a:spcBef>
              <a:spcAft>
                <a:spcPts val="0"/>
              </a:spcAft>
              <a:buNone/>
            </a:pPr>
            <a:r>
              <a:rPr lang="en" sz="1800">
                <a:solidFill>
                  <a:schemeClr val="dk2"/>
                </a:solidFill>
                <a:latin typeface="Handlee"/>
                <a:ea typeface="Handlee"/>
                <a:cs typeface="Handlee"/>
                <a:sym typeface="Handlee"/>
              </a:rPr>
              <a:t>Trial 3: Level 3 Minimal Physical</a:t>
            </a:r>
            <a:endParaRPr sz="1800">
              <a:solidFill>
                <a:schemeClr val="dk2"/>
              </a:solidFill>
              <a:latin typeface="Handlee"/>
              <a:ea typeface="Handlee"/>
              <a:cs typeface="Handlee"/>
              <a:sym typeface="Handlee"/>
            </a:endParaRPr>
          </a:p>
        </p:txBody>
      </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454" name="Shape 454"/>
        <p:cNvGrpSpPr/>
        <p:nvPr/>
      </p:nvGrpSpPr>
      <p:grpSpPr>
        <a:xfrm>
          <a:off x="0" y="0"/>
          <a:ext cx="0" cy="0"/>
          <a:chOff x="0" y="0"/>
          <a:chExt cx="0" cy="0"/>
        </a:xfrm>
      </p:grpSpPr>
      <p:sp>
        <p:nvSpPr>
          <p:cNvPr id="455" name="Google Shape;455;p70"/>
          <p:cNvSpPr txBox="1"/>
          <p:nvPr>
            <p:ph type="ctrTitle"/>
          </p:nvPr>
        </p:nvSpPr>
        <p:spPr>
          <a:xfrm>
            <a:off x="311700" y="92000"/>
            <a:ext cx="8520600" cy="1029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b="1" lang="en" sz="4000">
                <a:solidFill>
                  <a:schemeClr val="dk1"/>
                </a:solidFill>
                <a:latin typeface="Handlee"/>
                <a:ea typeface="Handlee"/>
                <a:cs typeface="Handlee"/>
                <a:sym typeface="Handlee"/>
              </a:rPr>
              <a:t>Tracking our Prompts</a:t>
            </a:r>
            <a:endParaRPr b="1" sz="4000">
              <a:solidFill>
                <a:schemeClr val="dk1"/>
              </a:solidFill>
              <a:latin typeface="Handlee"/>
              <a:ea typeface="Handlee"/>
              <a:cs typeface="Handlee"/>
              <a:sym typeface="Handlee"/>
            </a:endParaRPr>
          </a:p>
        </p:txBody>
      </p:sp>
      <p:pic>
        <p:nvPicPr>
          <p:cNvPr id="456" name="Google Shape;456;p70"/>
          <p:cNvPicPr preferRelativeResize="0"/>
          <p:nvPr/>
        </p:nvPicPr>
        <p:blipFill rotWithShape="1">
          <a:blip r:embed="rId3">
            <a:alphaModFix/>
          </a:blip>
          <a:srcRect b="3063" l="1438" r="0" t="0"/>
          <a:stretch/>
        </p:blipFill>
        <p:spPr>
          <a:xfrm>
            <a:off x="311700" y="1121600"/>
            <a:ext cx="8550949" cy="3837775"/>
          </a:xfrm>
          <a:prstGeom prst="rect">
            <a:avLst/>
          </a:prstGeom>
          <a:noFill/>
          <a:ln>
            <a:noFill/>
          </a:ln>
        </p:spPr>
      </p:pic>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0" name="Shape 460"/>
        <p:cNvGrpSpPr/>
        <p:nvPr/>
      </p:nvGrpSpPr>
      <p:grpSpPr>
        <a:xfrm>
          <a:off x="0" y="0"/>
          <a:ext cx="0" cy="0"/>
          <a:chOff x="0" y="0"/>
          <a:chExt cx="0" cy="0"/>
        </a:xfrm>
      </p:grpSpPr>
      <p:sp>
        <p:nvSpPr>
          <p:cNvPr id="461" name="Google Shape;461;p71"/>
          <p:cNvSpPr txBox="1"/>
          <p:nvPr>
            <p:ph type="ctrTitle"/>
          </p:nvPr>
        </p:nvSpPr>
        <p:spPr>
          <a:xfrm>
            <a:off x="311700" y="0"/>
            <a:ext cx="8520600" cy="889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SzPts val="990"/>
              <a:buNone/>
            </a:pPr>
            <a:r>
              <a:rPr b="1" lang="en" sz="3259">
                <a:solidFill>
                  <a:schemeClr val="dk1"/>
                </a:solidFill>
                <a:latin typeface="Handlee"/>
                <a:ea typeface="Handlee"/>
                <a:cs typeface="Handlee"/>
                <a:sym typeface="Handlee"/>
              </a:rPr>
              <a:t>Prompting with Visuals</a:t>
            </a:r>
            <a:endParaRPr b="1" sz="3259">
              <a:solidFill>
                <a:schemeClr val="dk1"/>
              </a:solidFill>
              <a:latin typeface="Handlee"/>
              <a:ea typeface="Handlee"/>
              <a:cs typeface="Handlee"/>
              <a:sym typeface="Handlee"/>
            </a:endParaRPr>
          </a:p>
        </p:txBody>
      </p:sp>
      <p:sp>
        <p:nvSpPr>
          <p:cNvPr id="462" name="Google Shape;462;p71"/>
          <p:cNvSpPr txBox="1"/>
          <p:nvPr>
            <p:ph idx="1" type="subTitle"/>
          </p:nvPr>
        </p:nvSpPr>
        <p:spPr>
          <a:xfrm>
            <a:off x="311700" y="3165823"/>
            <a:ext cx="8520600" cy="7335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t/>
            </a:r>
            <a:endParaRPr/>
          </a:p>
        </p:txBody>
      </p:sp>
      <p:pic>
        <p:nvPicPr>
          <p:cNvPr id="463" name="Google Shape;463;p71"/>
          <p:cNvPicPr preferRelativeResize="0"/>
          <p:nvPr/>
        </p:nvPicPr>
        <p:blipFill>
          <a:blip r:embed="rId3">
            <a:alphaModFix/>
          </a:blip>
          <a:stretch>
            <a:fillRect/>
          </a:stretch>
        </p:blipFill>
        <p:spPr>
          <a:xfrm>
            <a:off x="147300" y="810300"/>
            <a:ext cx="8851751" cy="4333199"/>
          </a:xfrm>
          <a:prstGeom prst="rect">
            <a:avLst/>
          </a:prstGeom>
          <a:noFill/>
          <a:ln>
            <a:noFill/>
          </a:ln>
        </p:spPr>
      </p:pic>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7" name="Shape 467"/>
        <p:cNvGrpSpPr/>
        <p:nvPr/>
      </p:nvGrpSpPr>
      <p:grpSpPr>
        <a:xfrm>
          <a:off x="0" y="0"/>
          <a:ext cx="0" cy="0"/>
          <a:chOff x="0" y="0"/>
          <a:chExt cx="0" cy="0"/>
        </a:xfrm>
      </p:grpSpPr>
      <p:sp>
        <p:nvSpPr>
          <p:cNvPr id="468" name="Google Shape;468;p72"/>
          <p:cNvSpPr txBox="1"/>
          <p:nvPr>
            <p:ph type="ctrTitle"/>
          </p:nvPr>
        </p:nvSpPr>
        <p:spPr>
          <a:xfrm>
            <a:off x="311700" y="595975"/>
            <a:ext cx="8520600" cy="6441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SzPts val="990"/>
              <a:buNone/>
            </a:pPr>
            <a:r>
              <a:rPr b="1" lang="en" sz="4160">
                <a:solidFill>
                  <a:schemeClr val="dk1"/>
                </a:solidFill>
                <a:latin typeface="Handlee"/>
                <a:ea typeface="Handlee"/>
                <a:cs typeface="Handlee"/>
                <a:sym typeface="Handlee"/>
              </a:rPr>
              <a:t>Reflection</a:t>
            </a:r>
            <a:endParaRPr b="1" sz="4160">
              <a:solidFill>
                <a:schemeClr val="dk1"/>
              </a:solidFill>
              <a:latin typeface="Handlee"/>
              <a:ea typeface="Handlee"/>
              <a:cs typeface="Handlee"/>
              <a:sym typeface="Handlee"/>
            </a:endParaRPr>
          </a:p>
        </p:txBody>
      </p:sp>
      <p:sp>
        <p:nvSpPr>
          <p:cNvPr id="469" name="Google Shape;469;p72"/>
          <p:cNvSpPr txBox="1"/>
          <p:nvPr>
            <p:ph idx="1" type="subTitle"/>
          </p:nvPr>
        </p:nvSpPr>
        <p:spPr>
          <a:xfrm>
            <a:off x="4703750" y="3165825"/>
            <a:ext cx="1986300" cy="431100"/>
          </a:xfrm>
          <a:prstGeom prst="rect">
            <a:avLst/>
          </a:prstGeom>
        </p:spPr>
        <p:txBody>
          <a:bodyPr anchorCtr="0" anchor="t" bIns="91425" lIns="91425" spcFirstLastPara="1" rIns="91425" wrap="square" tIns="91425">
            <a:normAutofit fontScale="77500" lnSpcReduction="20000"/>
          </a:bodyPr>
          <a:lstStyle/>
          <a:p>
            <a:pPr indent="0" lvl="0" marL="0" rtl="0" algn="l">
              <a:spcBef>
                <a:spcPts val="0"/>
              </a:spcBef>
              <a:spcAft>
                <a:spcPts val="0"/>
              </a:spcAft>
              <a:buNone/>
            </a:pPr>
            <a:r>
              <a:t/>
            </a:r>
            <a:endParaRPr/>
          </a:p>
        </p:txBody>
      </p:sp>
      <p:pic>
        <p:nvPicPr>
          <p:cNvPr id="470" name="Google Shape;470;p72"/>
          <p:cNvPicPr preferRelativeResize="0"/>
          <p:nvPr/>
        </p:nvPicPr>
        <p:blipFill rotWithShape="1">
          <a:blip r:embed="rId3">
            <a:alphaModFix/>
          </a:blip>
          <a:srcRect b="2419" l="5493" r="8403" t="0"/>
          <a:stretch/>
        </p:blipFill>
        <p:spPr>
          <a:xfrm>
            <a:off x="1724050" y="1089600"/>
            <a:ext cx="5695900" cy="3955700"/>
          </a:xfrm>
          <a:prstGeom prst="rect">
            <a:avLst/>
          </a:prstGeom>
          <a:noFill/>
          <a:ln>
            <a:noFill/>
          </a:ln>
        </p:spPr>
      </p:pic>
      <p:pic>
        <p:nvPicPr>
          <p:cNvPr id="471" name="Google Shape;471;p72"/>
          <p:cNvPicPr preferRelativeResize="0"/>
          <p:nvPr/>
        </p:nvPicPr>
        <p:blipFill>
          <a:blip r:embed="rId4">
            <a:alphaModFix/>
          </a:blip>
          <a:stretch>
            <a:fillRect/>
          </a:stretch>
        </p:blipFill>
        <p:spPr>
          <a:xfrm rot="2166430">
            <a:off x="6577801" y="578099"/>
            <a:ext cx="2610675" cy="1240075"/>
          </a:xfrm>
          <a:prstGeom prst="rect">
            <a:avLst/>
          </a:prstGeom>
          <a:noFill/>
          <a:ln>
            <a:noFill/>
          </a:ln>
        </p:spPr>
      </p:pic>
      <p:pic>
        <p:nvPicPr>
          <p:cNvPr id="472" name="Google Shape;472;p72"/>
          <p:cNvPicPr preferRelativeResize="0"/>
          <p:nvPr/>
        </p:nvPicPr>
        <p:blipFill>
          <a:blip r:embed="rId4">
            <a:alphaModFix/>
          </a:blip>
          <a:stretch>
            <a:fillRect/>
          </a:stretch>
        </p:blipFill>
        <p:spPr>
          <a:xfrm rot="-1999616">
            <a:off x="-29200" y="578100"/>
            <a:ext cx="2610675" cy="1240075"/>
          </a:xfrm>
          <a:prstGeom prst="rect">
            <a:avLst/>
          </a:prstGeom>
          <a:noFill/>
          <a:ln>
            <a:noFill/>
          </a:ln>
        </p:spPr>
      </p:pic>
    </p:spTree>
  </p:cSld>
  <p:clrMapOvr>
    <a:masterClrMapping/>
  </p:clrMapOvr>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6" name="Shape 476"/>
        <p:cNvGrpSpPr/>
        <p:nvPr/>
      </p:nvGrpSpPr>
      <p:grpSpPr>
        <a:xfrm>
          <a:off x="0" y="0"/>
          <a:ext cx="0" cy="0"/>
          <a:chOff x="0" y="0"/>
          <a:chExt cx="0" cy="0"/>
        </a:xfrm>
      </p:grpSpPr>
      <p:pic>
        <p:nvPicPr>
          <p:cNvPr id="477" name="Google Shape;477;p73"/>
          <p:cNvPicPr preferRelativeResize="0"/>
          <p:nvPr/>
        </p:nvPicPr>
        <p:blipFill>
          <a:blip r:embed="rId3">
            <a:alphaModFix/>
          </a:blip>
          <a:stretch>
            <a:fillRect/>
          </a:stretch>
        </p:blipFill>
        <p:spPr>
          <a:xfrm>
            <a:off x="592925" y="1080038"/>
            <a:ext cx="3561275" cy="3561275"/>
          </a:xfrm>
          <a:prstGeom prst="rect">
            <a:avLst/>
          </a:prstGeom>
          <a:noFill/>
          <a:ln>
            <a:noFill/>
          </a:ln>
        </p:spPr>
      </p:pic>
      <p:pic>
        <p:nvPicPr>
          <p:cNvPr descr="10 Minute Timer - Calm Music for Relaxing&#10;&#10;📜 Message from the Creator of Tick Tock Countdown Timer&#10;&#10;I am Tom C. and I specialise in the field of Mental Health for a number of years.  I want to place where people can relax, unwind, study and sleep better. &#10;&#10;My videos are ideal for studying, sleep, relaxation and exercise. My aim is to provide the highest quality relaxing content that doesn’t contain any annoying talking or commentary. Research shows this can be help with mental heath. &#10;&#10;All my timer videos are made in high quality with editing programs such as Premiere Pro 2020, Photoshop and Luma Fusion. Each video takes many hours of editing and mixing to produce the perfect timer video for my viewers. &#10;&#10;Some video and audio files are make in collaboration with other video and audio creators with all the licenses and commercial use rights.&#10;&#10;All videos, audio, effects are mixed and created by myself.&#10;&#10;If you like my timers, please support me by buying me a coffee with the link below.&#10;&#10;https://www.buymeacoffee.com/ccproductiw&#10;&#10;&#10;⏱ Popular Timers &#10;&#10;5 Minute Timer - Calm and Relaxing Music: https://youtu.be/hso3oR8PJss&#10;10 Minute Timer - Relaxing Music: https://youtu;.be/yxu0qHbG_2c&#10;15 Minute Timer - No Music: https://youtu.be/v-vXDXrGSlI&#10;30 Minute Timer - Instrumental Relaxing Music: https://youtu.be/G4X4ZQHsTyE&#10;45 Minute Timer - Ambient Music: https://youtu.be/TKmhQprljAc&#10;1 Hour Timer - Beautiful Ocean Sunset https://youtu.be/TKmhQprljAc&#10;&#10;🎥 Editing&#10;            -  Luma Fusion&#10;            -  Premiere Pro 2020&#10;            - Adobe After Effects&#10;            - Photoshop&#10;&#10;📽Video and filming&#10;            - Sony a6000&#10;            - Fujifilm X-T3&#10;            - GoPro Hero8 &#10;            - Story Blocks&#10;            -  Pexels&#10;            -  Pixabay&#10;            - Adobe Stock&#10;            - Pond 5&#10;&#10;🎶Audio&#10;            - Story Blocks&#10;            - Youtube Audio Library&#10;&#10;🎤Microphone&#10;            - Blue Yeta&#10;            - Audio-Technica BP4025&#10;            - Zoom H2N&#10;&#10;&#10;Hashtags&#10;#Timer #Relaxation #RelaxingMusic&#10;&#10;© Copyright Tick Tock Countdown Timer 2023. All rights reserved. Any reproduction or republication of all or part of this video is prohibited. All of the video material on this channel is copyright protected." id="478" name="Google Shape;478;p73" title="10 Minute Timer - Calm Music for Relaxing">
            <a:hlinkClick r:id="rId4"/>
          </p:cNvPr>
          <p:cNvPicPr preferRelativeResize="0"/>
          <p:nvPr/>
        </p:nvPicPr>
        <p:blipFill>
          <a:blip r:embed="rId5">
            <a:alphaModFix/>
          </a:blip>
          <a:stretch>
            <a:fillRect/>
          </a:stretch>
        </p:blipFill>
        <p:spPr>
          <a:xfrm>
            <a:off x="4572000" y="1875900"/>
            <a:ext cx="4204075" cy="2364800"/>
          </a:xfrm>
          <a:prstGeom prst="rect">
            <a:avLst/>
          </a:prstGeom>
          <a:noFill/>
          <a:ln>
            <a:noFill/>
          </a:ln>
        </p:spPr>
      </p:pic>
    </p:spTree>
  </p:cSld>
  <p:clrMapOvr>
    <a:masterClrMapping/>
  </p:clrMapOvr>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2" name="Shape 482"/>
        <p:cNvGrpSpPr/>
        <p:nvPr/>
      </p:nvGrpSpPr>
      <p:grpSpPr>
        <a:xfrm>
          <a:off x="0" y="0"/>
          <a:ext cx="0" cy="0"/>
          <a:chOff x="0" y="0"/>
          <a:chExt cx="0" cy="0"/>
        </a:xfrm>
      </p:grpSpPr>
      <p:sp>
        <p:nvSpPr>
          <p:cNvPr id="483" name="Google Shape;483;p74"/>
          <p:cNvSpPr txBox="1"/>
          <p:nvPr>
            <p:ph type="ctrTitle"/>
          </p:nvPr>
        </p:nvSpPr>
        <p:spPr>
          <a:xfrm>
            <a:off x="311700" y="853750"/>
            <a:ext cx="8520600" cy="19578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sz="5300">
                <a:solidFill>
                  <a:schemeClr val="accent2"/>
                </a:solidFill>
                <a:latin typeface="Handlee"/>
                <a:ea typeface="Handlee"/>
                <a:cs typeface="Handlee"/>
                <a:sym typeface="Handlee"/>
              </a:rPr>
              <a:t>Classroom Strategies</a:t>
            </a:r>
            <a:endParaRPr sz="5300">
              <a:solidFill>
                <a:schemeClr val="accent2"/>
              </a:solidFill>
              <a:latin typeface="Handlee"/>
              <a:ea typeface="Handlee"/>
              <a:cs typeface="Handlee"/>
              <a:sym typeface="Handlee"/>
            </a:endParaRPr>
          </a:p>
        </p:txBody>
      </p:sp>
      <p:sp>
        <p:nvSpPr>
          <p:cNvPr id="484" name="Google Shape;484;p74"/>
          <p:cNvSpPr txBox="1"/>
          <p:nvPr>
            <p:ph idx="1" type="subTitle"/>
          </p:nvPr>
        </p:nvSpPr>
        <p:spPr>
          <a:xfrm>
            <a:off x="311700" y="3165823"/>
            <a:ext cx="8520600" cy="7335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
                <a:latin typeface="Handlee"/>
                <a:ea typeface="Handlee"/>
                <a:cs typeface="Handlee"/>
                <a:sym typeface="Handlee"/>
              </a:rPr>
              <a:t>Increasing Independence and Expanding Skills</a:t>
            </a:r>
            <a:endParaRPr>
              <a:latin typeface="Handlee"/>
              <a:ea typeface="Handlee"/>
              <a:cs typeface="Handlee"/>
              <a:sym typeface="Handlee"/>
            </a:endParaRPr>
          </a:p>
        </p:txBody>
      </p:sp>
    </p:spTree>
  </p:cSld>
  <p:clrMapOvr>
    <a:masterClrMapping/>
  </p:clrMapOvr>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8" name="Shape 488"/>
        <p:cNvGrpSpPr/>
        <p:nvPr/>
      </p:nvGrpSpPr>
      <p:grpSpPr>
        <a:xfrm>
          <a:off x="0" y="0"/>
          <a:ext cx="0" cy="0"/>
          <a:chOff x="0" y="0"/>
          <a:chExt cx="0" cy="0"/>
        </a:xfrm>
      </p:grpSpPr>
      <p:pic>
        <p:nvPicPr>
          <p:cNvPr id="489" name="Google Shape;489;p75"/>
          <p:cNvPicPr preferRelativeResize="0"/>
          <p:nvPr/>
        </p:nvPicPr>
        <p:blipFill>
          <a:blip r:embed="rId3">
            <a:alphaModFix/>
          </a:blip>
          <a:stretch>
            <a:fillRect/>
          </a:stretch>
        </p:blipFill>
        <p:spPr>
          <a:xfrm>
            <a:off x="0" y="139613"/>
            <a:ext cx="5969575" cy="5003899"/>
          </a:xfrm>
          <a:prstGeom prst="rect">
            <a:avLst/>
          </a:prstGeom>
          <a:noFill/>
          <a:ln>
            <a:noFill/>
          </a:ln>
        </p:spPr>
      </p:pic>
      <p:pic>
        <p:nvPicPr>
          <p:cNvPr id="490" name="Google Shape;490;p75"/>
          <p:cNvPicPr preferRelativeResize="0"/>
          <p:nvPr/>
        </p:nvPicPr>
        <p:blipFill>
          <a:blip r:embed="rId4">
            <a:alphaModFix/>
          </a:blip>
          <a:stretch>
            <a:fillRect/>
          </a:stretch>
        </p:blipFill>
        <p:spPr>
          <a:xfrm>
            <a:off x="5472175" y="1378063"/>
            <a:ext cx="3671825" cy="2387375"/>
          </a:xfrm>
          <a:prstGeom prst="rect">
            <a:avLst/>
          </a:prstGeom>
          <a:noFill/>
          <a:ln>
            <a:noFill/>
          </a:ln>
        </p:spPr>
      </p:pic>
    </p:spTree>
  </p:cSld>
  <p:clrMapOvr>
    <a:masterClrMapping/>
  </p:clrMapOvr>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4" name="Shape 494"/>
        <p:cNvGrpSpPr/>
        <p:nvPr/>
      </p:nvGrpSpPr>
      <p:grpSpPr>
        <a:xfrm>
          <a:off x="0" y="0"/>
          <a:ext cx="0" cy="0"/>
          <a:chOff x="0" y="0"/>
          <a:chExt cx="0" cy="0"/>
        </a:xfrm>
      </p:grpSpPr>
      <p:pic>
        <p:nvPicPr>
          <p:cNvPr id="495" name="Google Shape;495;p76"/>
          <p:cNvPicPr preferRelativeResize="0"/>
          <p:nvPr/>
        </p:nvPicPr>
        <p:blipFill>
          <a:blip r:embed="rId3">
            <a:alphaModFix/>
          </a:blip>
          <a:stretch>
            <a:fillRect/>
          </a:stretch>
        </p:blipFill>
        <p:spPr>
          <a:xfrm>
            <a:off x="1647825" y="193875"/>
            <a:ext cx="5848350" cy="4876800"/>
          </a:xfrm>
          <a:prstGeom prst="rect">
            <a:avLst/>
          </a:prstGeom>
          <a:noFill/>
          <a:ln>
            <a:noFill/>
          </a:ln>
        </p:spPr>
      </p:pic>
    </p:spTree>
  </p:cSld>
  <p:clrMapOvr>
    <a:masterClrMapping/>
  </p:clrMapOvr>
</p:sld>
</file>

<file path=ppt/slides/slide6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9" name="Shape 499"/>
        <p:cNvGrpSpPr/>
        <p:nvPr/>
      </p:nvGrpSpPr>
      <p:grpSpPr>
        <a:xfrm>
          <a:off x="0" y="0"/>
          <a:ext cx="0" cy="0"/>
          <a:chOff x="0" y="0"/>
          <a:chExt cx="0" cy="0"/>
        </a:xfrm>
      </p:grpSpPr>
      <p:sp>
        <p:nvSpPr>
          <p:cNvPr id="500" name="Google Shape;500;p7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solidFill>
                  <a:schemeClr val="dk1"/>
                </a:solidFill>
                <a:latin typeface="Handlee"/>
                <a:ea typeface="Handlee"/>
                <a:cs typeface="Handlee"/>
                <a:sym typeface="Handlee"/>
              </a:rPr>
              <a:t>Independence and Expanding Skills</a:t>
            </a:r>
            <a:endParaRPr b="1">
              <a:solidFill>
                <a:schemeClr val="dk1"/>
              </a:solidFill>
              <a:latin typeface="Handlee"/>
              <a:ea typeface="Handlee"/>
              <a:cs typeface="Handlee"/>
              <a:sym typeface="Handlee"/>
            </a:endParaRPr>
          </a:p>
        </p:txBody>
      </p:sp>
      <p:sp>
        <p:nvSpPr>
          <p:cNvPr id="501" name="Google Shape;501;p77"/>
          <p:cNvSpPr txBox="1"/>
          <p:nvPr>
            <p:ph idx="1" type="body"/>
          </p:nvPr>
        </p:nvSpPr>
        <p:spPr>
          <a:xfrm>
            <a:off x="311700" y="1152475"/>
            <a:ext cx="8520600" cy="3890700"/>
          </a:xfrm>
          <a:prstGeom prst="rect">
            <a:avLst/>
          </a:prstGeom>
        </p:spPr>
        <p:txBody>
          <a:bodyPr anchorCtr="0" anchor="t" bIns="91425" lIns="91425" spcFirstLastPara="1" rIns="91425" wrap="square" tIns="91425">
            <a:normAutofit/>
          </a:bodyPr>
          <a:lstStyle/>
          <a:p>
            <a:pPr indent="-381000" lvl="0" marL="457200" rtl="0" algn="l">
              <a:spcBef>
                <a:spcPts val="1200"/>
              </a:spcBef>
              <a:spcAft>
                <a:spcPts val="0"/>
              </a:spcAft>
              <a:buClr>
                <a:srgbClr val="000000"/>
              </a:buClr>
              <a:buSzPts val="2400"/>
              <a:buFont typeface="Handlee"/>
              <a:buChar char="-"/>
            </a:pPr>
            <a:r>
              <a:rPr lang="en" sz="2400">
                <a:solidFill>
                  <a:srgbClr val="000000"/>
                </a:solidFill>
                <a:latin typeface="Handlee"/>
                <a:ea typeface="Handlee"/>
                <a:cs typeface="Handlee"/>
                <a:sym typeface="Handlee"/>
              </a:rPr>
              <a:t>Use structure, routines, and visual supports if needed</a:t>
            </a:r>
            <a:endParaRPr sz="2400">
              <a:solidFill>
                <a:srgbClr val="000000"/>
              </a:solidFill>
              <a:latin typeface="Handlee"/>
              <a:ea typeface="Handlee"/>
              <a:cs typeface="Handlee"/>
              <a:sym typeface="Handlee"/>
            </a:endParaRPr>
          </a:p>
          <a:p>
            <a:pPr indent="-381000" lvl="0" marL="457200" rtl="0" algn="l">
              <a:spcBef>
                <a:spcPts val="0"/>
              </a:spcBef>
              <a:spcAft>
                <a:spcPts val="0"/>
              </a:spcAft>
              <a:buClr>
                <a:srgbClr val="000000"/>
              </a:buClr>
              <a:buSzPts val="2400"/>
              <a:buFont typeface="Handlee"/>
              <a:buChar char="-"/>
            </a:pPr>
            <a:r>
              <a:rPr lang="en" sz="2400">
                <a:solidFill>
                  <a:srgbClr val="000000"/>
                </a:solidFill>
                <a:latin typeface="Handlee"/>
                <a:ea typeface="Handlee"/>
                <a:cs typeface="Handlee"/>
                <a:sym typeface="Handlee"/>
              </a:rPr>
              <a:t>Collaborate with the team to determine areas to work on and set goals so you can track changes</a:t>
            </a:r>
            <a:endParaRPr sz="2400">
              <a:solidFill>
                <a:srgbClr val="000000"/>
              </a:solidFill>
              <a:latin typeface="Handlee"/>
              <a:ea typeface="Handlee"/>
              <a:cs typeface="Handlee"/>
              <a:sym typeface="Handlee"/>
            </a:endParaRPr>
          </a:p>
          <a:p>
            <a:pPr indent="-381000" lvl="0" marL="457200" rtl="0" algn="l">
              <a:spcBef>
                <a:spcPts val="0"/>
              </a:spcBef>
              <a:spcAft>
                <a:spcPts val="0"/>
              </a:spcAft>
              <a:buClr>
                <a:srgbClr val="000000"/>
              </a:buClr>
              <a:buSzPts val="2400"/>
              <a:buFont typeface="Handlee"/>
              <a:buChar char="-"/>
            </a:pPr>
            <a:r>
              <a:rPr lang="en" sz="2400">
                <a:solidFill>
                  <a:srgbClr val="000000"/>
                </a:solidFill>
                <a:latin typeface="Handlee"/>
                <a:ea typeface="Handlee"/>
                <a:cs typeface="Handlee"/>
                <a:sym typeface="Handlee"/>
              </a:rPr>
              <a:t>Communicate the plan to the student</a:t>
            </a:r>
            <a:endParaRPr sz="2400">
              <a:solidFill>
                <a:srgbClr val="000000"/>
              </a:solidFill>
              <a:latin typeface="Handlee"/>
              <a:ea typeface="Handlee"/>
              <a:cs typeface="Handlee"/>
              <a:sym typeface="Handlee"/>
            </a:endParaRPr>
          </a:p>
          <a:p>
            <a:pPr indent="-381000" lvl="0" marL="457200" rtl="0" algn="l">
              <a:spcBef>
                <a:spcPts val="0"/>
              </a:spcBef>
              <a:spcAft>
                <a:spcPts val="0"/>
              </a:spcAft>
              <a:buClr>
                <a:srgbClr val="000000"/>
              </a:buClr>
              <a:buSzPts val="2400"/>
              <a:buFont typeface="Handlee"/>
              <a:buChar char="-"/>
            </a:pPr>
            <a:r>
              <a:rPr lang="en" sz="2400">
                <a:solidFill>
                  <a:srgbClr val="000000"/>
                </a:solidFill>
                <a:latin typeface="Handlee"/>
                <a:ea typeface="Handlee"/>
                <a:cs typeface="Handlee"/>
                <a:sym typeface="Handlee"/>
              </a:rPr>
              <a:t> Make sure their bodies are regulated</a:t>
            </a:r>
            <a:endParaRPr sz="2400">
              <a:solidFill>
                <a:srgbClr val="000000"/>
              </a:solidFill>
              <a:latin typeface="Handlee"/>
              <a:ea typeface="Handlee"/>
              <a:cs typeface="Handlee"/>
              <a:sym typeface="Handlee"/>
            </a:endParaRPr>
          </a:p>
          <a:p>
            <a:pPr indent="-381000" lvl="0" marL="457200" rtl="0" algn="l">
              <a:spcBef>
                <a:spcPts val="0"/>
              </a:spcBef>
              <a:spcAft>
                <a:spcPts val="0"/>
              </a:spcAft>
              <a:buClr>
                <a:srgbClr val="000000"/>
              </a:buClr>
              <a:buSzPts val="2400"/>
              <a:buFont typeface="Handlee"/>
              <a:buChar char="-"/>
            </a:pPr>
            <a:r>
              <a:rPr lang="en" sz="2400">
                <a:solidFill>
                  <a:srgbClr val="000000"/>
                </a:solidFill>
                <a:latin typeface="Handlee"/>
                <a:ea typeface="Handlee"/>
                <a:cs typeface="Handlee"/>
                <a:sym typeface="Handlee"/>
              </a:rPr>
              <a:t>Don’t overwhelm them with too many skills</a:t>
            </a:r>
            <a:endParaRPr sz="2400">
              <a:solidFill>
                <a:srgbClr val="000000"/>
              </a:solidFill>
              <a:latin typeface="Handlee"/>
              <a:ea typeface="Handlee"/>
              <a:cs typeface="Handlee"/>
              <a:sym typeface="Handlee"/>
            </a:endParaRPr>
          </a:p>
          <a:p>
            <a:pPr indent="0" lvl="0" marL="0" rtl="0" algn="l">
              <a:spcBef>
                <a:spcPts val="1200"/>
              </a:spcBef>
              <a:spcAft>
                <a:spcPts val="0"/>
              </a:spcAft>
              <a:buNone/>
            </a:pPr>
            <a:r>
              <a:t/>
            </a:r>
            <a:endParaRPr sz="2500">
              <a:latin typeface="Handlee"/>
              <a:ea typeface="Handlee"/>
              <a:cs typeface="Handlee"/>
              <a:sym typeface="Handlee"/>
            </a:endParaRPr>
          </a:p>
          <a:p>
            <a:pPr indent="0" lvl="0" marL="457200" rtl="0" algn="l">
              <a:spcBef>
                <a:spcPts val="1200"/>
              </a:spcBef>
              <a:spcAft>
                <a:spcPts val="1200"/>
              </a:spcAft>
              <a:buNone/>
            </a:pPr>
            <a:r>
              <a:t/>
            </a:r>
            <a:endParaRPr>
              <a:latin typeface="Handlee"/>
              <a:ea typeface="Handlee"/>
              <a:cs typeface="Handlee"/>
              <a:sym typeface="Handlee"/>
            </a:endParaRPr>
          </a:p>
        </p:txBody>
      </p:sp>
    </p:spTree>
  </p:cSld>
  <p:clrMapOvr>
    <a:masterClrMapping/>
  </p:clrMapOvr>
</p:sld>
</file>

<file path=ppt/slides/slide6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5" name="Shape 505"/>
        <p:cNvGrpSpPr/>
        <p:nvPr/>
      </p:nvGrpSpPr>
      <p:grpSpPr>
        <a:xfrm>
          <a:off x="0" y="0"/>
          <a:ext cx="0" cy="0"/>
          <a:chOff x="0" y="0"/>
          <a:chExt cx="0" cy="0"/>
        </a:xfrm>
      </p:grpSpPr>
      <p:sp>
        <p:nvSpPr>
          <p:cNvPr id="506" name="Google Shape;506;p7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solidFill>
                  <a:schemeClr val="dk1"/>
                </a:solidFill>
                <a:latin typeface="Handlee"/>
                <a:ea typeface="Handlee"/>
                <a:cs typeface="Handlee"/>
                <a:sym typeface="Handlee"/>
              </a:rPr>
              <a:t>Increasing Independence</a:t>
            </a:r>
            <a:endParaRPr b="1">
              <a:solidFill>
                <a:schemeClr val="dk1"/>
              </a:solidFill>
              <a:latin typeface="Handlee"/>
              <a:ea typeface="Handlee"/>
              <a:cs typeface="Handlee"/>
              <a:sym typeface="Handlee"/>
            </a:endParaRPr>
          </a:p>
        </p:txBody>
      </p:sp>
      <p:sp>
        <p:nvSpPr>
          <p:cNvPr id="507" name="Google Shape;507;p78"/>
          <p:cNvSpPr txBox="1"/>
          <p:nvPr>
            <p:ph idx="1" type="body"/>
          </p:nvPr>
        </p:nvSpPr>
        <p:spPr>
          <a:xfrm>
            <a:off x="311700" y="1152475"/>
            <a:ext cx="4409700" cy="3990900"/>
          </a:xfrm>
          <a:prstGeom prst="rect">
            <a:avLst/>
          </a:prstGeom>
        </p:spPr>
        <p:txBody>
          <a:bodyPr anchorCtr="0" anchor="t" bIns="91425" lIns="91425" spcFirstLastPara="1" rIns="91425" wrap="square" tIns="91425">
            <a:normAutofit fontScale="77500" lnSpcReduction="10000"/>
          </a:bodyPr>
          <a:lstStyle/>
          <a:p>
            <a:pPr indent="-346710" lvl="0" marL="457200" rtl="0" algn="l">
              <a:spcBef>
                <a:spcPts val="1200"/>
              </a:spcBef>
              <a:spcAft>
                <a:spcPts val="0"/>
              </a:spcAft>
              <a:buClr>
                <a:srgbClr val="000000"/>
              </a:buClr>
              <a:buSzPct val="100000"/>
              <a:buFont typeface="Handlee"/>
              <a:buChar char="-"/>
            </a:pPr>
            <a:r>
              <a:rPr lang="en" sz="2400">
                <a:solidFill>
                  <a:srgbClr val="000000"/>
                </a:solidFill>
                <a:latin typeface="Handlee"/>
                <a:ea typeface="Handlee"/>
                <a:cs typeface="Handlee"/>
                <a:sym typeface="Handlee"/>
              </a:rPr>
              <a:t>Where their skills are developmentally- most skills follow a developmental sequence so knowing this allows you to know where to start</a:t>
            </a:r>
            <a:endParaRPr sz="2400">
              <a:solidFill>
                <a:srgbClr val="000000"/>
              </a:solidFill>
              <a:latin typeface="Handlee"/>
              <a:ea typeface="Handlee"/>
              <a:cs typeface="Handlee"/>
              <a:sym typeface="Handlee"/>
            </a:endParaRPr>
          </a:p>
          <a:p>
            <a:pPr indent="-346710" lvl="0" marL="457200" rtl="0" algn="l">
              <a:spcBef>
                <a:spcPts val="0"/>
              </a:spcBef>
              <a:spcAft>
                <a:spcPts val="0"/>
              </a:spcAft>
              <a:buClr>
                <a:srgbClr val="000000"/>
              </a:buClr>
              <a:buSzPct val="100000"/>
              <a:buFont typeface="Handlee"/>
              <a:buChar char="-"/>
            </a:pPr>
            <a:r>
              <a:rPr lang="en" sz="2400">
                <a:solidFill>
                  <a:srgbClr val="000000"/>
                </a:solidFill>
                <a:latin typeface="Handlee"/>
                <a:ea typeface="Handlee"/>
                <a:cs typeface="Handlee"/>
                <a:sym typeface="Handlee"/>
              </a:rPr>
              <a:t>Are there skills they can currently do, but we are supporting</a:t>
            </a:r>
            <a:endParaRPr sz="2400">
              <a:solidFill>
                <a:srgbClr val="000000"/>
              </a:solidFill>
              <a:latin typeface="Handlee"/>
              <a:ea typeface="Handlee"/>
              <a:cs typeface="Handlee"/>
              <a:sym typeface="Handlee"/>
            </a:endParaRPr>
          </a:p>
          <a:p>
            <a:pPr indent="-346710" lvl="0" marL="457200" rtl="0" algn="l">
              <a:spcBef>
                <a:spcPts val="0"/>
              </a:spcBef>
              <a:spcAft>
                <a:spcPts val="0"/>
              </a:spcAft>
              <a:buClr>
                <a:srgbClr val="000000"/>
              </a:buClr>
              <a:buSzPct val="100000"/>
              <a:buFont typeface="Handlee"/>
              <a:buChar char="-"/>
            </a:pPr>
            <a:r>
              <a:rPr lang="en" sz="2400">
                <a:solidFill>
                  <a:srgbClr val="000000"/>
                </a:solidFill>
                <a:latin typeface="Handlee"/>
                <a:ea typeface="Handlee"/>
                <a:cs typeface="Handlee"/>
                <a:sym typeface="Handlee"/>
              </a:rPr>
              <a:t>Provide lots of positive praise and encouragement</a:t>
            </a:r>
            <a:endParaRPr sz="2400">
              <a:solidFill>
                <a:srgbClr val="000000"/>
              </a:solidFill>
              <a:latin typeface="Handlee"/>
              <a:ea typeface="Handlee"/>
              <a:cs typeface="Handlee"/>
              <a:sym typeface="Handlee"/>
            </a:endParaRPr>
          </a:p>
          <a:p>
            <a:pPr indent="-346710" lvl="0" marL="457200" rtl="0" algn="l">
              <a:spcBef>
                <a:spcPts val="0"/>
              </a:spcBef>
              <a:spcAft>
                <a:spcPts val="0"/>
              </a:spcAft>
              <a:buClr>
                <a:srgbClr val="000000"/>
              </a:buClr>
              <a:buSzPct val="100000"/>
              <a:buFont typeface="Handlee"/>
              <a:buChar char="-"/>
            </a:pPr>
            <a:r>
              <a:rPr lang="en" sz="2400">
                <a:solidFill>
                  <a:srgbClr val="000000"/>
                </a:solidFill>
                <a:latin typeface="Handlee"/>
                <a:ea typeface="Handlee"/>
                <a:cs typeface="Handlee"/>
                <a:sym typeface="Handlee"/>
              </a:rPr>
              <a:t>Do they need </a:t>
            </a:r>
            <a:r>
              <a:rPr lang="en" sz="2400">
                <a:solidFill>
                  <a:srgbClr val="000000"/>
                </a:solidFill>
                <a:latin typeface="Handlee"/>
                <a:ea typeface="Handlee"/>
                <a:cs typeface="Handlee"/>
                <a:sym typeface="Handlee"/>
              </a:rPr>
              <a:t>modifications</a:t>
            </a:r>
            <a:r>
              <a:rPr lang="en" sz="2400">
                <a:solidFill>
                  <a:srgbClr val="000000"/>
                </a:solidFill>
                <a:latin typeface="Handlee"/>
                <a:ea typeface="Handlee"/>
                <a:cs typeface="Handlee"/>
                <a:sym typeface="Handlee"/>
              </a:rPr>
              <a:t> or supports to be independent</a:t>
            </a:r>
            <a:endParaRPr sz="2400">
              <a:solidFill>
                <a:srgbClr val="000000"/>
              </a:solidFill>
              <a:latin typeface="Handlee"/>
              <a:ea typeface="Handlee"/>
              <a:cs typeface="Handlee"/>
              <a:sym typeface="Handlee"/>
            </a:endParaRPr>
          </a:p>
          <a:p>
            <a:pPr indent="0" lvl="0" marL="0" rtl="0" algn="l">
              <a:spcBef>
                <a:spcPts val="1200"/>
              </a:spcBef>
              <a:spcAft>
                <a:spcPts val="0"/>
              </a:spcAft>
              <a:buNone/>
            </a:pPr>
            <a:r>
              <a:t/>
            </a:r>
            <a:endParaRPr sz="2500">
              <a:latin typeface="Handlee"/>
              <a:ea typeface="Handlee"/>
              <a:cs typeface="Handlee"/>
              <a:sym typeface="Handlee"/>
            </a:endParaRPr>
          </a:p>
          <a:p>
            <a:pPr indent="0" lvl="0" marL="457200" rtl="0" algn="l">
              <a:spcBef>
                <a:spcPts val="1200"/>
              </a:spcBef>
              <a:spcAft>
                <a:spcPts val="1200"/>
              </a:spcAft>
              <a:buNone/>
            </a:pPr>
            <a:r>
              <a:t/>
            </a:r>
            <a:endParaRPr>
              <a:latin typeface="Handlee"/>
              <a:ea typeface="Handlee"/>
              <a:cs typeface="Handlee"/>
              <a:sym typeface="Handlee"/>
            </a:endParaRPr>
          </a:p>
        </p:txBody>
      </p:sp>
      <p:pic>
        <p:nvPicPr>
          <p:cNvPr id="508" name="Google Shape;508;p78"/>
          <p:cNvPicPr preferRelativeResize="0"/>
          <p:nvPr/>
        </p:nvPicPr>
        <p:blipFill>
          <a:blip r:embed="rId3">
            <a:alphaModFix/>
          </a:blip>
          <a:stretch>
            <a:fillRect/>
          </a:stretch>
        </p:blipFill>
        <p:spPr>
          <a:xfrm>
            <a:off x="4721397" y="1657438"/>
            <a:ext cx="4471450" cy="2980975"/>
          </a:xfrm>
          <a:prstGeom prst="rect">
            <a:avLst/>
          </a:prstGeom>
          <a:noFill/>
          <a:ln>
            <a:noFill/>
          </a:ln>
        </p:spPr>
      </p:pic>
    </p:spTree>
  </p:cSld>
  <p:clrMapOvr>
    <a:masterClrMapping/>
  </p:clrMapOvr>
</p:sld>
</file>

<file path=ppt/slides/slide6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2" name="Shape 512"/>
        <p:cNvGrpSpPr/>
        <p:nvPr/>
      </p:nvGrpSpPr>
      <p:grpSpPr>
        <a:xfrm>
          <a:off x="0" y="0"/>
          <a:ext cx="0" cy="0"/>
          <a:chOff x="0" y="0"/>
          <a:chExt cx="0" cy="0"/>
        </a:xfrm>
      </p:grpSpPr>
      <p:sp>
        <p:nvSpPr>
          <p:cNvPr id="513" name="Google Shape;513;p7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solidFill>
                  <a:schemeClr val="dk1"/>
                </a:solidFill>
                <a:latin typeface="Handlee"/>
                <a:ea typeface="Handlee"/>
                <a:cs typeface="Handlee"/>
                <a:sym typeface="Handlee"/>
              </a:rPr>
              <a:t>Expanding Skills</a:t>
            </a:r>
            <a:endParaRPr b="1">
              <a:solidFill>
                <a:schemeClr val="dk1"/>
              </a:solidFill>
              <a:latin typeface="Handlee"/>
              <a:ea typeface="Handlee"/>
              <a:cs typeface="Handlee"/>
              <a:sym typeface="Handlee"/>
            </a:endParaRPr>
          </a:p>
        </p:txBody>
      </p:sp>
      <p:sp>
        <p:nvSpPr>
          <p:cNvPr id="514" name="Google Shape;514;p79"/>
          <p:cNvSpPr txBox="1"/>
          <p:nvPr>
            <p:ph idx="1" type="body"/>
          </p:nvPr>
        </p:nvSpPr>
        <p:spPr>
          <a:xfrm>
            <a:off x="311700" y="1152475"/>
            <a:ext cx="3999900" cy="3990900"/>
          </a:xfrm>
          <a:prstGeom prst="rect">
            <a:avLst/>
          </a:prstGeom>
        </p:spPr>
        <p:txBody>
          <a:bodyPr anchorCtr="0" anchor="t" bIns="91425" lIns="91425" spcFirstLastPara="1" rIns="91425" wrap="square" tIns="91425">
            <a:normAutofit fontScale="85000" lnSpcReduction="20000"/>
          </a:bodyPr>
          <a:lstStyle/>
          <a:p>
            <a:pPr indent="-358140" lvl="0" marL="457200" rtl="0" algn="l">
              <a:spcBef>
                <a:spcPts val="1200"/>
              </a:spcBef>
              <a:spcAft>
                <a:spcPts val="0"/>
              </a:spcAft>
              <a:buClr>
                <a:srgbClr val="000000"/>
              </a:buClr>
              <a:buSzPct val="100000"/>
              <a:buFont typeface="Handlee"/>
              <a:buChar char="-"/>
            </a:pPr>
            <a:r>
              <a:rPr lang="en" sz="2400">
                <a:solidFill>
                  <a:srgbClr val="000000"/>
                </a:solidFill>
                <a:latin typeface="Handlee"/>
                <a:ea typeface="Handlee"/>
                <a:cs typeface="Handlee"/>
                <a:sym typeface="Handlee"/>
              </a:rPr>
              <a:t>Lots of repetition</a:t>
            </a:r>
            <a:endParaRPr sz="2400">
              <a:solidFill>
                <a:srgbClr val="000000"/>
              </a:solidFill>
              <a:latin typeface="Handlee"/>
              <a:ea typeface="Handlee"/>
              <a:cs typeface="Handlee"/>
              <a:sym typeface="Handlee"/>
            </a:endParaRPr>
          </a:p>
          <a:p>
            <a:pPr indent="-358140" lvl="0" marL="457200" rtl="0" algn="l">
              <a:spcBef>
                <a:spcPts val="0"/>
              </a:spcBef>
              <a:spcAft>
                <a:spcPts val="0"/>
              </a:spcAft>
              <a:buClr>
                <a:srgbClr val="000000"/>
              </a:buClr>
              <a:buSzPct val="100000"/>
              <a:buFont typeface="Handlee"/>
              <a:buChar char="-"/>
            </a:pPr>
            <a:r>
              <a:rPr lang="en" sz="2400">
                <a:solidFill>
                  <a:srgbClr val="000000"/>
                </a:solidFill>
                <a:latin typeface="Handlee"/>
                <a:ea typeface="Handlee"/>
                <a:cs typeface="Handlee"/>
                <a:sym typeface="Handlee"/>
              </a:rPr>
              <a:t>Use the same skills in different activities to keep it fun and engaging</a:t>
            </a:r>
            <a:endParaRPr sz="2400">
              <a:solidFill>
                <a:srgbClr val="000000"/>
              </a:solidFill>
              <a:latin typeface="Handlee"/>
              <a:ea typeface="Handlee"/>
              <a:cs typeface="Handlee"/>
              <a:sym typeface="Handlee"/>
            </a:endParaRPr>
          </a:p>
          <a:p>
            <a:pPr indent="-358140" lvl="0" marL="457200" rtl="0" algn="l">
              <a:spcBef>
                <a:spcPts val="0"/>
              </a:spcBef>
              <a:spcAft>
                <a:spcPts val="0"/>
              </a:spcAft>
              <a:buClr>
                <a:srgbClr val="000000"/>
              </a:buClr>
              <a:buSzPct val="100000"/>
              <a:buFont typeface="Handlee"/>
              <a:buChar char="-"/>
            </a:pPr>
            <a:r>
              <a:rPr lang="en" sz="2400">
                <a:solidFill>
                  <a:srgbClr val="000000"/>
                </a:solidFill>
                <a:latin typeface="Handlee"/>
                <a:ea typeface="Handlee"/>
                <a:cs typeface="Handlee"/>
                <a:sym typeface="Handlee"/>
              </a:rPr>
              <a:t>Use play to learn new skills</a:t>
            </a:r>
            <a:endParaRPr sz="2400">
              <a:solidFill>
                <a:srgbClr val="000000"/>
              </a:solidFill>
              <a:latin typeface="Handlee"/>
              <a:ea typeface="Handlee"/>
              <a:cs typeface="Handlee"/>
              <a:sym typeface="Handlee"/>
            </a:endParaRPr>
          </a:p>
          <a:p>
            <a:pPr indent="-358140" lvl="0" marL="457200" rtl="0" algn="l">
              <a:spcBef>
                <a:spcPts val="0"/>
              </a:spcBef>
              <a:spcAft>
                <a:spcPts val="0"/>
              </a:spcAft>
              <a:buClr>
                <a:srgbClr val="000000"/>
              </a:buClr>
              <a:buSzPct val="100000"/>
              <a:buFont typeface="Handlee"/>
              <a:buChar char="-"/>
            </a:pPr>
            <a:r>
              <a:rPr lang="en" sz="2400">
                <a:solidFill>
                  <a:srgbClr val="000000"/>
                </a:solidFill>
                <a:latin typeface="Handlee"/>
                <a:ea typeface="Handlee"/>
                <a:cs typeface="Handlee"/>
                <a:sym typeface="Handlee"/>
              </a:rPr>
              <a:t>Use groups or classroom routines to teach skills</a:t>
            </a:r>
            <a:endParaRPr sz="2400">
              <a:solidFill>
                <a:srgbClr val="000000"/>
              </a:solidFill>
              <a:latin typeface="Handlee"/>
              <a:ea typeface="Handlee"/>
              <a:cs typeface="Handlee"/>
              <a:sym typeface="Handlee"/>
            </a:endParaRPr>
          </a:p>
          <a:p>
            <a:pPr indent="-358140" lvl="0" marL="457200" rtl="0" algn="l">
              <a:spcBef>
                <a:spcPts val="0"/>
              </a:spcBef>
              <a:spcAft>
                <a:spcPts val="0"/>
              </a:spcAft>
              <a:buClr>
                <a:srgbClr val="000000"/>
              </a:buClr>
              <a:buSzPct val="100000"/>
              <a:buFont typeface="Handlee"/>
              <a:buChar char="-"/>
            </a:pPr>
            <a:r>
              <a:rPr lang="en" sz="2400">
                <a:solidFill>
                  <a:srgbClr val="000000"/>
                </a:solidFill>
                <a:latin typeface="Handlee"/>
                <a:ea typeface="Handlee"/>
                <a:cs typeface="Handlee"/>
                <a:sym typeface="Handlee"/>
              </a:rPr>
              <a:t>Use a specific strategy to teach parts of the skills, such as backwards chaining</a:t>
            </a:r>
            <a:endParaRPr sz="2400">
              <a:solidFill>
                <a:srgbClr val="000000"/>
              </a:solidFill>
              <a:latin typeface="Handlee"/>
              <a:ea typeface="Handlee"/>
              <a:cs typeface="Handlee"/>
              <a:sym typeface="Handlee"/>
            </a:endParaRPr>
          </a:p>
          <a:p>
            <a:pPr indent="0" lvl="0" marL="0" rtl="0" algn="l">
              <a:spcBef>
                <a:spcPts val="1200"/>
              </a:spcBef>
              <a:spcAft>
                <a:spcPts val="0"/>
              </a:spcAft>
              <a:buNone/>
            </a:pPr>
            <a:r>
              <a:t/>
            </a:r>
            <a:endParaRPr sz="2500">
              <a:latin typeface="Handlee"/>
              <a:ea typeface="Handlee"/>
              <a:cs typeface="Handlee"/>
              <a:sym typeface="Handlee"/>
            </a:endParaRPr>
          </a:p>
          <a:p>
            <a:pPr indent="0" lvl="0" marL="457200" rtl="0" algn="l">
              <a:spcBef>
                <a:spcPts val="1200"/>
              </a:spcBef>
              <a:spcAft>
                <a:spcPts val="1200"/>
              </a:spcAft>
              <a:buNone/>
            </a:pPr>
            <a:r>
              <a:t/>
            </a:r>
            <a:endParaRPr>
              <a:latin typeface="Handlee"/>
              <a:ea typeface="Handlee"/>
              <a:cs typeface="Handlee"/>
              <a:sym typeface="Handlee"/>
            </a:endParaRPr>
          </a:p>
        </p:txBody>
      </p:sp>
      <p:pic>
        <p:nvPicPr>
          <p:cNvPr id="515" name="Google Shape;515;p79"/>
          <p:cNvPicPr preferRelativeResize="0"/>
          <p:nvPr/>
        </p:nvPicPr>
        <p:blipFill>
          <a:blip r:embed="rId3">
            <a:alphaModFix/>
          </a:blip>
          <a:stretch>
            <a:fillRect/>
          </a:stretch>
        </p:blipFill>
        <p:spPr>
          <a:xfrm>
            <a:off x="4464000" y="1170125"/>
            <a:ext cx="4527600" cy="3018400"/>
          </a:xfrm>
          <a:prstGeom prst="rect">
            <a:avLst/>
          </a:prstGeom>
          <a:noFill/>
          <a:ln>
            <a:noFill/>
          </a:ln>
        </p:spPr>
      </p:pic>
    </p:spTree>
  </p:cSld>
  <p:clrMapOvr>
    <a:masterClrMapping/>
  </p:clrMapOvr>
</p:sld>
</file>

<file path=ppt/slides/slide6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519" name="Shape 519"/>
        <p:cNvGrpSpPr/>
        <p:nvPr/>
      </p:nvGrpSpPr>
      <p:grpSpPr>
        <a:xfrm>
          <a:off x="0" y="0"/>
          <a:ext cx="0" cy="0"/>
          <a:chOff x="0" y="0"/>
          <a:chExt cx="0" cy="0"/>
        </a:xfrm>
      </p:grpSpPr>
      <p:sp>
        <p:nvSpPr>
          <p:cNvPr id="520" name="Google Shape;520;p80"/>
          <p:cNvSpPr txBox="1"/>
          <p:nvPr>
            <p:ph type="ctrTitle"/>
          </p:nvPr>
        </p:nvSpPr>
        <p:spPr>
          <a:xfrm>
            <a:off x="311700" y="595975"/>
            <a:ext cx="8520600" cy="19578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a:solidFill>
                  <a:schemeClr val="accent2"/>
                </a:solidFill>
                <a:latin typeface="Handlee"/>
                <a:ea typeface="Handlee"/>
                <a:cs typeface="Handlee"/>
                <a:sym typeface="Handlee"/>
              </a:rPr>
              <a:t>Connecting Student Goals to IIPs and Support Plans</a:t>
            </a:r>
            <a:endParaRPr>
              <a:solidFill>
                <a:schemeClr val="accent2"/>
              </a:solidFill>
              <a:latin typeface="Handlee"/>
              <a:ea typeface="Handlee"/>
              <a:cs typeface="Handlee"/>
              <a:sym typeface="Handlee"/>
            </a:endParaRPr>
          </a:p>
        </p:txBody>
      </p:sp>
    </p:spTree>
  </p:cSld>
  <p:clrMapOvr>
    <a:masterClrMapping/>
  </p:clrMapOvr>
</p:sld>
</file>

<file path=ppt/slides/slide6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524" name="Shape 524"/>
        <p:cNvGrpSpPr/>
        <p:nvPr/>
      </p:nvGrpSpPr>
      <p:grpSpPr>
        <a:xfrm>
          <a:off x="0" y="0"/>
          <a:ext cx="0" cy="0"/>
          <a:chOff x="0" y="0"/>
          <a:chExt cx="0" cy="0"/>
        </a:xfrm>
      </p:grpSpPr>
      <p:sp>
        <p:nvSpPr>
          <p:cNvPr id="525" name="Google Shape;525;p81"/>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sz="2700">
                <a:solidFill>
                  <a:schemeClr val="dk1"/>
                </a:solidFill>
                <a:latin typeface="Handlee"/>
                <a:ea typeface="Handlee"/>
                <a:cs typeface="Handlee"/>
                <a:sym typeface="Handlee"/>
              </a:rPr>
              <a:t>Student Goals</a:t>
            </a:r>
            <a:endParaRPr b="1" sz="2700">
              <a:solidFill>
                <a:schemeClr val="dk1"/>
              </a:solidFill>
              <a:latin typeface="Handlee"/>
              <a:ea typeface="Handlee"/>
              <a:cs typeface="Handlee"/>
              <a:sym typeface="Handlee"/>
            </a:endParaRPr>
          </a:p>
        </p:txBody>
      </p:sp>
      <p:sp>
        <p:nvSpPr>
          <p:cNvPr id="526" name="Google Shape;526;p81"/>
          <p:cNvSpPr txBox="1"/>
          <p:nvPr>
            <p:ph idx="1" type="body"/>
          </p:nvPr>
        </p:nvSpPr>
        <p:spPr>
          <a:xfrm>
            <a:off x="311700" y="1328000"/>
            <a:ext cx="8520600" cy="3416400"/>
          </a:xfrm>
          <a:prstGeom prst="rect">
            <a:avLst/>
          </a:prstGeom>
        </p:spPr>
        <p:txBody>
          <a:bodyPr anchorCtr="0" anchor="t" bIns="91425" lIns="91425" spcFirstLastPara="1" rIns="91425" wrap="square" tIns="91425">
            <a:normAutofit/>
          </a:bodyPr>
          <a:lstStyle/>
          <a:p>
            <a:pPr indent="0" lvl="0" marL="0" rtl="0" algn="l">
              <a:lnSpc>
                <a:spcPct val="100000"/>
              </a:lnSpc>
              <a:spcBef>
                <a:spcPts val="0"/>
              </a:spcBef>
              <a:spcAft>
                <a:spcPts val="0"/>
              </a:spcAft>
              <a:buNone/>
            </a:pPr>
            <a:r>
              <a:rPr lang="en" sz="2400">
                <a:latin typeface="Handlee"/>
                <a:ea typeface="Handlee"/>
                <a:cs typeface="Handlee"/>
                <a:sym typeface="Handlee"/>
              </a:rPr>
              <a:t>Where do you find information about the students you are working with, their goals and what strategies you are responsible to implement?  </a:t>
            </a:r>
            <a:endParaRPr sz="2400">
              <a:latin typeface="Handlee"/>
              <a:ea typeface="Handlee"/>
              <a:cs typeface="Handlee"/>
              <a:sym typeface="Handlee"/>
            </a:endParaRPr>
          </a:p>
          <a:p>
            <a:pPr indent="0" lvl="0" marL="0" rtl="0" algn="l">
              <a:spcBef>
                <a:spcPts val="0"/>
              </a:spcBef>
              <a:spcAft>
                <a:spcPts val="1200"/>
              </a:spcAft>
              <a:buNone/>
            </a:pPr>
            <a:r>
              <a:t/>
            </a:r>
            <a:endParaRPr>
              <a:latin typeface="Handlee"/>
              <a:ea typeface="Handlee"/>
              <a:cs typeface="Handlee"/>
              <a:sym typeface="Handlee"/>
            </a:endParaRPr>
          </a:p>
        </p:txBody>
      </p:sp>
    </p:spTree>
  </p:cSld>
  <p:clrMapOvr>
    <a:masterClrMapping/>
  </p:clrMapOvr>
</p:sld>
</file>

<file path=ppt/slides/slide6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530" name="Shape 530"/>
        <p:cNvGrpSpPr/>
        <p:nvPr/>
      </p:nvGrpSpPr>
      <p:grpSpPr>
        <a:xfrm>
          <a:off x="0" y="0"/>
          <a:ext cx="0" cy="0"/>
          <a:chOff x="0" y="0"/>
          <a:chExt cx="0" cy="0"/>
        </a:xfrm>
      </p:grpSpPr>
      <p:sp>
        <p:nvSpPr>
          <p:cNvPr id="531" name="Google Shape;531;p82"/>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rPr lang="en">
                <a:solidFill>
                  <a:schemeClr val="dk1"/>
                </a:solidFill>
                <a:latin typeface="Handlee"/>
                <a:ea typeface="Handlee"/>
                <a:cs typeface="Handlee"/>
                <a:sym typeface="Handlee"/>
              </a:rPr>
              <a:t>IIPs</a:t>
            </a:r>
            <a:endParaRPr>
              <a:solidFill>
                <a:schemeClr val="dk1"/>
              </a:solidFill>
              <a:latin typeface="Handlee"/>
              <a:ea typeface="Handlee"/>
              <a:cs typeface="Handlee"/>
              <a:sym typeface="Handlee"/>
            </a:endParaRPr>
          </a:p>
          <a:p>
            <a:pPr indent="0" lvl="0" marL="0" rtl="0" algn="ctr">
              <a:spcBef>
                <a:spcPts val="0"/>
              </a:spcBef>
              <a:spcAft>
                <a:spcPts val="0"/>
              </a:spcAft>
              <a:buSzPts val="990"/>
              <a:buNone/>
            </a:pPr>
            <a:r>
              <a:t/>
            </a:r>
            <a:endParaRPr>
              <a:solidFill>
                <a:schemeClr val="accent2"/>
              </a:solidFill>
              <a:latin typeface="Handlee"/>
              <a:ea typeface="Handlee"/>
              <a:cs typeface="Handlee"/>
              <a:sym typeface="Handlee"/>
            </a:endParaRPr>
          </a:p>
        </p:txBody>
      </p:sp>
      <p:pic>
        <p:nvPicPr>
          <p:cNvPr id="532" name="Google Shape;532;p82"/>
          <p:cNvPicPr preferRelativeResize="0"/>
          <p:nvPr/>
        </p:nvPicPr>
        <p:blipFill>
          <a:blip r:embed="rId3">
            <a:alphaModFix/>
          </a:blip>
          <a:stretch>
            <a:fillRect/>
          </a:stretch>
        </p:blipFill>
        <p:spPr>
          <a:xfrm>
            <a:off x="0" y="1017725"/>
            <a:ext cx="4713850" cy="2960476"/>
          </a:xfrm>
          <a:prstGeom prst="rect">
            <a:avLst/>
          </a:prstGeom>
          <a:noFill/>
          <a:ln>
            <a:noFill/>
          </a:ln>
        </p:spPr>
      </p:pic>
      <p:sp>
        <p:nvSpPr>
          <p:cNvPr id="533" name="Google Shape;533;p82"/>
          <p:cNvSpPr/>
          <p:nvPr/>
        </p:nvSpPr>
        <p:spPr>
          <a:xfrm>
            <a:off x="977900" y="2153925"/>
            <a:ext cx="221100" cy="83700"/>
          </a:xfrm>
          <a:prstGeom prst="rect">
            <a:avLst/>
          </a:prstGeom>
          <a:solidFill>
            <a:srgbClr val="00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Proxima Nova"/>
              <a:ea typeface="Proxima Nova"/>
              <a:cs typeface="Proxima Nova"/>
              <a:sym typeface="Proxima Nova"/>
            </a:endParaRPr>
          </a:p>
        </p:txBody>
      </p:sp>
      <p:sp>
        <p:nvSpPr>
          <p:cNvPr id="534" name="Google Shape;534;p82"/>
          <p:cNvSpPr/>
          <p:nvPr/>
        </p:nvSpPr>
        <p:spPr>
          <a:xfrm>
            <a:off x="2197100" y="2633975"/>
            <a:ext cx="183000" cy="83700"/>
          </a:xfrm>
          <a:prstGeom prst="rect">
            <a:avLst/>
          </a:prstGeom>
          <a:solidFill>
            <a:srgbClr val="00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Proxima Nova"/>
              <a:ea typeface="Proxima Nova"/>
              <a:cs typeface="Proxima Nova"/>
              <a:sym typeface="Proxima Nova"/>
            </a:endParaRPr>
          </a:p>
        </p:txBody>
      </p:sp>
      <p:pic>
        <p:nvPicPr>
          <p:cNvPr id="535" name="Google Shape;535;p82"/>
          <p:cNvPicPr preferRelativeResize="0"/>
          <p:nvPr/>
        </p:nvPicPr>
        <p:blipFill>
          <a:blip r:embed="rId4">
            <a:alphaModFix/>
          </a:blip>
          <a:stretch>
            <a:fillRect/>
          </a:stretch>
        </p:blipFill>
        <p:spPr>
          <a:xfrm>
            <a:off x="4549950" y="1682775"/>
            <a:ext cx="4594050" cy="3460726"/>
          </a:xfrm>
          <a:prstGeom prst="rect">
            <a:avLst/>
          </a:prstGeom>
          <a:noFill/>
          <a:ln>
            <a:noFill/>
          </a:ln>
        </p:spPr>
      </p:pic>
    </p:spTree>
  </p:cSld>
  <p:clrMapOvr>
    <a:masterClrMapping/>
  </p:clrMapOvr>
</p:sld>
</file>

<file path=ppt/slides/slide7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539" name="Shape 539"/>
        <p:cNvGrpSpPr/>
        <p:nvPr/>
      </p:nvGrpSpPr>
      <p:grpSpPr>
        <a:xfrm>
          <a:off x="0" y="0"/>
          <a:ext cx="0" cy="0"/>
          <a:chOff x="0" y="0"/>
          <a:chExt cx="0" cy="0"/>
        </a:xfrm>
      </p:grpSpPr>
      <p:sp>
        <p:nvSpPr>
          <p:cNvPr id="540" name="Google Shape;540;p83"/>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rPr lang="en" sz="3800">
                <a:solidFill>
                  <a:schemeClr val="dk1"/>
                </a:solidFill>
                <a:latin typeface="Handlee"/>
                <a:ea typeface="Handlee"/>
                <a:cs typeface="Handlee"/>
                <a:sym typeface="Handlee"/>
              </a:rPr>
              <a:t>SLP Reports </a:t>
            </a:r>
            <a:endParaRPr sz="3800">
              <a:solidFill>
                <a:schemeClr val="dk1"/>
              </a:solidFill>
              <a:latin typeface="Handlee"/>
              <a:ea typeface="Handlee"/>
              <a:cs typeface="Handlee"/>
              <a:sym typeface="Handlee"/>
            </a:endParaRPr>
          </a:p>
        </p:txBody>
      </p:sp>
      <p:sp>
        <p:nvSpPr>
          <p:cNvPr id="541" name="Google Shape;541;p83"/>
          <p:cNvSpPr txBox="1"/>
          <p:nvPr/>
        </p:nvSpPr>
        <p:spPr>
          <a:xfrm>
            <a:off x="304800" y="1477325"/>
            <a:ext cx="8593800" cy="3527700"/>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1200"/>
              </a:spcBef>
              <a:spcAft>
                <a:spcPts val="0"/>
              </a:spcAft>
              <a:buNone/>
            </a:pPr>
            <a:r>
              <a:t/>
            </a:r>
            <a:endParaRPr b="1" sz="1100"/>
          </a:p>
        </p:txBody>
      </p:sp>
      <p:pic>
        <p:nvPicPr>
          <p:cNvPr id="542" name="Google Shape;542;p83"/>
          <p:cNvPicPr preferRelativeResize="0"/>
          <p:nvPr/>
        </p:nvPicPr>
        <p:blipFill>
          <a:blip r:embed="rId3">
            <a:alphaModFix/>
          </a:blip>
          <a:stretch>
            <a:fillRect/>
          </a:stretch>
        </p:blipFill>
        <p:spPr>
          <a:xfrm>
            <a:off x="866675" y="1186450"/>
            <a:ext cx="7410625" cy="3818575"/>
          </a:xfrm>
          <a:prstGeom prst="rect">
            <a:avLst/>
          </a:prstGeom>
          <a:noFill/>
          <a:ln>
            <a:noFill/>
          </a:ln>
        </p:spPr>
      </p:pic>
    </p:spTree>
  </p:cSld>
  <p:clrMapOvr>
    <a:masterClrMapping/>
  </p:clrMapOvr>
</p:sld>
</file>

<file path=ppt/slides/slide7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6" name="Shape 546"/>
        <p:cNvGrpSpPr/>
        <p:nvPr/>
      </p:nvGrpSpPr>
      <p:grpSpPr>
        <a:xfrm>
          <a:off x="0" y="0"/>
          <a:ext cx="0" cy="0"/>
          <a:chOff x="0" y="0"/>
          <a:chExt cx="0" cy="0"/>
        </a:xfrm>
      </p:grpSpPr>
      <p:sp>
        <p:nvSpPr>
          <p:cNvPr id="547" name="Google Shape;547;p84"/>
          <p:cNvSpPr txBox="1"/>
          <p:nvPr>
            <p:ph type="ctrTitle"/>
          </p:nvPr>
        </p:nvSpPr>
        <p:spPr>
          <a:xfrm>
            <a:off x="311700" y="1556850"/>
            <a:ext cx="8520600" cy="10149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sz="5300">
                <a:solidFill>
                  <a:schemeClr val="accent2"/>
                </a:solidFill>
                <a:latin typeface="Handlee"/>
                <a:ea typeface="Handlee"/>
                <a:cs typeface="Handlee"/>
                <a:sym typeface="Handlee"/>
              </a:rPr>
              <a:t>Breakout Activity</a:t>
            </a:r>
            <a:endParaRPr sz="5300">
              <a:solidFill>
                <a:schemeClr val="accent2"/>
              </a:solidFill>
              <a:latin typeface="Handlee"/>
              <a:ea typeface="Handlee"/>
              <a:cs typeface="Handlee"/>
              <a:sym typeface="Handlee"/>
            </a:endParaRPr>
          </a:p>
        </p:txBody>
      </p:sp>
    </p:spTree>
  </p:cSld>
  <p:clrMapOvr>
    <a:masterClrMapping/>
  </p:clrMapOvr>
</p:sld>
</file>

<file path=ppt/slides/slide7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1" name="Shape 551"/>
        <p:cNvGrpSpPr/>
        <p:nvPr/>
      </p:nvGrpSpPr>
      <p:grpSpPr>
        <a:xfrm>
          <a:off x="0" y="0"/>
          <a:ext cx="0" cy="0"/>
          <a:chOff x="0" y="0"/>
          <a:chExt cx="0" cy="0"/>
        </a:xfrm>
      </p:grpSpPr>
      <p:sp>
        <p:nvSpPr>
          <p:cNvPr id="552" name="Google Shape;552;p8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 sz="5300">
                <a:solidFill>
                  <a:schemeClr val="accent2"/>
                </a:solidFill>
                <a:latin typeface="Handlee"/>
                <a:ea typeface="Handlee"/>
                <a:cs typeface="Handlee"/>
                <a:sym typeface="Handlee"/>
              </a:rPr>
              <a:t>Reflection and Feedback</a:t>
            </a:r>
            <a:endParaRPr sz="5300">
              <a:solidFill>
                <a:schemeClr val="accent2"/>
              </a:solidFill>
              <a:latin typeface="Handlee"/>
              <a:ea typeface="Handlee"/>
              <a:cs typeface="Handlee"/>
              <a:sym typeface="Handlee"/>
            </a:endParaRPr>
          </a:p>
        </p:txBody>
      </p:sp>
      <p:sp>
        <p:nvSpPr>
          <p:cNvPr id="553" name="Google Shape;553;p85"/>
          <p:cNvSpPr txBox="1"/>
          <p:nvPr>
            <p:ph idx="1" type="body"/>
          </p:nvPr>
        </p:nvSpPr>
        <p:spPr>
          <a:xfrm>
            <a:off x="2256825" y="1318525"/>
            <a:ext cx="3999900" cy="3416400"/>
          </a:xfrm>
          <a:prstGeom prst="rect">
            <a:avLst/>
          </a:prstGeom>
        </p:spPr>
        <p:txBody>
          <a:bodyPr anchorCtr="0" anchor="t" bIns="91425" lIns="91425" spcFirstLastPara="1" rIns="91425" wrap="square" tIns="91425">
            <a:normAutofit fontScale="25000" lnSpcReduction="10000"/>
          </a:bodyPr>
          <a:lstStyle/>
          <a:p>
            <a:pPr indent="0" lvl="0" marL="0" rtl="0" algn="l">
              <a:spcBef>
                <a:spcPts val="1200"/>
              </a:spcBef>
              <a:spcAft>
                <a:spcPts val="0"/>
              </a:spcAft>
              <a:buNone/>
            </a:pPr>
            <a:r>
              <a:rPr lang="en" sz="2800">
                <a:solidFill>
                  <a:srgbClr val="000000"/>
                </a:solidFill>
                <a:latin typeface="Handlee"/>
                <a:ea typeface="Handlee"/>
                <a:cs typeface="Handlee"/>
                <a:sym typeface="Handlee"/>
              </a:rPr>
              <a:t> </a:t>
            </a:r>
            <a:r>
              <a:rPr lang="en" sz="8065">
                <a:solidFill>
                  <a:srgbClr val="000000"/>
                </a:solidFill>
                <a:latin typeface="Handlee"/>
                <a:ea typeface="Handlee"/>
                <a:cs typeface="Handlee"/>
                <a:sym typeface="Handlee"/>
              </a:rPr>
              <a:t>Clear</a:t>
            </a:r>
            <a:endParaRPr sz="8065">
              <a:solidFill>
                <a:srgbClr val="000000"/>
              </a:solidFill>
              <a:latin typeface="Handlee"/>
              <a:ea typeface="Handlee"/>
              <a:cs typeface="Handlee"/>
              <a:sym typeface="Handlee"/>
            </a:endParaRPr>
          </a:p>
          <a:p>
            <a:pPr indent="0" lvl="0" marL="0" rtl="0" algn="ctr">
              <a:spcBef>
                <a:spcPts val="1200"/>
              </a:spcBef>
              <a:spcAft>
                <a:spcPts val="0"/>
              </a:spcAft>
              <a:buNone/>
            </a:pPr>
            <a:r>
              <a:t/>
            </a:r>
            <a:endParaRPr sz="5600">
              <a:solidFill>
                <a:srgbClr val="000000"/>
              </a:solidFill>
              <a:latin typeface="Handlee"/>
              <a:ea typeface="Handlee"/>
              <a:cs typeface="Handlee"/>
              <a:sym typeface="Handlee"/>
            </a:endParaRPr>
          </a:p>
          <a:p>
            <a:pPr indent="0" lvl="0" marL="0" rtl="0" algn="ctr">
              <a:spcBef>
                <a:spcPts val="0"/>
              </a:spcBef>
              <a:spcAft>
                <a:spcPts val="0"/>
              </a:spcAft>
              <a:buNone/>
            </a:pPr>
            <a:r>
              <a:rPr lang="en" sz="4365">
                <a:solidFill>
                  <a:srgbClr val="000000"/>
                </a:solidFill>
                <a:latin typeface="Handlee"/>
                <a:ea typeface="Handlee"/>
                <a:cs typeface="Handlee"/>
                <a:sym typeface="Handlee"/>
              </a:rPr>
              <a:t> </a:t>
            </a:r>
            <a:r>
              <a:rPr lang="en" sz="4365">
                <a:solidFill>
                  <a:srgbClr val="000000"/>
                </a:solidFill>
                <a:latin typeface="Handlee"/>
                <a:ea typeface="Handlee"/>
                <a:cs typeface="Handlee"/>
                <a:sym typeface="Handlee"/>
              </a:rPr>
              <a:t>   </a:t>
            </a:r>
            <a:endParaRPr sz="4365">
              <a:solidFill>
                <a:srgbClr val="000000"/>
              </a:solidFill>
              <a:latin typeface="Handlee"/>
              <a:ea typeface="Handlee"/>
              <a:cs typeface="Handlee"/>
              <a:sym typeface="Handlee"/>
            </a:endParaRPr>
          </a:p>
          <a:p>
            <a:pPr indent="0" lvl="0" marL="0" rtl="0" algn="l">
              <a:spcBef>
                <a:spcPts val="0"/>
              </a:spcBef>
              <a:spcAft>
                <a:spcPts val="0"/>
              </a:spcAft>
              <a:buNone/>
            </a:pPr>
            <a:r>
              <a:rPr lang="en" sz="8065">
                <a:solidFill>
                  <a:srgbClr val="000000"/>
                </a:solidFill>
                <a:latin typeface="Handlee"/>
                <a:ea typeface="Handlee"/>
                <a:cs typeface="Handlee"/>
                <a:sym typeface="Handlee"/>
              </a:rPr>
              <a:t>Cloudy </a:t>
            </a:r>
            <a:endParaRPr sz="8065">
              <a:solidFill>
                <a:srgbClr val="000000"/>
              </a:solidFill>
              <a:latin typeface="Handlee"/>
              <a:ea typeface="Handlee"/>
              <a:cs typeface="Handlee"/>
              <a:sym typeface="Handlee"/>
            </a:endParaRPr>
          </a:p>
          <a:p>
            <a:pPr indent="0" lvl="0" marL="0" rtl="0" algn="ctr">
              <a:spcBef>
                <a:spcPts val="0"/>
              </a:spcBef>
              <a:spcAft>
                <a:spcPts val="0"/>
              </a:spcAft>
              <a:buNone/>
            </a:pPr>
            <a:r>
              <a:rPr lang="en" sz="4365">
                <a:solidFill>
                  <a:srgbClr val="000000"/>
                </a:solidFill>
                <a:latin typeface="Handlee"/>
                <a:ea typeface="Handlee"/>
                <a:cs typeface="Handlee"/>
                <a:sym typeface="Handlee"/>
              </a:rPr>
              <a:t> </a:t>
            </a:r>
            <a:endParaRPr sz="4365">
              <a:solidFill>
                <a:srgbClr val="000000"/>
              </a:solidFill>
              <a:latin typeface="Handlee"/>
              <a:ea typeface="Handlee"/>
              <a:cs typeface="Handlee"/>
              <a:sym typeface="Handlee"/>
            </a:endParaRPr>
          </a:p>
          <a:p>
            <a:pPr indent="0" lvl="0" marL="0" rtl="0" algn="l">
              <a:spcBef>
                <a:spcPts val="0"/>
              </a:spcBef>
              <a:spcAft>
                <a:spcPts val="0"/>
              </a:spcAft>
              <a:buNone/>
            </a:pPr>
            <a:r>
              <a:t/>
            </a:r>
            <a:endParaRPr sz="4365">
              <a:solidFill>
                <a:srgbClr val="000000"/>
              </a:solidFill>
              <a:latin typeface="Handlee"/>
              <a:ea typeface="Handlee"/>
              <a:cs typeface="Handlee"/>
              <a:sym typeface="Handlee"/>
            </a:endParaRPr>
          </a:p>
          <a:p>
            <a:pPr indent="0" lvl="0" marL="0" rtl="0" algn="l">
              <a:spcBef>
                <a:spcPts val="0"/>
              </a:spcBef>
              <a:spcAft>
                <a:spcPts val="0"/>
              </a:spcAft>
              <a:buNone/>
            </a:pPr>
            <a:r>
              <a:rPr lang="en" sz="8065">
                <a:solidFill>
                  <a:srgbClr val="000000"/>
                </a:solidFill>
                <a:latin typeface="Handlee"/>
                <a:ea typeface="Handlee"/>
                <a:cs typeface="Handlee"/>
                <a:sym typeface="Handlee"/>
              </a:rPr>
              <a:t>Pearl</a:t>
            </a:r>
            <a:endParaRPr sz="8065">
              <a:solidFill>
                <a:srgbClr val="000000"/>
              </a:solidFill>
              <a:latin typeface="Handlee"/>
              <a:ea typeface="Handlee"/>
              <a:cs typeface="Handlee"/>
              <a:sym typeface="Handlee"/>
            </a:endParaRPr>
          </a:p>
          <a:p>
            <a:pPr indent="0" lvl="0" marL="0" rtl="0" algn="ctr">
              <a:spcBef>
                <a:spcPts val="0"/>
              </a:spcBef>
              <a:spcAft>
                <a:spcPts val="0"/>
              </a:spcAft>
              <a:buNone/>
            </a:pPr>
            <a:r>
              <a:rPr lang="en" sz="4365">
                <a:solidFill>
                  <a:srgbClr val="000000"/>
                </a:solidFill>
                <a:latin typeface="Handlee"/>
                <a:ea typeface="Handlee"/>
                <a:cs typeface="Handlee"/>
                <a:sym typeface="Handlee"/>
              </a:rPr>
              <a:t> </a:t>
            </a:r>
            <a:endParaRPr sz="4665">
              <a:solidFill>
                <a:srgbClr val="000000"/>
              </a:solidFill>
              <a:latin typeface="Handlee"/>
              <a:ea typeface="Handlee"/>
              <a:cs typeface="Handlee"/>
              <a:sym typeface="Handlee"/>
            </a:endParaRPr>
          </a:p>
          <a:p>
            <a:pPr indent="0" lvl="0" marL="0" rtl="0" algn="l">
              <a:spcBef>
                <a:spcPts val="0"/>
              </a:spcBef>
              <a:spcAft>
                <a:spcPts val="0"/>
              </a:spcAft>
              <a:buNone/>
            </a:pPr>
            <a:r>
              <a:rPr lang="en" sz="4665">
                <a:solidFill>
                  <a:srgbClr val="000000"/>
                </a:solidFill>
                <a:latin typeface="Handlee"/>
                <a:ea typeface="Handlee"/>
                <a:cs typeface="Handlee"/>
                <a:sym typeface="Handlee"/>
              </a:rPr>
              <a:t> </a:t>
            </a:r>
            <a:endParaRPr sz="4665">
              <a:solidFill>
                <a:srgbClr val="000000"/>
              </a:solidFill>
              <a:latin typeface="Handlee"/>
              <a:ea typeface="Handlee"/>
              <a:cs typeface="Handlee"/>
              <a:sym typeface="Handlee"/>
            </a:endParaRPr>
          </a:p>
          <a:p>
            <a:pPr indent="0" lvl="0" marL="0" rtl="0" algn="l">
              <a:spcBef>
                <a:spcPts val="0"/>
              </a:spcBef>
              <a:spcAft>
                <a:spcPts val="0"/>
              </a:spcAft>
              <a:buNone/>
            </a:pPr>
            <a:r>
              <a:rPr lang="en" sz="8065">
                <a:solidFill>
                  <a:srgbClr val="000000"/>
                </a:solidFill>
                <a:latin typeface="Handlee"/>
                <a:ea typeface="Handlee"/>
                <a:cs typeface="Handlee"/>
                <a:sym typeface="Handlee"/>
              </a:rPr>
              <a:t>Coloured </a:t>
            </a:r>
            <a:endParaRPr sz="8065">
              <a:solidFill>
                <a:srgbClr val="000000"/>
              </a:solidFill>
              <a:latin typeface="Handlee"/>
              <a:ea typeface="Handlee"/>
              <a:cs typeface="Handlee"/>
              <a:sym typeface="Handlee"/>
            </a:endParaRPr>
          </a:p>
          <a:p>
            <a:pPr indent="0" lvl="0" marL="0" rtl="0" algn="ctr">
              <a:spcBef>
                <a:spcPts val="1200"/>
              </a:spcBef>
              <a:spcAft>
                <a:spcPts val="0"/>
              </a:spcAft>
              <a:buNone/>
            </a:pPr>
            <a:r>
              <a:rPr lang="en" sz="4465">
                <a:solidFill>
                  <a:srgbClr val="000000"/>
                </a:solidFill>
                <a:latin typeface="Handlee"/>
                <a:ea typeface="Handlee"/>
                <a:cs typeface="Handlee"/>
                <a:sym typeface="Handlee"/>
              </a:rPr>
              <a:t> </a:t>
            </a:r>
            <a:endParaRPr sz="4465">
              <a:solidFill>
                <a:srgbClr val="000000"/>
              </a:solidFill>
              <a:latin typeface="Handlee"/>
              <a:ea typeface="Handlee"/>
              <a:cs typeface="Handlee"/>
              <a:sym typeface="Handlee"/>
            </a:endParaRPr>
          </a:p>
          <a:p>
            <a:pPr indent="0" lvl="0" marL="0" rtl="0" algn="l">
              <a:spcBef>
                <a:spcPts val="1200"/>
              </a:spcBef>
              <a:spcAft>
                <a:spcPts val="1200"/>
              </a:spcAft>
              <a:buNone/>
            </a:pPr>
            <a:r>
              <a:t/>
            </a:r>
            <a:endParaRPr/>
          </a:p>
        </p:txBody>
      </p:sp>
      <p:pic>
        <p:nvPicPr>
          <p:cNvPr id="554" name="Google Shape;554;p85"/>
          <p:cNvPicPr preferRelativeResize="0"/>
          <p:nvPr/>
        </p:nvPicPr>
        <p:blipFill rotWithShape="1">
          <a:blip r:embed="rId3">
            <a:alphaModFix/>
          </a:blip>
          <a:srcRect b="15868" l="57668" r="9617" t="44695"/>
          <a:stretch/>
        </p:blipFill>
        <p:spPr>
          <a:xfrm>
            <a:off x="3055476" y="1316925"/>
            <a:ext cx="475074" cy="572700"/>
          </a:xfrm>
          <a:prstGeom prst="rect">
            <a:avLst/>
          </a:prstGeom>
          <a:noFill/>
          <a:ln>
            <a:noFill/>
          </a:ln>
        </p:spPr>
      </p:pic>
      <p:pic>
        <p:nvPicPr>
          <p:cNvPr id="555" name="Google Shape;555;p85"/>
          <p:cNvPicPr preferRelativeResize="0"/>
          <p:nvPr/>
        </p:nvPicPr>
        <p:blipFill rotWithShape="1">
          <a:blip r:embed="rId4">
            <a:alphaModFix/>
          </a:blip>
          <a:srcRect b="32977" l="26320" r="28976" t="21447"/>
          <a:stretch/>
        </p:blipFill>
        <p:spPr>
          <a:xfrm>
            <a:off x="3055463" y="2871218"/>
            <a:ext cx="475076" cy="511559"/>
          </a:xfrm>
          <a:prstGeom prst="rect">
            <a:avLst/>
          </a:prstGeom>
          <a:noFill/>
          <a:ln>
            <a:noFill/>
          </a:ln>
        </p:spPr>
      </p:pic>
      <p:pic>
        <p:nvPicPr>
          <p:cNvPr id="556" name="Google Shape;556;p85"/>
          <p:cNvPicPr preferRelativeResize="0"/>
          <p:nvPr/>
        </p:nvPicPr>
        <p:blipFill rotWithShape="1">
          <a:blip r:embed="rId5">
            <a:alphaModFix/>
          </a:blip>
          <a:srcRect b="62496" l="36650" r="45922" t="22566"/>
          <a:stretch/>
        </p:blipFill>
        <p:spPr>
          <a:xfrm>
            <a:off x="3205700" y="2188837"/>
            <a:ext cx="668146" cy="572700"/>
          </a:xfrm>
          <a:prstGeom prst="rect">
            <a:avLst/>
          </a:prstGeom>
          <a:noFill/>
          <a:ln>
            <a:noFill/>
          </a:ln>
        </p:spPr>
      </p:pic>
      <p:pic>
        <p:nvPicPr>
          <p:cNvPr id="557" name="Google Shape;557;p85"/>
          <p:cNvPicPr preferRelativeResize="0"/>
          <p:nvPr/>
        </p:nvPicPr>
        <p:blipFill rotWithShape="1">
          <a:blip r:embed="rId6">
            <a:alphaModFix/>
          </a:blip>
          <a:srcRect b="9974" l="25235" r="51317" t="64817"/>
          <a:stretch/>
        </p:blipFill>
        <p:spPr>
          <a:xfrm>
            <a:off x="3429338" y="3585600"/>
            <a:ext cx="594757" cy="511550"/>
          </a:xfrm>
          <a:prstGeom prst="rect">
            <a:avLst/>
          </a:prstGeom>
          <a:noFill/>
          <a:ln>
            <a:noFill/>
          </a:ln>
        </p:spPr>
      </p:pic>
      <p:pic>
        <p:nvPicPr>
          <p:cNvPr id="558" name="Google Shape;558;p85"/>
          <p:cNvPicPr preferRelativeResize="0"/>
          <p:nvPr/>
        </p:nvPicPr>
        <p:blipFill>
          <a:blip r:embed="rId7">
            <a:alphaModFix/>
          </a:blip>
          <a:stretch>
            <a:fillRect/>
          </a:stretch>
        </p:blipFill>
        <p:spPr>
          <a:xfrm>
            <a:off x="5568975" y="1366258"/>
            <a:ext cx="1783790" cy="2217825"/>
          </a:xfrm>
          <a:prstGeom prst="rect">
            <a:avLst/>
          </a:prstGeom>
          <a:noFill/>
          <a:ln>
            <a:noFill/>
          </a:ln>
        </p:spPr>
      </p:pic>
      <p:pic>
        <p:nvPicPr>
          <p:cNvPr descr="10 Minute Timer - Calm Music for Relaxing&#10;&#10;📜 Message from the Creator of Tick Tock Countdown Timer&#10;&#10;I am Tom C. and I specialise in the field of Mental Health for a number of years.  I want to place where people can relax, unwind, study and sleep better. &#10;&#10;My videos are ideal for studying, sleep, relaxation and exercise. My aim is to provide the highest quality relaxing content that doesn’t contain any annoying talking or commentary. Research shows this can be help with mental heath. &#10;&#10;All my timer videos are made in high quality with editing programs such as Premiere Pro 2020, Photoshop and Luma Fusion. Each video takes many hours of editing and mixing to produce the perfect timer video for my viewers. &#10;&#10;Some video and audio files are make in collaboration with other video and audio creators with all the licenses and commercial use rights.&#10;&#10;All videos, audio, effects are mixed and created by myself.&#10;&#10;If you like my timers, please support me by buying me a coffee with the link below.&#10;&#10;https://www.buymeacoffee.com/ccproductiw&#10;&#10;&#10;⏱ Popular Timers &#10;&#10;5 Minute Timer - Calm and Relaxing Music: https://youtu.be/hso3oR8PJss&#10;10 Minute Timer - Relaxing Music: https://youtu;.be/yxu0qHbG_2c&#10;15 Minute Timer - No Music: https://youtu.be/v-vXDXrGSlI&#10;30 Minute Timer - Instrumental Relaxing Music: https://youtu.be/G4X4ZQHsTyE&#10;45 Minute Timer - Ambient Music: https://youtu.be/TKmhQprljAc&#10;1 Hour Timer - Beautiful Ocean Sunset https://youtu.be/TKmhQprljAc&#10;&#10;🎥 Editing&#10;            -  Luma Fusion&#10;            -  Premiere Pro 2020&#10;            - Adobe After Effects&#10;            - Photoshop&#10;&#10;📽Video and filming&#10;            - Sony a6000&#10;            - Fujifilm X-T3&#10;            - GoPro Hero8 &#10;            - Story Blocks&#10;            -  Pexels&#10;            -  Pixabay&#10;            - Adobe Stock&#10;            - Pond 5&#10;&#10;🎶Audio&#10;            - Story Blocks&#10;            - Youtube Audio Library&#10;&#10;🎤Microphone&#10;            - Blue Yeta&#10;            - Audio-Technica BP4025&#10;            - Zoom H2N&#10;&#10;&#10;Hashtags&#10;#Timer #Relaxation #RelaxingMusic&#10;&#10;© Copyright Tick Tock Countdown Timer 2023. All rights reserved. Any reproduction or republication of all or part of this video is prohibited. All of the video material on this channel is copyright protected." id="559" name="Google Shape;559;p85" title="10 Minute Timer - Calm Music for Relaxing">
            <a:hlinkClick r:id="rId8"/>
          </p:cNvPr>
          <p:cNvPicPr preferRelativeResize="0"/>
          <p:nvPr/>
        </p:nvPicPr>
        <p:blipFill>
          <a:blip r:embed="rId9">
            <a:alphaModFix/>
          </a:blip>
          <a:stretch>
            <a:fillRect/>
          </a:stretch>
        </p:blipFill>
        <p:spPr>
          <a:xfrm>
            <a:off x="5233400" y="3680675"/>
            <a:ext cx="2454950" cy="1380925"/>
          </a:xfrm>
          <a:prstGeom prst="rect">
            <a:avLst/>
          </a:prstGeom>
          <a:noFill/>
          <a:ln>
            <a:noFill/>
          </a:ln>
        </p:spPr>
      </p:pic>
    </p:spTree>
  </p:cSld>
  <p:clrMapOvr>
    <a:masterClrMapping/>
  </p:clrMapOvr>
</p:sld>
</file>

<file path=ppt/slides/slide7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563" name="Shape 563"/>
        <p:cNvGrpSpPr/>
        <p:nvPr/>
      </p:nvGrpSpPr>
      <p:grpSpPr>
        <a:xfrm>
          <a:off x="0" y="0"/>
          <a:ext cx="0" cy="0"/>
          <a:chOff x="0" y="0"/>
          <a:chExt cx="0" cy="0"/>
        </a:xfrm>
      </p:grpSpPr>
      <p:pic>
        <p:nvPicPr>
          <p:cNvPr id="564" name="Google Shape;564;p86"/>
          <p:cNvPicPr preferRelativeResize="0"/>
          <p:nvPr/>
        </p:nvPicPr>
        <p:blipFill rotWithShape="1">
          <a:blip r:embed="rId3">
            <a:alphaModFix/>
          </a:blip>
          <a:srcRect b="18187" l="0" r="0" t="0"/>
          <a:stretch/>
        </p:blipFill>
        <p:spPr>
          <a:xfrm>
            <a:off x="341200" y="1951887"/>
            <a:ext cx="2302200" cy="2512475"/>
          </a:xfrm>
          <a:prstGeom prst="rect">
            <a:avLst/>
          </a:prstGeom>
          <a:noFill/>
          <a:ln>
            <a:noFill/>
          </a:ln>
        </p:spPr>
      </p:pic>
      <p:sp>
        <p:nvSpPr>
          <p:cNvPr id="565" name="Google Shape;565;p86"/>
          <p:cNvSpPr txBox="1"/>
          <p:nvPr>
            <p:ph type="title"/>
          </p:nvPr>
        </p:nvSpPr>
        <p:spPr>
          <a:xfrm>
            <a:off x="464100" y="5974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 sz="5300">
                <a:solidFill>
                  <a:schemeClr val="accent2"/>
                </a:solidFill>
                <a:latin typeface="Handlee"/>
                <a:ea typeface="Handlee"/>
                <a:cs typeface="Handlee"/>
                <a:sym typeface="Handlee"/>
              </a:rPr>
              <a:t>Self-Care and Celebrations</a:t>
            </a:r>
            <a:endParaRPr sz="5300">
              <a:solidFill>
                <a:schemeClr val="accent2"/>
              </a:solidFill>
              <a:latin typeface="Handlee"/>
              <a:ea typeface="Handlee"/>
              <a:cs typeface="Handlee"/>
              <a:sym typeface="Handlee"/>
            </a:endParaRPr>
          </a:p>
        </p:txBody>
      </p:sp>
      <p:pic>
        <p:nvPicPr>
          <p:cNvPr id="566" name="Google Shape;566;p86"/>
          <p:cNvPicPr preferRelativeResize="0"/>
          <p:nvPr/>
        </p:nvPicPr>
        <p:blipFill>
          <a:blip r:embed="rId4">
            <a:alphaModFix/>
          </a:blip>
          <a:stretch>
            <a:fillRect/>
          </a:stretch>
        </p:blipFill>
        <p:spPr>
          <a:xfrm>
            <a:off x="2816926" y="1500925"/>
            <a:ext cx="3951875" cy="3414399"/>
          </a:xfrm>
          <a:prstGeom prst="rect">
            <a:avLst/>
          </a:prstGeom>
          <a:noFill/>
          <a:ln>
            <a:noFill/>
          </a:ln>
        </p:spPr>
      </p:pic>
    </p:spTree>
  </p:cSld>
  <p:clrMapOvr>
    <a:masterClrMapping/>
  </p:clrMapOvr>
</p:sld>
</file>

<file path=ppt/slides/slide7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0" name="Shape 570"/>
        <p:cNvGrpSpPr/>
        <p:nvPr/>
      </p:nvGrpSpPr>
      <p:grpSpPr>
        <a:xfrm>
          <a:off x="0" y="0"/>
          <a:ext cx="0" cy="0"/>
          <a:chOff x="0" y="0"/>
          <a:chExt cx="0" cy="0"/>
        </a:xfrm>
      </p:grpSpPr>
      <p:pic>
        <p:nvPicPr>
          <p:cNvPr descr="Logo-AUCD" id="571" name="Google Shape;571;p87"/>
          <p:cNvPicPr preferRelativeResize="0"/>
          <p:nvPr/>
        </p:nvPicPr>
        <p:blipFill>
          <a:blip r:embed="rId3">
            <a:alphaModFix/>
          </a:blip>
          <a:stretch>
            <a:fillRect/>
          </a:stretch>
        </p:blipFill>
        <p:spPr>
          <a:xfrm>
            <a:off x="152400" y="1223401"/>
            <a:ext cx="3789600" cy="1136875"/>
          </a:xfrm>
          <a:prstGeom prst="rect">
            <a:avLst/>
          </a:prstGeom>
          <a:noFill/>
          <a:ln>
            <a:noFill/>
          </a:ln>
        </p:spPr>
      </p:pic>
      <p:pic>
        <p:nvPicPr>
          <p:cNvPr id="572" name="Google Shape;572;p87"/>
          <p:cNvPicPr preferRelativeResize="0"/>
          <p:nvPr/>
        </p:nvPicPr>
        <p:blipFill>
          <a:blip r:embed="rId4">
            <a:alphaModFix/>
          </a:blip>
          <a:stretch>
            <a:fillRect/>
          </a:stretch>
        </p:blipFill>
        <p:spPr>
          <a:xfrm>
            <a:off x="6426000" y="1223400"/>
            <a:ext cx="2516100" cy="2516100"/>
          </a:xfrm>
          <a:prstGeom prst="rect">
            <a:avLst/>
          </a:prstGeom>
          <a:noFill/>
          <a:ln>
            <a:noFill/>
          </a:ln>
        </p:spPr>
      </p:pic>
      <p:pic>
        <p:nvPicPr>
          <p:cNvPr id="573" name="Google Shape;573;p87"/>
          <p:cNvPicPr preferRelativeResize="0"/>
          <p:nvPr/>
        </p:nvPicPr>
        <p:blipFill>
          <a:blip r:embed="rId5">
            <a:alphaModFix/>
          </a:blip>
          <a:stretch>
            <a:fillRect/>
          </a:stretch>
        </p:blipFill>
        <p:spPr>
          <a:xfrm>
            <a:off x="4197000" y="1257300"/>
            <a:ext cx="2095500" cy="2628900"/>
          </a:xfrm>
          <a:prstGeom prst="rect">
            <a:avLst/>
          </a:prstGeom>
          <a:noFill/>
          <a:ln>
            <a:noFill/>
          </a:ln>
        </p:spPr>
      </p:pic>
      <p:sp>
        <p:nvSpPr>
          <p:cNvPr id="574" name="Google Shape;574;p87"/>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rPr lang="en" sz="3800">
                <a:solidFill>
                  <a:schemeClr val="dk1"/>
                </a:solidFill>
                <a:latin typeface="Handlee"/>
                <a:ea typeface="Handlee"/>
                <a:cs typeface="Handlee"/>
                <a:sym typeface="Handlee"/>
              </a:rPr>
              <a:t>References</a:t>
            </a:r>
            <a:endParaRPr sz="3800">
              <a:solidFill>
                <a:schemeClr val="dk1"/>
              </a:solidFill>
              <a:latin typeface="Handlee"/>
              <a:ea typeface="Handlee"/>
              <a:cs typeface="Handlee"/>
              <a:sym typeface="Handlee"/>
            </a:endParaRPr>
          </a:p>
        </p:txBody>
      </p:sp>
      <p:pic>
        <p:nvPicPr>
          <p:cNvPr id="575" name="Google Shape;575;p87"/>
          <p:cNvPicPr preferRelativeResize="0"/>
          <p:nvPr/>
        </p:nvPicPr>
        <p:blipFill rotWithShape="1">
          <a:blip r:embed="rId6">
            <a:alphaModFix/>
          </a:blip>
          <a:srcRect b="22769" l="0" r="30623" t="39452"/>
          <a:stretch/>
        </p:blipFill>
        <p:spPr>
          <a:xfrm>
            <a:off x="152400" y="2647375"/>
            <a:ext cx="4044600" cy="1238819"/>
          </a:xfrm>
          <a:prstGeom prst="rect">
            <a:avLst/>
          </a:prstGeom>
          <a:noFill/>
          <a:ln>
            <a:noFill/>
          </a:ln>
        </p:spPr>
      </p:pic>
      <p:pic>
        <p:nvPicPr>
          <p:cNvPr id="576" name="Google Shape;576;p87"/>
          <p:cNvPicPr preferRelativeResize="0"/>
          <p:nvPr/>
        </p:nvPicPr>
        <p:blipFill rotWithShape="1">
          <a:blip r:embed="rId7">
            <a:alphaModFix/>
          </a:blip>
          <a:srcRect b="49943" l="4977" r="4524" t="16825"/>
          <a:stretch/>
        </p:blipFill>
        <p:spPr>
          <a:xfrm>
            <a:off x="311700" y="3886200"/>
            <a:ext cx="5980800" cy="1136875"/>
          </a:xfrm>
          <a:prstGeom prst="rect">
            <a:avLst/>
          </a:prstGeom>
          <a:noFill/>
          <a:ln>
            <a:noFill/>
          </a:ln>
        </p:spPr>
      </p:pic>
      <p:pic>
        <p:nvPicPr>
          <p:cNvPr descr="A picture containing drawing&#10;&#10;Description automatically generated" id="577" name="Google Shape;577;p87"/>
          <p:cNvPicPr preferRelativeResize="0"/>
          <p:nvPr/>
        </p:nvPicPr>
        <p:blipFill rotWithShape="1">
          <a:blip r:embed="rId8">
            <a:alphaModFix/>
          </a:blip>
          <a:srcRect b="0" l="0" r="0" t="0"/>
          <a:stretch/>
        </p:blipFill>
        <p:spPr>
          <a:xfrm>
            <a:off x="7123900" y="4194499"/>
            <a:ext cx="1597275" cy="679825"/>
          </a:xfrm>
          <a:prstGeom prst="rect">
            <a:avLst/>
          </a:prstGeom>
          <a:noFill/>
          <a:ln>
            <a:noFill/>
          </a:ln>
        </p:spPr>
      </p:pic>
    </p:spTree>
  </p:cSld>
  <p:clrMapOvr>
    <a:masterClrMapping/>
  </p:clrMapOvr>
</p:sld>
</file>

<file path=ppt/slides/slide7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1" name="Shape 581"/>
        <p:cNvGrpSpPr/>
        <p:nvPr/>
      </p:nvGrpSpPr>
      <p:grpSpPr>
        <a:xfrm>
          <a:off x="0" y="0"/>
          <a:ext cx="0" cy="0"/>
          <a:chOff x="0" y="0"/>
          <a:chExt cx="0" cy="0"/>
        </a:xfrm>
      </p:grpSpPr>
      <p:pic>
        <p:nvPicPr>
          <p:cNvPr descr="Thank You Colorful Words Free Stock Photo - Public Domain Pictures" id="582" name="Google Shape;582;p88"/>
          <p:cNvPicPr preferRelativeResize="0"/>
          <p:nvPr/>
        </p:nvPicPr>
        <p:blipFill>
          <a:blip r:embed="rId3">
            <a:alphaModFix/>
          </a:blip>
          <a:stretch>
            <a:fillRect/>
          </a:stretch>
        </p:blipFill>
        <p:spPr>
          <a:xfrm>
            <a:off x="2927338" y="737463"/>
            <a:ext cx="3668575" cy="366857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Gameday">
  <a:themeElements>
    <a:clrScheme name="Gameday">
      <a:dk1>
        <a:srgbClr val="4285F4"/>
      </a:dk1>
      <a:lt1>
        <a:srgbClr val="FFFFFF"/>
      </a:lt1>
      <a:dk2>
        <a:srgbClr val="666666"/>
      </a:dk2>
      <a:lt2>
        <a:srgbClr val="D9D9D9"/>
      </a:lt2>
      <a:accent1>
        <a:srgbClr val="455A64"/>
      </a:accent1>
      <a:accent2>
        <a:srgbClr val="607D8B"/>
      </a:accent2>
      <a:accent3>
        <a:srgbClr val="FF5722"/>
      </a:accent3>
      <a:accent4>
        <a:srgbClr val="D84315"/>
      </a:accent4>
      <a:accent5>
        <a:srgbClr val="1C3AA9"/>
      </a:accent5>
      <a:accent6>
        <a:srgbClr val="FFAB40"/>
      </a:accent6>
      <a:hlink>
        <a:srgbClr val="1C3AA9"/>
      </a:hlink>
      <a:folHlink>
        <a:srgbClr val="1C3A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