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62" r:id="rId3"/>
  </p:sldMasterIdLst>
  <p:notesMasterIdLst>
    <p:notesMasterId r:id="rId28"/>
  </p:notesMasterIdLst>
  <p:sldIdLst>
    <p:sldId id="256" r:id="rId4"/>
    <p:sldId id="259" r:id="rId5"/>
    <p:sldId id="263" r:id="rId6"/>
    <p:sldId id="283" r:id="rId7"/>
    <p:sldId id="305" r:id="rId8"/>
    <p:sldId id="284" r:id="rId9"/>
    <p:sldId id="287" r:id="rId10"/>
    <p:sldId id="285" r:id="rId11"/>
    <p:sldId id="306" r:id="rId12"/>
    <p:sldId id="289" r:id="rId13"/>
    <p:sldId id="288" r:id="rId14"/>
    <p:sldId id="291" r:id="rId15"/>
    <p:sldId id="292" r:id="rId16"/>
    <p:sldId id="293" r:id="rId17"/>
    <p:sldId id="294" r:id="rId18"/>
    <p:sldId id="295" r:id="rId19"/>
    <p:sldId id="296" r:id="rId20"/>
    <p:sldId id="348" r:id="rId21"/>
    <p:sldId id="299" r:id="rId22"/>
    <p:sldId id="301" r:id="rId23"/>
    <p:sldId id="302" r:id="rId24"/>
    <p:sldId id="303" r:id="rId25"/>
    <p:sldId id="304" r:id="rId26"/>
    <p:sldId id="347" r:id="rId27"/>
  </p:sldIdLst>
  <p:sldSz cx="12192000" cy="6858000"/>
  <p:notesSz cx="70104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1" roundtripDataSignature="AMtx7mh8iKYlaJktcl/exBuvOen3CYFxX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3709" autoAdjust="0"/>
  </p:normalViewPr>
  <p:slideViewPr>
    <p:cSldViewPr snapToGrid="0">
      <p:cViewPr varScale="1">
        <p:scale>
          <a:sx n="35" d="100"/>
          <a:sy n="35" d="100"/>
        </p:scale>
        <p:origin x="184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63"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61" Type="http://customschemas.google.com/relationships/presentationmetadata" Target="metadata"/><Relationship Id="rId10" Type="http://schemas.openxmlformats.org/officeDocument/2006/relationships/slide" Target="slides/slide7.xml"/><Relationship Id="rId19" Type="http://schemas.openxmlformats.org/officeDocument/2006/relationships/slide" Target="slides/slide16.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6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37840" cy="466434"/>
          </a:xfrm>
          <a:prstGeom prst="rect">
            <a:avLst/>
          </a:prstGeom>
          <a:noFill/>
          <a:ln>
            <a:noFill/>
          </a:ln>
        </p:spPr>
        <p:txBody>
          <a:bodyPr spcFirstLastPara="1" wrap="square" lIns="93162" tIns="46568" rIns="93162" bIns="46568"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938" y="0"/>
            <a:ext cx="3037840" cy="466434"/>
          </a:xfrm>
          <a:prstGeom prst="rect">
            <a:avLst/>
          </a:prstGeom>
          <a:noFill/>
          <a:ln>
            <a:noFill/>
          </a:ln>
        </p:spPr>
        <p:txBody>
          <a:bodyPr spcFirstLastPara="1" wrap="square" lIns="93162" tIns="46568" rIns="93162" bIns="46568"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967"/>
            <a:ext cx="3037840" cy="466433"/>
          </a:xfrm>
          <a:prstGeom prst="rect">
            <a:avLst/>
          </a:prstGeom>
          <a:noFill/>
          <a:ln>
            <a:noFill/>
          </a:ln>
        </p:spPr>
        <p:txBody>
          <a:bodyPr spcFirstLastPara="1" wrap="square" lIns="93162" tIns="46568" rIns="93162" bIns="46568"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200"/>
            </a:pPr>
            <a:fld id="{00000000-1234-1234-1234-123412341234}" type="slidenum">
              <a:rPr lang="en-US" sz="1200" smtClean="0">
                <a:solidFill>
                  <a:schemeClr val="dk1"/>
                </a:solidFill>
                <a:latin typeface="Calibri"/>
                <a:ea typeface="Calibri"/>
                <a:cs typeface="Calibri"/>
                <a:sym typeface="Calibri"/>
              </a:rPr>
              <a:pPr algn="r">
                <a:buSzPts val="1200"/>
              </a:pPr>
              <a:t>‹#›</a:t>
            </a:fld>
            <a:endParaRPr lang="en-US"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uxayUBd6T7M"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8MAS72gvOLI&amp;feature=emb_logo"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LbBj4Tzi9CQ"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youtube.com/watch?v=7LXozXWLIjQ"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asd.yourschools.ca/hearing"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asd.yourschools.ca/hearing%E2%80%90loss/"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1: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i="0" dirty="0"/>
              <a:t>AMANDA</a:t>
            </a:r>
          </a:p>
          <a:p>
            <a:pPr marL="0" indent="0"/>
            <a:r>
              <a:rPr lang="en-US" b="0" i="0" dirty="0"/>
              <a:t>- Introduce selves/what our roles are </a:t>
            </a:r>
          </a:p>
          <a:p>
            <a:pPr marL="0" indent="0"/>
            <a:endParaRPr lang="en-US" b="1" i="0" dirty="0"/>
          </a:p>
          <a:p>
            <a:pPr marL="0" indent="0"/>
            <a:r>
              <a:rPr lang="en-US" i="1" dirty="0"/>
              <a:t>Handouts/Materials: Connection Sheets x2, 3Rs Pyramid, Square and Take 5 Breathing, Brainstem Calmers, and Prompting Hierarchies x2 </a:t>
            </a:r>
          </a:p>
        </p:txBody>
      </p:sp>
      <p:sp>
        <p:nvSpPr>
          <p:cNvPr id="178" name="Google Shape;178;p1: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1237eb5c266_0_6: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g1237eb5c266_0_6: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 </a:t>
            </a:r>
          </a:p>
          <a:p>
            <a:pPr marL="0" indent="0"/>
            <a:r>
              <a:rPr lang="en-US" b="1" dirty="0"/>
              <a:t>- Discuss: </a:t>
            </a:r>
            <a:r>
              <a:rPr lang="en-US" dirty="0"/>
              <a:t>"The way we talk to our children becomes their inner voice." Through the work that you do, you have the power to positively impact the students that you work with and help them see the gifts that they have! Each school year, we get 185 days and 1,110 hours to make a lasting impact on our students! </a:t>
            </a:r>
            <a:r>
              <a:rPr lang="en-US" i="1" dirty="0"/>
              <a:t>Do our words show the kiddo that we believe in them? That we think they can achieve the next skill? That today is a new day? That they matter and are loved? </a:t>
            </a:r>
            <a:endParaRPr dirty="0"/>
          </a:p>
          <a:p>
            <a:pPr marL="465887" indent="-323533">
              <a:buChar char="-"/>
            </a:pPr>
            <a:r>
              <a:rPr lang="en-US" dirty="0"/>
              <a:t>One of the biggest mindset shifts that I want to bring forward is the shift from "I'm uncomfortable/unable to do this process" to "I'm able to engage in this process and support students with challenging behaviours." Often, we feel that we don’t have the training, or the skills needed to handle these big behaviours. However, I would argue that while this is hard work – we are all able. We are able to connect (relationship knows no hierarchy) and to support students. In fact, you already do this work each and every day so thank you for being the inner voice for countless children!</a:t>
            </a:r>
            <a:endParaRPr dirty="0"/>
          </a:p>
        </p:txBody>
      </p:sp>
      <p:sp>
        <p:nvSpPr>
          <p:cNvPr id="212" name="Google Shape;212;g1237eb5c266_0_6: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6: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5" name="Google Shape;245;p6: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CA" b="1" dirty="0"/>
              <a:t>AMANDA – 10 min. </a:t>
            </a:r>
            <a:endParaRPr b="1" dirty="0"/>
          </a:p>
          <a:p>
            <a:pPr marL="465887" indent="-323533" defTabSz="931774">
              <a:buFont typeface="Arial"/>
              <a:buChar char="-"/>
            </a:pPr>
            <a:r>
              <a:rPr lang="en-US" b="1" dirty="0"/>
              <a:t>Jean Clinton </a:t>
            </a:r>
            <a:r>
              <a:rPr lang="en-US" dirty="0"/>
              <a:t>– “More connecting is less correcting.” How we change the way we think, we change how we feel and how we act. </a:t>
            </a:r>
          </a:p>
          <a:p>
            <a:pPr marL="465887" indent="-323533">
              <a:buChar char="-"/>
            </a:pPr>
            <a:r>
              <a:rPr lang="en-US" dirty="0"/>
              <a:t>There are so many ways to connect with kids. We’ve watched many of you discuss Fortnite or the newest TikTok trend – never having played the game yourself.</a:t>
            </a:r>
            <a:endParaRPr dirty="0"/>
          </a:p>
          <a:p>
            <a:pPr marL="465887" indent="-323533">
              <a:buChar char="-"/>
            </a:pPr>
            <a:r>
              <a:rPr lang="en-US" dirty="0"/>
              <a:t>You all show up, day after day, and let the student know that even if they mess up, you aren’t giving up on them.  </a:t>
            </a:r>
            <a:endParaRPr dirty="0"/>
          </a:p>
          <a:p>
            <a:pPr marL="465887" indent="-323533">
              <a:buChar char="-"/>
            </a:pPr>
            <a:r>
              <a:rPr lang="en-US" dirty="0"/>
              <a:t>And sometimes, more than anything, they just need us to hold space for them - to not fix their problems or distract them or cheer them up, but just to sit with them through the hard moments. There is power in us being silent.</a:t>
            </a:r>
            <a:endParaRPr dirty="0"/>
          </a:p>
          <a:p>
            <a:pPr marL="465887" indent="-323533">
              <a:buChar char="-"/>
            </a:pPr>
            <a:r>
              <a:rPr lang="en-US" dirty="0"/>
              <a:t>Please know that connecting does not mean holding no boundaries. Take a moment to think of someone foundational in your life. It is very likely you are thinking of a family member that allowed you to be you, but still held you to high expectations. They were likely clear – you knew what to expect and knew that you would be accepted and that they presumed competence in you. </a:t>
            </a:r>
            <a:endParaRPr dirty="0"/>
          </a:p>
          <a:p>
            <a:pPr marL="465887" indent="-323533">
              <a:buChar char="-"/>
            </a:pPr>
            <a:r>
              <a:rPr lang="en-US" b="1" dirty="0"/>
              <a:t>Star – familiar. Exclamation – something to try/consider. Question mark – confused. Share a connection strategy that you love! </a:t>
            </a:r>
            <a:endParaRPr dirty="0"/>
          </a:p>
        </p:txBody>
      </p:sp>
      <p:sp>
        <p:nvSpPr>
          <p:cNvPr id="246" name="Google Shape;246;p6: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1237eb5c266_0_39: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4" name="Google Shape;414;g1237eb5c266_0_39: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 - 30 minutes for this section</a:t>
            </a:r>
            <a:endParaRPr dirty="0"/>
          </a:p>
          <a:p>
            <a:pPr marL="0" indent="0">
              <a:lnSpc>
                <a:spcPct val="115000"/>
              </a:lnSpc>
              <a:buClr>
                <a:schemeClr val="dk1"/>
              </a:buClr>
              <a:buSzPts val="1100"/>
            </a:pPr>
            <a:r>
              <a:rPr lang="en-US" dirty="0"/>
              <a:t>- When we think of all behaviour as communication, it can change the way we respond. We acknowledge that a student is trying to tell us something. </a:t>
            </a:r>
            <a:endParaRPr dirty="0"/>
          </a:p>
          <a:p>
            <a:pPr marL="0" indent="0">
              <a:lnSpc>
                <a:spcPct val="115000"/>
              </a:lnSpc>
              <a:buClr>
                <a:schemeClr val="dk1"/>
              </a:buClr>
              <a:buSzPts val="1100"/>
            </a:pPr>
            <a:r>
              <a:rPr lang="en-US" dirty="0"/>
              <a:t>- In the absence of better skills, kids use whatever they know to get their needs met. (All behaviour is driven by an unmet need)​.</a:t>
            </a:r>
            <a:endParaRPr dirty="0"/>
          </a:p>
          <a:p>
            <a:pPr marL="0" indent="0">
              <a:lnSpc>
                <a:spcPct val="115000"/>
              </a:lnSpc>
              <a:buClr>
                <a:schemeClr val="dk1"/>
              </a:buClr>
              <a:buSzPts val="1100"/>
            </a:pPr>
            <a:r>
              <a:rPr lang="en-US" dirty="0"/>
              <a:t>- Behaviour continues to occur because it works to meet a need and is effective and efficient in achieving that purpose. ​</a:t>
            </a:r>
            <a:endParaRPr dirty="0"/>
          </a:p>
          <a:p>
            <a:pPr marL="0" indent="0">
              <a:lnSpc>
                <a:spcPct val="115000"/>
              </a:lnSpc>
              <a:buClr>
                <a:schemeClr val="dk1"/>
              </a:buClr>
              <a:buSzPts val="1100"/>
            </a:pPr>
            <a:r>
              <a:rPr lang="en-US" dirty="0"/>
              <a:t>- The need is always valid; the method might not be​.</a:t>
            </a:r>
            <a:endParaRPr dirty="0"/>
          </a:p>
          <a:p>
            <a:pPr marL="0" indent="0">
              <a:lnSpc>
                <a:spcPct val="115000"/>
              </a:lnSpc>
              <a:buSzPts val="1100"/>
            </a:pPr>
            <a:endParaRPr dirty="0"/>
          </a:p>
          <a:p>
            <a:pPr marL="0" indent="0">
              <a:lnSpc>
                <a:spcPct val="115000"/>
              </a:lnSpc>
              <a:buSzPts val="1100"/>
            </a:pPr>
            <a:r>
              <a:rPr lang="en-US" dirty="0"/>
              <a:t>*click slide for fly-out effect*</a:t>
            </a:r>
            <a:endParaRPr dirty="0"/>
          </a:p>
          <a:p>
            <a:pPr marL="465887" indent="-323533">
              <a:lnSpc>
                <a:spcPct val="102500"/>
              </a:lnSpc>
              <a:spcBef>
                <a:spcPts val="978"/>
              </a:spcBef>
              <a:buChar char="-"/>
            </a:pPr>
            <a:r>
              <a:rPr lang="en-US" b="0" dirty="0"/>
              <a:t>We have the choice of how we respond to the student’s communication or behaviour.</a:t>
            </a:r>
            <a:endParaRPr dirty="0"/>
          </a:p>
          <a:p>
            <a:pPr marL="465887" indent="-323533">
              <a:lnSpc>
                <a:spcPct val="102500"/>
              </a:lnSpc>
              <a:spcBef>
                <a:spcPts val="978"/>
              </a:spcBef>
              <a:buChar char="-"/>
            </a:pPr>
            <a:r>
              <a:rPr lang="en-US" b="1" dirty="0"/>
              <a:t>Co-regulation: </a:t>
            </a:r>
            <a:r>
              <a:rPr lang="en-US" dirty="0"/>
              <a:t>This superpower refers to the way we can use our own emotionally regulated state to affect the emotional state of others.</a:t>
            </a:r>
            <a:endParaRPr dirty="0"/>
          </a:p>
          <a:p>
            <a:pPr marL="465887" indent="-323533">
              <a:lnSpc>
                <a:spcPct val="102500"/>
              </a:lnSpc>
              <a:buChar char="-"/>
            </a:pPr>
            <a:r>
              <a:rPr lang="en-US" dirty="0"/>
              <a:t>The simplest example might be the way an infant will settle when picked up and soothed by a loving caregiver. You may have noticed when you are calm or excited, the people near you may join you in that emotional state.</a:t>
            </a:r>
            <a:endParaRPr dirty="0"/>
          </a:p>
          <a:p>
            <a:pPr marL="465887" indent="-323533">
              <a:lnSpc>
                <a:spcPct val="102500"/>
              </a:lnSpc>
              <a:buChar char="-"/>
            </a:pPr>
            <a:r>
              <a:rPr lang="en-US" dirty="0"/>
              <a:t>This practice works on the brain and nervous system and happens whether you are aware of it or not. So, why not use the power with intention and purpose? </a:t>
            </a:r>
            <a:endParaRPr dirty="0"/>
          </a:p>
        </p:txBody>
      </p:sp>
      <p:sp>
        <p:nvSpPr>
          <p:cNvPr id="415" name="Google Shape;415;g1237eb5c266_0_39: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66cceb85df_1_12: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g266cceb85df_1_12: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a:t>
            </a:r>
          </a:p>
          <a:p>
            <a:pPr>
              <a:defRPr/>
            </a:pPr>
            <a:r>
              <a:rPr lang="en-CA" dirty="0"/>
              <a:t>-The Institute of Childhood Psychology and Beaconhouse.org.uk have created this trauma-informed concept and visuals (from Dr. Bruce Perry).</a:t>
            </a:r>
            <a:endParaRPr lang="en-CA" dirty="0">
              <a:cs typeface="Calibri"/>
            </a:endParaRPr>
          </a:p>
          <a:p>
            <a:pPr>
              <a:defRPr/>
            </a:pPr>
            <a:r>
              <a:rPr lang="en-CA" dirty="0"/>
              <a:t>-To regulate the brainstem, we first must co-regulate. Then we relate with the child (emotional limbic system), and then we can access the cortical thinking brain through reasoning. We can see this on the chart with regulate the brainstem at the bottom, relating for the limbic system in the middle, and reasoning with the cortical brain at the top. </a:t>
            </a:r>
          </a:p>
          <a:p>
            <a:pPr>
              <a:defRPr/>
            </a:pPr>
            <a:r>
              <a:rPr lang="en-CA" dirty="0">
                <a:cs typeface="Calibri"/>
              </a:rPr>
              <a:t>- I will give you an example of regulate, then relate, and then reason – how we work up the limbic system to co-regulate with a child. </a:t>
            </a:r>
          </a:p>
          <a:p>
            <a:pPr marL="0" indent="0"/>
            <a:endParaRPr dirty="0"/>
          </a:p>
        </p:txBody>
      </p:sp>
      <p:sp>
        <p:nvSpPr>
          <p:cNvPr id="426" name="Google Shape;426;g266cceb85df_1_12: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5</a:t>
            </a:fld>
            <a:endParaRPr/>
          </a:p>
        </p:txBody>
      </p:sp>
    </p:spTree>
    <p:extLst>
      <p:ext uri="{BB962C8B-B14F-4D97-AF65-F5344CB8AC3E}">
        <p14:creationId xmlns:p14="http://schemas.microsoft.com/office/powerpoint/2010/main" val="107004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66cceb85df_1_12: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g266cceb85df_1_12: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a:t>
            </a:r>
            <a:endParaRPr dirty="0"/>
          </a:p>
          <a:p>
            <a:pPr marL="174708" indent="-174708">
              <a:buClr>
                <a:schemeClr val="dk1"/>
              </a:buClr>
              <a:buSzPts val="1200"/>
              <a:buFont typeface="Calibri"/>
              <a:buChar char="-"/>
            </a:pPr>
            <a:r>
              <a:rPr lang="en-CA" dirty="0"/>
              <a:t>We need to consider what part of the brain students are in. The brainstem and limbic systems are </a:t>
            </a:r>
            <a:r>
              <a:rPr lang="en-CA" b="1" dirty="0"/>
              <a:t>unconscious</a:t>
            </a:r>
            <a:r>
              <a:rPr lang="en-CA" dirty="0"/>
              <a:t>. They communicate via </a:t>
            </a:r>
            <a:r>
              <a:rPr lang="en-CA" b="1" dirty="0"/>
              <a:t>sense and emotions</a:t>
            </a:r>
            <a:r>
              <a:rPr lang="en-CA" dirty="0"/>
              <a:t>. Our tone of voice matters: “I am with you. You are safe” is what I like to say if I can’t be silent. </a:t>
            </a:r>
            <a:r>
              <a:rPr lang="en-CA" b="1" dirty="0"/>
              <a:t>But the words matter less than the tone. </a:t>
            </a:r>
          </a:p>
          <a:p>
            <a:pPr marL="174708" indent="-174708">
              <a:buClr>
                <a:schemeClr val="dk1"/>
              </a:buClr>
              <a:buSzPts val="1200"/>
              <a:buFont typeface="Calibri"/>
              <a:buChar char="-"/>
            </a:pPr>
            <a:r>
              <a:rPr lang="en-CA" dirty="0"/>
              <a:t>This is the </a:t>
            </a:r>
            <a:r>
              <a:rPr lang="en-CA" b="1" dirty="0"/>
              <a:t>time to keep safe and to listen, NOT to teach. </a:t>
            </a:r>
          </a:p>
          <a:p>
            <a:pPr marL="174708" indent="-174708">
              <a:buClr>
                <a:schemeClr val="dk1"/>
              </a:buClr>
              <a:buSzPts val="1200"/>
              <a:buFont typeface="Calibri"/>
              <a:buChar char="-"/>
            </a:pPr>
            <a:r>
              <a:rPr lang="en-CA" dirty="0"/>
              <a:t>Keep in mind your proximity/personal space and safety but keep the child in your view. Ignore the behaviours you can and provide simple FIRST/THEN directives, likely not even related to the activity at hand. </a:t>
            </a:r>
          </a:p>
          <a:p>
            <a:pPr marL="174708" indent="-174708">
              <a:buClr>
                <a:schemeClr val="dk1"/>
              </a:buClr>
              <a:buSzPts val="1200"/>
              <a:buFont typeface="Calibri"/>
              <a:buChar char="-"/>
            </a:pPr>
            <a:r>
              <a:rPr lang="en-CA" dirty="0"/>
              <a:t>If they are in the bottom part of their brain, it is our job is to put the lid back on! </a:t>
            </a:r>
          </a:p>
          <a:p>
            <a:pPr marL="174708" indent="-174708">
              <a:buClr>
                <a:schemeClr val="dk1"/>
              </a:buClr>
              <a:buSzPts val="1200"/>
              <a:buFont typeface="Calibri"/>
              <a:buChar char="-"/>
            </a:pPr>
            <a:endParaRPr lang="en-CA" b="1" dirty="0"/>
          </a:p>
          <a:p>
            <a:pPr marL="174708" indent="-174708">
              <a:buClr>
                <a:schemeClr val="dk1"/>
              </a:buClr>
              <a:buSzPts val="1200"/>
              <a:buFont typeface="Calibri"/>
              <a:buChar char="-"/>
            </a:pPr>
            <a:r>
              <a:rPr lang="en-CA" dirty="0"/>
              <a:t>So, what is the most effective way to regulate the nervous system? Breathing!</a:t>
            </a:r>
            <a:endParaRPr lang="en-CA" b="0" dirty="0"/>
          </a:p>
          <a:p>
            <a:pPr marL="174708" indent="-174708">
              <a:lnSpc>
                <a:spcPct val="115000"/>
              </a:lnSpc>
              <a:buClr>
                <a:schemeClr val="dk1"/>
              </a:buClr>
              <a:buSzPts val="1100"/>
              <a:buFontTx/>
              <a:buChar char="-"/>
            </a:pPr>
            <a:r>
              <a:rPr lang="en-US" dirty="0"/>
              <a:t>Breathing is so effective that my 24-month-old son learned to do it after 1-2 tries. This is an example of him at 16 months. </a:t>
            </a:r>
          </a:p>
          <a:p>
            <a:pPr marL="174708" indent="-174708">
              <a:lnSpc>
                <a:spcPct val="115000"/>
              </a:lnSpc>
              <a:buClr>
                <a:schemeClr val="dk1"/>
              </a:buClr>
              <a:buSzPts val="1100"/>
              <a:buFontTx/>
              <a:buChar char="-"/>
            </a:pPr>
            <a:r>
              <a:rPr lang="en-US" dirty="0"/>
              <a:t>He is generally happy but transitions inside or falls can make him upset. From 12-14 months before I did breathing work with him, it would be about 1 minute or more of crying. Now it is less than 60 seconds. In this instance it took 10-15 seconds and we were both going inside and he had fallen (double whammy). </a:t>
            </a:r>
            <a:endParaRPr dirty="0"/>
          </a:p>
          <a:p>
            <a:pPr marL="0" indent="0">
              <a:lnSpc>
                <a:spcPct val="115000"/>
              </a:lnSpc>
              <a:buClr>
                <a:schemeClr val="dk1"/>
              </a:buClr>
              <a:buSzPts val="1100"/>
            </a:pPr>
            <a:r>
              <a:rPr lang="en-US" dirty="0"/>
              <a:t>-It works every time to reduce his time upset. That doesn't mean he never gets upset, but it truly works! Why? The caregivers in his life are leading him through calm. On a brain level this is regulate, relate, reason in action! We are co-regulating via the mirror neurons in our brains. </a:t>
            </a:r>
            <a:endParaRPr dirty="0"/>
          </a:p>
          <a:p>
            <a:pPr marL="0" indent="0">
              <a:lnSpc>
                <a:spcPct val="115000"/>
              </a:lnSpc>
              <a:buClr>
                <a:schemeClr val="dk1"/>
              </a:buClr>
              <a:buSzPts val="1100"/>
            </a:pPr>
            <a:r>
              <a:rPr lang="en-US" dirty="0"/>
              <a:t>-Notice – my son doesn't always take the breaths with me and it still works!  </a:t>
            </a:r>
            <a:endParaRPr dirty="0"/>
          </a:p>
          <a:p>
            <a:pPr marL="0" indent="0">
              <a:lnSpc>
                <a:spcPct val="115000"/>
              </a:lnSpc>
              <a:buClr>
                <a:schemeClr val="dk1"/>
              </a:buClr>
              <a:buSzPts val="1100"/>
            </a:pPr>
            <a:r>
              <a:rPr lang="en-US" dirty="0"/>
              <a:t>-I understand that I have a relationship with him, he's a regulated and happy kiddo, and he's little and I can put him on my lap and rock him, or pick him up, etc. which we can't do with our students... but this can still be applied in all classrooms and across all ages of kids (and even the adults we work with). The key is quiet (limit verbal instructions and rationalizing) and modeling calm by taking those deep breaths. </a:t>
            </a:r>
            <a:endParaRPr dirty="0"/>
          </a:p>
          <a:p>
            <a:pPr marL="0" indent="0">
              <a:lnSpc>
                <a:spcPct val="115000"/>
              </a:lnSpc>
              <a:buClr>
                <a:schemeClr val="dk1"/>
              </a:buClr>
              <a:buSzPts val="1100"/>
            </a:pPr>
            <a:r>
              <a:rPr lang="en-US" dirty="0"/>
              <a:t>-</a:t>
            </a:r>
            <a:r>
              <a:rPr lang="en-US" i="1" dirty="0"/>
              <a:t>How do you think it would have went had I rationalized with him (</a:t>
            </a:r>
            <a:r>
              <a:rPr lang="en-US" i="1" dirty="0" err="1"/>
              <a:t>ie</a:t>
            </a:r>
            <a:r>
              <a:rPr lang="en-US" i="1" dirty="0"/>
              <a:t>: "We were out for an hour... we'll go out again.. This is a little deal.")? What about if I showed panic after a fall? How would this be met by the staff around you? </a:t>
            </a:r>
            <a:endParaRPr i="1" dirty="0"/>
          </a:p>
          <a:p>
            <a:pPr marL="0" indent="0">
              <a:lnSpc>
                <a:spcPct val="115000"/>
              </a:lnSpc>
              <a:buClr>
                <a:schemeClr val="dk1"/>
              </a:buClr>
              <a:buSzPts val="1100"/>
            </a:pPr>
            <a:r>
              <a:rPr lang="en-US" dirty="0"/>
              <a:t>-FYI almost all of Matthew's grandparents questioned what I was doing when they saw this in action! Staff may too - "Where is the consequence?" Etc. But sometimes you just have to, figuratively speaking, ignore your mother-in-law.</a:t>
            </a:r>
            <a:endParaRPr dirty="0"/>
          </a:p>
          <a:p>
            <a:pPr marL="0" indent="0">
              <a:lnSpc>
                <a:spcPct val="115000"/>
              </a:lnSpc>
              <a:buSzPts val="1100"/>
            </a:pPr>
            <a:r>
              <a:rPr lang="en-US" dirty="0"/>
              <a:t>-I truly hope you are sold on the magic power of pausing and taking some deep breaths – even if only for yourself because you deserve to feel calm! </a:t>
            </a:r>
            <a:endParaRPr dirty="0"/>
          </a:p>
        </p:txBody>
      </p:sp>
      <p:sp>
        <p:nvSpPr>
          <p:cNvPr id="426" name="Google Shape;426;g266cceb85df_1_12: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4: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34: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dirty="0"/>
              <a:t>KOURTNEY – 5 min. </a:t>
            </a:r>
            <a:endParaRPr dirty="0"/>
          </a:p>
          <a:p>
            <a:pPr marL="174708" indent="-174708">
              <a:buClr>
                <a:schemeClr val="dk1"/>
              </a:buClr>
              <a:buSzPts val="1200"/>
              <a:buFont typeface="Calibri"/>
              <a:buChar char="-"/>
            </a:pPr>
            <a:r>
              <a:rPr lang="en-US" b="1" dirty="0"/>
              <a:t>Let them read the sheet and discuss the strategies that they use/like.</a:t>
            </a:r>
            <a:endParaRPr b="1" dirty="0"/>
          </a:p>
          <a:p>
            <a:pPr marL="174708" indent="-174708">
              <a:buClr>
                <a:schemeClr val="dk1"/>
              </a:buClr>
              <a:buSzPts val="1200"/>
              <a:buFont typeface="Calibri"/>
              <a:buChar char="-"/>
            </a:pPr>
            <a:r>
              <a:rPr lang="en-US" b="0" dirty="0"/>
              <a:t>Here are some ways we can help them put their lid back on! You also </a:t>
            </a:r>
            <a:r>
              <a:rPr lang="en-US" dirty="0"/>
              <a:t>were sent a document called “Brainstem Calmers” that offers additional breathing strategies. </a:t>
            </a:r>
            <a:endParaRPr dirty="0"/>
          </a:p>
          <a:p>
            <a:pPr marL="174708" indent="-174708">
              <a:buClr>
                <a:schemeClr val="dk1"/>
              </a:buClr>
              <a:buSzPts val="1200"/>
              <a:buFont typeface="Calibri"/>
              <a:buChar char="-"/>
            </a:pPr>
            <a:r>
              <a:rPr lang="en-US" b="0" dirty="0"/>
              <a:t>Breathing is the most effective way to regulate our nervous system. </a:t>
            </a:r>
            <a:endParaRPr dirty="0"/>
          </a:p>
          <a:p>
            <a:pPr marL="174708" indent="-174708">
              <a:buClr>
                <a:schemeClr val="dk1"/>
              </a:buClr>
              <a:buSzPts val="1200"/>
              <a:buFont typeface="Calibri"/>
              <a:buChar char="-"/>
            </a:pPr>
            <a:r>
              <a:rPr lang="en-US" b="0" dirty="0"/>
              <a:t>The key is to model this for our students and offer them an invitation to join (not necessarily verbally but sometimes just by modeling). We don’t force them to join. We model and they will benefit just from our regulation due to mirror neurons in the brain. </a:t>
            </a:r>
            <a:endParaRPr dirty="0"/>
          </a:p>
          <a:p>
            <a:pPr marL="174708" indent="-174708">
              <a:buClr>
                <a:schemeClr val="dk1"/>
              </a:buClr>
              <a:buSzPts val="1200"/>
              <a:buFont typeface="Calibri"/>
              <a:buChar char="-"/>
            </a:pPr>
            <a:r>
              <a:rPr lang="en-US" b="0" dirty="0"/>
              <a:t>The first example is </a:t>
            </a:r>
            <a:r>
              <a:rPr lang="en-US" b="1" dirty="0"/>
              <a:t>pinwheel breathing </a:t>
            </a:r>
            <a:r>
              <a:rPr lang="en-US" b="0" dirty="0"/>
              <a:t>which is my favorite for level 3 type meltdowns because it also serves to visually distract and redirect. It may not get them to do deep belly breathing at the start but eventually it can work that way. You will first model it a few times, and then can offer the pinwheel in their direction. If they don’t take you up on your invitation, continue to model it. </a:t>
            </a:r>
            <a:endParaRPr dirty="0"/>
          </a:p>
          <a:p>
            <a:pPr marL="174708" indent="-174708">
              <a:buClr>
                <a:schemeClr val="dk1"/>
              </a:buClr>
              <a:buSzPts val="1200"/>
              <a:buFont typeface="Calibri"/>
              <a:buChar char="-"/>
            </a:pPr>
            <a:r>
              <a:rPr lang="en-US" b="0" dirty="0"/>
              <a:t>The next example is </a:t>
            </a:r>
            <a:r>
              <a:rPr lang="en-US" b="1" dirty="0"/>
              <a:t>square breathing. </a:t>
            </a:r>
            <a:r>
              <a:rPr lang="en-US" b="0" dirty="0"/>
              <a:t>This can be done to any shape, such as a s</a:t>
            </a:r>
            <a:r>
              <a:rPr lang="en-US" dirty="0"/>
              <a:t>tar shape,</a:t>
            </a:r>
            <a:r>
              <a:rPr lang="en-US" b="0" dirty="0"/>
              <a:t> and eventually the students may not need the visual.</a:t>
            </a:r>
            <a:endParaRPr dirty="0"/>
          </a:p>
          <a:p>
            <a:pPr marL="174708" indent="-174708">
              <a:buClr>
                <a:schemeClr val="dk1"/>
              </a:buClr>
              <a:buSzPts val="1200"/>
              <a:buFont typeface="Calibri"/>
              <a:buChar char="-"/>
            </a:pPr>
            <a:r>
              <a:rPr lang="en-US" b="0" dirty="0"/>
              <a:t>I also love </a:t>
            </a:r>
            <a:r>
              <a:rPr lang="en-US" b="1" dirty="0"/>
              <a:t>take 5 breathing (shown here) </a:t>
            </a:r>
            <a:r>
              <a:rPr lang="en-US" b="0" dirty="0"/>
              <a:t>and </a:t>
            </a:r>
            <a:r>
              <a:rPr lang="en-US" b="1" dirty="0"/>
              <a:t>blowing out the candles breathing </a:t>
            </a:r>
            <a:r>
              <a:rPr lang="en-US" b="0" dirty="0"/>
              <a:t>as they use the student’s hand (which they always have with them). </a:t>
            </a:r>
            <a:endParaRPr dirty="0"/>
          </a:p>
          <a:p>
            <a:pPr marL="174708" indent="-174708">
              <a:buClr>
                <a:schemeClr val="dk1"/>
              </a:buClr>
              <a:buSzPts val="1200"/>
              <a:buFont typeface="Calibri"/>
              <a:buChar char="-"/>
            </a:pPr>
            <a:r>
              <a:rPr lang="en-US" b="0" dirty="0"/>
              <a:t>There are countless other strategies and we have included a </a:t>
            </a:r>
            <a:r>
              <a:rPr lang="en-US" b="0" i="1" dirty="0"/>
              <a:t>Brainstem Calmers </a:t>
            </a:r>
            <a:r>
              <a:rPr lang="en-US" b="0" dirty="0"/>
              <a:t>worksheet with your package. No spec</a:t>
            </a:r>
            <a:r>
              <a:rPr lang="en-US" dirty="0"/>
              <a:t>ific one of these is better than the other - the main thing is to get them breathing and follow the child’s lead with the strategy that works for them (although you may have to try multiple times to peak their interest). </a:t>
            </a:r>
            <a:endParaRPr dirty="0"/>
          </a:p>
          <a:p>
            <a:pPr marL="174708" indent="-174708">
              <a:buClr>
                <a:schemeClr val="dk1"/>
              </a:buClr>
              <a:buSzPts val="1200"/>
              <a:buFont typeface="Calibri"/>
              <a:buChar char="-"/>
            </a:pPr>
            <a:r>
              <a:rPr lang="en-US" b="0" dirty="0"/>
              <a:t>There are also videos and pictures online and hopefully your students have some of these as part of the Behaviour Support Plan!</a:t>
            </a:r>
            <a:endParaRPr dirty="0"/>
          </a:p>
          <a:p>
            <a:pPr marL="174708" indent="-174708">
              <a:buClr>
                <a:schemeClr val="dk1"/>
              </a:buClr>
              <a:buSzPts val="1200"/>
              <a:buFont typeface="Calibri"/>
              <a:buChar char="-"/>
            </a:pPr>
            <a:r>
              <a:rPr lang="en-US" b="1" dirty="0"/>
              <a:t>Discuss: Which one are you interested in? *Kourtney to Model* </a:t>
            </a:r>
            <a:endParaRPr b="1" dirty="0"/>
          </a:p>
        </p:txBody>
      </p:sp>
      <p:sp>
        <p:nvSpPr>
          <p:cNvPr id="457" name="Google Shape;457;p34: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123fdb2b26a_0_0: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g123fdb2b26a_0_0: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buClr>
                <a:schemeClr val="dk1"/>
              </a:buClr>
            </a:pPr>
            <a:r>
              <a:rPr lang="en-US" b="1"/>
              <a:t>KOURTNEY</a:t>
            </a:r>
            <a:endParaRPr/>
          </a:p>
          <a:p>
            <a:pPr marL="0" indent="0">
              <a:lnSpc>
                <a:spcPct val="102500"/>
              </a:lnSpc>
              <a:spcBef>
                <a:spcPts val="978"/>
              </a:spcBef>
            </a:pPr>
            <a:r>
              <a:rPr lang="en-US" b="1"/>
              <a:t>- </a:t>
            </a:r>
            <a:r>
              <a:rPr lang="en-US"/>
              <a:t>I’ve given an example for regulate at the bottom of the triangle. But now let’s dig deeper into the middle of the triangle - relating! </a:t>
            </a:r>
            <a:r>
              <a:rPr lang="en-US" b="1" i="1"/>
              <a:t>*click for relating visual in corner*</a:t>
            </a:r>
            <a:endParaRPr b="1" i="1"/>
          </a:p>
          <a:p>
            <a:pPr marL="0" indent="0">
              <a:lnSpc>
                <a:spcPct val="102500"/>
              </a:lnSpc>
              <a:spcBef>
                <a:spcPts val="978"/>
              </a:spcBef>
            </a:pPr>
            <a:r>
              <a:rPr lang="en-US" b="1" i="1"/>
              <a:t>- Example of Relate: </a:t>
            </a:r>
            <a:r>
              <a:rPr lang="en-US"/>
              <a:t>Relating occurs once they are regulated (sometimes during). For instance, if a kid is regulating in a bean bag chair, you might start to ask them about their interests/things in the environment. Example: </a:t>
            </a:r>
            <a:r>
              <a:rPr lang="en-US" i="1"/>
              <a:t>What are you watching? What are you doing on the weekend? I love your shirt - blue is my favourite color! </a:t>
            </a:r>
            <a:endParaRPr i="1"/>
          </a:p>
        </p:txBody>
      </p:sp>
      <p:sp>
        <p:nvSpPr>
          <p:cNvPr id="435" name="Google Shape;435;g123fdb2b26a_0_0: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200"/>
            </a:pPr>
            <a:fld id="{00000000-1234-1234-1234-123412341234}" type="slidenum">
              <a:rPr lang="en-US"/>
              <a:pPr algn="r">
                <a:buSzPts val="1200"/>
              </a:pPr>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2"/>
        <p:cNvGrpSpPr/>
        <p:nvPr/>
      </p:nvGrpSpPr>
      <p:grpSpPr>
        <a:xfrm>
          <a:off x="0" y="0"/>
          <a:ext cx="0" cy="0"/>
          <a:chOff x="0" y="0"/>
          <a:chExt cx="0" cy="0"/>
        </a:xfrm>
      </p:grpSpPr>
      <p:sp>
        <p:nvSpPr>
          <p:cNvPr id="433" name="Google Shape;433;g123fdb2b26a_0_0: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4" name="Google Shape;434;g123fdb2b26a_0_0: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buClr>
                <a:schemeClr val="dk1"/>
              </a:buClr>
            </a:pPr>
            <a:r>
              <a:rPr lang="en-US" b="1" dirty="0"/>
              <a:t>KOURTNEY</a:t>
            </a:r>
            <a:endParaRPr dirty="0"/>
          </a:p>
          <a:p>
            <a:pPr marL="174708" indent="-174708">
              <a:lnSpc>
                <a:spcPct val="102500"/>
              </a:lnSpc>
              <a:spcBef>
                <a:spcPts val="978"/>
              </a:spcBef>
              <a:buFontTx/>
              <a:buChar char="-"/>
            </a:pPr>
            <a:r>
              <a:rPr lang="en-US" b="1" i="1" dirty="0"/>
              <a:t>Example of Reason: </a:t>
            </a:r>
            <a:r>
              <a:rPr lang="en-US" dirty="0"/>
              <a:t>Woo-hoo! You co-regulated and now they are at the reason stage, in the cortical brain. They can now learn/be taught. The kid can access all the best part of them – sharing, interacting, creative play, </a:t>
            </a:r>
            <a:r>
              <a:rPr lang="en-US" dirty="0" err="1"/>
              <a:t>humour</a:t>
            </a:r>
            <a:r>
              <a:rPr lang="en-US" dirty="0"/>
              <a:t>, etc. </a:t>
            </a:r>
          </a:p>
          <a:p>
            <a:pPr marL="174708" indent="-174708">
              <a:lnSpc>
                <a:spcPct val="102500"/>
              </a:lnSpc>
              <a:spcBef>
                <a:spcPts val="978"/>
              </a:spcBef>
              <a:buFontTx/>
              <a:buChar char="-"/>
            </a:pPr>
            <a:endParaRPr lang="en-US" b="1" i="1" dirty="0"/>
          </a:p>
          <a:p>
            <a:pPr marL="174708" indent="-174708">
              <a:lnSpc>
                <a:spcPct val="102500"/>
              </a:lnSpc>
              <a:spcBef>
                <a:spcPts val="978"/>
              </a:spcBef>
              <a:buFontTx/>
              <a:buChar char="-"/>
            </a:pPr>
            <a:r>
              <a:rPr lang="en-US" b="1" i="1" dirty="0"/>
              <a:t>Additional </a:t>
            </a:r>
            <a:r>
              <a:rPr lang="en-CA" b="1" i="1" dirty="0"/>
              <a:t>Example of Regulate/Relate:  </a:t>
            </a:r>
            <a:r>
              <a:rPr lang="en-CA" dirty="0"/>
              <a:t>I was working with a student who was perseverating over technology. He had saw a gaming system at the Christmas store the school was hosting and couldn’t get it out of his head. When I arrived he was melting down with two adults present. So, he was in his brainstem and it was a regulate moment. But, the first thing I did - reason (which is cortical brain at the top of the graphic). Communication is hard for him so I offered, “we can write a letter to your mom and tell her you want the game.” Did this work? No! I came in regulated and offered a reason or cortical strategy for a kiddo who was in the brain stem and needed a regulate strategy. Not only was I not meeting his need, it was also way too many words for his current stage on the graphic. He didn’t need me to problem solve for him and to reason for him - he needed me to regulate and relate with him. So, I internally told myself I knew better than that, grabbed the kiddo and rocked him on my lap. Within a few minutes it was over. He was back to cortical brain and we didn’t even have to problem solve (it wasn’t a solvable problem anyways). We let it go and didn’t bring it up and he moved on with his day.</a:t>
            </a:r>
          </a:p>
          <a:p>
            <a:pPr marL="174708" indent="-174708">
              <a:lnSpc>
                <a:spcPct val="102500"/>
              </a:lnSpc>
              <a:spcBef>
                <a:spcPts val="978"/>
              </a:spcBef>
              <a:buFontTx/>
              <a:buChar char="-"/>
            </a:pPr>
            <a:r>
              <a:rPr lang="en-CA" dirty="0"/>
              <a:t>I know this work by heart; that I must take children from regulate, to relate, and then finally to reason. I know deeply that you can’t skip one or two of these steps - you have to meet the kiddo’s need where they are at. However, sometimes I jump to reason. Sometimes you will, too. It’s not about getting it right 100% of the time but adjusting in the moment and when we can do that it works like magic!! </a:t>
            </a:r>
          </a:p>
        </p:txBody>
      </p:sp>
      <p:sp>
        <p:nvSpPr>
          <p:cNvPr id="435" name="Google Shape;435;g123fdb2b26a_0_0: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200"/>
            </a:pPr>
            <a:fld id="{00000000-1234-1234-1234-123412341234}" type="slidenum">
              <a:rPr lang="en-US"/>
              <a:pPr algn="r">
                <a:buSzPts val="1200"/>
              </a:pPr>
              <a:t>9</a:t>
            </a:fld>
            <a:endParaRPr/>
          </a:p>
        </p:txBody>
      </p:sp>
    </p:spTree>
    <p:extLst>
      <p:ext uri="{BB962C8B-B14F-4D97-AF65-F5344CB8AC3E}">
        <p14:creationId xmlns:p14="http://schemas.microsoft.com/office/powerpoint/2010/main" val="3436271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6: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36: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a:t>KOURTNEY</a:t>
            </a:r>
            <a:endParaRPr/>
          </a:p>
          <a:p>
            <a:pPr marL="174708" indent="-174708">
              <a:buClr>
                <a:schemeClr val="dk1"/>
              </a:buClr>
              <a:buSzPts val="1200"/>
              <a:buFont typeface="Calibri"/>
              <a:buChar char="-"/>
            </a:pPr>
            <a:r>
              <a:rPr lang="en-US"/>
              <a:t>Additional strategies for regulating and relating are: </a:t>
            </a:r>
            <a:endParaRPr/>
          </a:p>
          <a:p>
            <a:pPr marL="174708" indent="-174708">
              <a:buClr>
                <a:schemeClr val="dk1"/>
              </a:buClr>
              <a:buSzPts val="1200"/>
              <a:buFont typeface="Calibri"/>
              <a:buChar char="-"/>
            </a:pPr>
            <a:r>
              <a:rPr lang="en-US" b="1"/>
              <a:t>Food and water. </a:t>
            </a:r>
            <a:r>
              <a:rPr lang="en-US" b="0"/>
              <a:t>This should always be non-contingent and gum is a great tool</a:t>
            </a:r>
            <a:r>
              <a:rPr lang="en-US"/>
              <a:t>. Once you get someone regulated, giving them gum can keep them in that state for longer!</a:t>
            </a:r>
            <a:r>
              <a:rPr lang="en-US" b="0"/>
              <a:t> Remember you can’t have a flipped lid while chewing and swallowing (involves cortical brain at the top of the </a:t>
            </a:r>
            <a:r>
              <a:rPr lang="en-US"/>
              <a:t>triangle</a:t>
            </a:r>
            <a:r>
              <a:rPr lang="en-US" b="0"/>
              <a:t>). </a:t>
            </a:r>
            <a:endParaRPr/>
          </a:p>
          <a:p>
            <a:pPr marL="174708" indent="-174708">
              <a:buClr>
                <a:schemeClr val="dk1"/>
              </a:buClr>
              <a:buSzPts val="1200"/>
              <a:buFont typeface="Calibri"/>
              <a:buChar char="-"/>
            </a:pPr>
            <a:r>
              <a:rPr lang="en-US" b="1"/>
              <a:t>Visuals!! </a:t>
            </a:r>
            <a:r>
              <a:rPr lang="en-US" b="0"/>
              <a:t>Visual schedules, FIRST/THEN, etc. We will talk a</a:t>
            </a:r>
            <a:r>
              <a:rPr lang="en-US"/>
              <a:t>bout this in depth later on in the presentation. </a:t>
            </a:r>
            <a:endParaRPr/>
          </a:p>
          <a:p>
            <a:pPr marL="174708" indent="-174708">
              <a:buClr>
                <a:schemeClr val="dk1"/>
              </a:buClr>
              <a:buSzPts val="1200"/>
              <a:buFont typeface="Calibri"/>
              <a:buChar char="-"/>
            </a:pPr>
            <a:r>
              <a:rPr lang="en-US" b="1"/>
              <a:t>Praise. </a:t>
            </a:r>
            <a:r>
              <a:rPr lang="en-US" b="0"/>
              <a:t>Note praise should typically be at a 3 or 4:1 praise to corrective ratio. However, research shows that kids with trauma histories require a 10:1 praise to corrective ratio. This is why it is key to know the student’s behaviour plan and use the shaping/reinforcement plan to best meet their needs. </a:t>
            </a:r>
            <a:endParaRPr/>
          </a:p>
          <a:p>
            <a:pPr marL="174708" indent="-174708">
              <a:buClr>
                <a:schemeClr val="dk1"/>
              </a:buClr>
              <a:buSzPts val="1200"/>
              <a:buFont typeface="Calibri"/>
              <a:buChar char="-"/>
            </a:pPr>
            <a:r>
              <a:rPr lang="en-US" b="1"/>
              <a:t>Redirection. </a:t>
            </a:r>
            <a:r>
              <a:rPr lang="en-US" b="0"/>
              <a:t>Point out things in the environment to get their mind off perseverations and hard moments.</a:t>
            </a:r>
            <a:endParaRPr/>
          </a:p>
          <a:p>
            <a:pPr marL="174708" indent="-174708">
              <a:buClr>
                <a:schemeClr val="dk1"/>
              </a:buClr>
              <a:buSzPts val="1200"/>
              <a:buFont typeface="Calibri"/>
              <a:buChar char="-"/>
            </a:pPr>
            <a:r>
              <a:rPr lang="en-US" b="1"/>
              <a:t>Emotional Vocabulary. </a:t>
            </a:r>
            <a:r>
              <a:rPr lang="en-US" b="0"/>
              <a:t>Model statements like, “I see you feel sad. Let’s breathe.” </a:t>
            </a:r>
            <a:r>
              <a:rPr lang="en-US"/>
              <a:t>It’s even better if you can do it visually!! </a:t>
            </a:r>
            <a:endParaRPr/>
          </a:p>
          <a:p>
            <a:pPr marL="174708" indent="-174708">
              <a:buClr>
                <a:schemeClr val="dk1"/>
              </a:buClr>
              <a:buSzPts val="1200"/>
              <a:buFont typeface="Calibri"/>
              <a:buChar char="-"/>
            </a:pPr>
            <a:r>
              <a:rPr lang="en-US" b="1"/>
              <a:t>Safe Place. </a:t>
            </a:r>
            <a:r>
              <a:rPr lang="en-US" b="0"/>
              <a:t>Sometimes we can’t cope with a stressor and need a moment to ourselves. Teaching and reinforcing kids for going to their safe place is key. </a:t>
            </a:r>
            <a:endParaRPr/>
          </a:p>
          <a:p>
            <a:pPr marL="174708" indent="-174708">
              <a:buClr>
                <a:schemeClr val="dk1"/>
              </a:buClr>
              <a:buSzPts val="1200"/>
              <a:buFont typeface="Calibri"/>
              <a:buChar char="-"/>
            </a:pPr>
            <a:r>
              <a:rPr lang="en-US" b="1"/>
              <a:t>Mindful Jar (and other sensory items like play dough, etc.) </a:t>
            </a:r>
            <a:r>
              <a:rPr lang="en-US" b="0"/>
              <a:t>to get their mind of the stressors. </a:t>
            </a:r>
            <a:endParaRPr/>
          </a:p>
          <a:p>
            <a:pPr marL="174708" indent="-174708">
              <a:buClr>
                <a:schemeClr val="dk1"/>
              </a:buClr>
              <a:buSzPts val="1200"/>
              <a:buFont typeface="Calibri"/>
              <a:buChar char="-"/>
            </a:pPr>
            <a:r>
              <a:rPr lang="en-US" b="1"/>
              <a:t>Forced Choice between preferred items. </a:t>
            </a:r>
            <a:r>
              <a:rPr lang="en-US"/>
              <a:t>We love to give kids choices, especially those with behaviour concerns. However, Simplicity Parenting research is showing that we should think twice about how many choices we give. Research shows that children's brains are not developed to make decisions, especially under 7 years and likely not until the teen years (12 or so). So, even if it is a positive decision such as "Do you want to go to the park or to Auntie's house?" the child may appear happy in the moment but in their brain, there are no channels for that decision to go. It stays in the amygdala/brainstem (fight-flight-freeze response) and thus, they feel unsafe and dysregulated (even if there is a delay in that reaction). Responses stuck in our amygdala do not go to our memory centers or decision-making centers of the brain. Children simply do not have the capacity to set the limits and boundaries. They may say, "Yay, I get to go to Auntie's" but his brain says, "Oh no, no one is in charge! Cue our threat response!" Giving ample choices to kids basically tells their brain that they are unsafe because adult brains are the ones with that capacity (thus, why kids crave boundaries). </a:t>
            </a:r>
            <a:endParaRPr/>
          </a:p>
          <a:p>
            <a:pPr marL="174708" indent="-174708">
              <a:buClr>
                <a:schemeClr val="dk1"/>
              </a:buClr>
              <a:buSzPts val="1200"/>
              <a:buFont typeface="Calibri"/>
              <a:buChar char="-"/>
            </a:pPr>
            <a:r>
              <a:rPr lang="en-US"/>
              <a:t>Note: Unfortunately, our brains also crave familiarity. If an adult stops giving these choices it will lead to long term benefits and better regulation BUT initially, the child will likely meltdown. Dr. Bruce Perry notes that our brains crave familiarity, not necessarily what is safe. I would recommend </a:t>
            </a:r>
            <a:r>
              <a:rPr lang="en-US" b="1"/>
              <a:t>Forced Choices </a:t>
            </a:r>
            <a:r>
              <a:rPr lang="en-US"/>
              <a:t>so the children’s interests and desires can shine, but they also see that you are the safe adult taking charge. </a:t>
            </a:r>
            <a:endParaRPr/>
          </a:p>
          <a:p>
            <a:pPr marL="174708" indent="-187649">
              <a:buChar char="-"/>
            </a:pPr>
            <a:r>
              <a:rPr lang="en-US" b="1"/>
              <a:t>Ask if they have any suggestions.</a:t>
            </a:r>
            <a:endParaRPr b="1"/>
          </a:p>
        </p:txBody>
      </p:sp>
      <p:sp>
        <p:nvSpPr>
          <p:cNvPr id="482" name="Google Shape;482;p36: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p35: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2" name="Google Shape;472;p35: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dirty="0"/>
              <a:t>KOURTNEY – BREATHING EXERCISE (3 MINUTES)</a:t>
            </a:r>
            <a:endParaRPr dirty="0"/>
          </a:p>
          <a:p>
            <a:pPr marL="0" indent="0">
              <a:buClr>
                <a:schemeClr val="dk1"/>
              </a:buClr>
              <a:buSzPts val="1200"/>
            </a:pPr>
            <a:r>
              <a:rPr lang="en-US" dirty="0"/>
              <a:t>See Calm APP: </a:t>
            </a:r>
            <a:r>
              <a:rPr lang="en-US" u="sng" dirty="0">
                <a:solidFill>
                  <a:schemeClr val="hlink"/>
                </a:solidFill>
                <a:hlinkClick r:id="rId3"/>
              </a:rPr>
              <a:t>https://www.youtube.com/watch?v=uxayUBd6T7M</a:t>
            </a:r>
            <a:r>
              <a:rPr lang="en-US" dirty="0"/>
              <a:t> </a:t>
            </a:r>
            <a:endParaRPr dirty="0"/>
          </a:p>
          <a:p>
            <a:pPr marL="465887" indent="-323533">
              <a:buChar char="-"/>
            </a:pPr>
            <a:r>
              <a:rPr lang="en-US" dirty="0"/>
              <a:t>We are going to take a moment to do a breathing exercise together. </a:t>
            </a:r>
            <a:endParaRPr dirty="0"/>
          </a:p>
        </p:txBody>
      </p:sp>
      <p:sp>
        <p:nvSpPr>
          <p:cNvPr id="473" name="Google Shape;473;p35: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1237eb5c266_0_57: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0" name="Google Shape;510;g1237eb5c266_0_57: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CA" b="1" dirty="0"/>
              <a:t>Kourtney – 30 min.</a:t>
            </a:r>
            <a:endParaRPr b="1" dirty="0"/>
          </a:p>
          <a:p>
            <a:pPr marL="465887" indent="-323533">
              <a:buChar char="-"/>
            </a:pPr>
            <a:r>
              <a:rPr lang="en-US" dirty="0"/>
              <a:t>We will now be looking at how we can use prompting to facilitate student independence and to shape desired behaviours. </a:t>
            </a:r>
            <a:endParaRPr dirty="0"/>
          </a:p>
        </p:txBody>
      </p:sp>
      <p:sp>
        <p:nvSpPr>
          <p:cNvPr id="511" name="Google Shape;511;g1237eb5c266_0_57: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1237eb5c266_0_6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0" name="Google Shape;520;g1237eb5c266_0_67:notes"/>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p>
            <a:pPr marL="0" indent="0">
              <a:lnSpc>
                <a:spcPct val="115000"/>
              </a:lnSpc>
              <a:buSzPts val="1100"/>
            </a:pPr>
            <a:r>
              <a:rPr lang="en-US" b="1" dirty="0"/>
              <a:t>KOURT</a:t>
            </a:r>
            <a:endParaRPr b="1" dirty="0"/>
          </a:p>
          <a:p>
            <a:pPr marL="465887" indent="-310591">
              <a:lnSpc>
                <a:spcPct val="115000"/>
              </a:lnSpc>
              <a:buClr>
                <a:schemeClr val="dk1"/>
              </a:buClr>
              <a:buSzPts val="1200"/>
              <a:buChar char="-"/>
            </a:pPr>
            <a:r>
              <a:rPr lang="en-US" dirty="0"/>
              <a:t>Prompting is part of shaping and teaching students. The better we get at prompting, the better it will be for us </a:t>
            </a:r>
            <a:r>
              <a:rPr lang="en-US" dirty="0" err="1"/>
              <a:t>behaviourally</a:t>
            </a:r>
            <a:r>
              <a:rPr lang="en-US" dirty="0"/>
              <a:t> (see visual)!</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1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p10:notes"/>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p>
            <a:pPr marL="465887" indent="-232943"/>
            <a:r>
              <a:rPr lang="en-US" b="1" dirty="0"/>
              <a:t>KOURTNEY</a:t>
            </a:r>
            <a:endParaRPr dirty="0"/>
          </a:p>
          <a:p>
            <a:pPr marL="174708" indent="-174708">
              <a:buFont typeface="Calibri"/>
              <a:buChar char="-"/>
            </a:pPr>
            <a:r>
              <a:rPr lang="en-US" dirty="0"/>
              <a:t>Prompting – both visually and verbally – is required for task analysis: breaking a complex skill into smaller, teachable units. </a:t>
            </a:r>
            <a:endParaRPr dirty="0"/>
          </a:p>
          <a:p>
            <a:pPr marL="174708" indent="-174708">
              <a:buFont typeface="Calibri"/>
              <a:buChar char="-"/>
            </a:pPr>
            <a:r>
              <a:rPr lang="en-US" dirty="0"/>
              <a:t>For </a:t>
            </a:r>
            <a:r>
              <a:rPr lang="en-US" b="1" dirty="0"/>
              <a:t>chaining</a:t>
            </a:r>
            <a:r>
              <a:rPr lang="en-US" dirty="0"/>
              <a:t> we can go forwards or backwards. </a:t>
            </a:r>
            <a:endParaRPr dirty="0"/>
          </a:p>
          <a:p>
            <a:pPr marL="174708" indent="-174708">
              <a:buClr>
                <a:schemeClr val="dk1"/>
              </a:buClr>
              <a:buSzPts val="1200"/>
              <a:buFont typeface="Calibri"/>
              <a:buChar char="-"/>
            </a:pPr>
            <a:r>
              <a:rPr lang="en-US" b="1" dirty="0"/>
              <a:t>Forward chaining </a:t>
            </a:r>
            <a:r>
              <a:rPr lang="en-US" dirty="0"/>
              <a:t>is a chaining strategy that teaches a target behaviour by teaching it in order from beginning to end in a specific sequence and reinforced after each step.</a:t>
            </a:r>
            <a:endParaRPr dirty="0"/>
          </a:p>
          <a:p>
            <a:pPr marL="174708" indent="-174708">
              <a:buClr>
                <a:schemeClr val="dk1"/>
              </a:buClr>
              <a:buSzPts val="1200"/>
              <a:buFont typeface="Calibri"/>
              <a:buChar char="-"/>
            </a:pPr>
            <a:r>
              <a:rPr lang="en-US" dirty="0"/>
              <a:t>An example could be a journal writing task (it could be broken down from starts to finish). It could be coming to sit at the carpet for the first few pages of a story.</a:t>
            </a:r>
            <a:endParaRPr dirty="0"/>
          </a:p>
          <a:p>
            <a:pPr marL="174708" indent="-174708">
              <a:buClr>
                <a:schemeClr val="dk1"/>
              </a:buClr>
              <a:buSzPts val="1200"/>
              <a:buFont typeface="Calibri"/>
              <a:buChar char="-"/>
            </a:pPr>
            <a:r>
              <a:rPr lang="en-US" dirty="0"/>
              <a:t>The needs of your student will determine what your chain will need to look like.</a:t>
            </a:r>
            <a:endParaRPr dirty="0"/>
          </a:p>
          <a:p>
            <a:pPr marL="174708" indent="-174708">
              <a:buClr>
                <a:schemeClr val="dk1"/>
              </a:buClr>
              <a:buSzPts val="1200"/>
              <a:buFont typeface="Calibri"/>
              <a:buChar char="-"/>
            </a:pPr>
            <a:r>
              <a:rPr lang="en-US" dirty="0"/>
              <a:t>Use forward chaining with learners who learn best when there is a sequential order to be followed. Forward chaining is a good choice when the steps at the beginning of the chain are easier such as shoe tying, using the telephone, and certain cooking tasks. The decision to use this strategy is usually determined by the task itself and the most sensible procedure.</a:t>
            </a:r>
            <a:endParaRPr dirty="0"/>
          </a:p>
          <a:p>
            <a:pPr marL="174708" indent="-174708">
              <a:buFont typeface="Calibri"/>
              <a:buChar char="-"/>
            </a:pPr>
            <a:r>
              <a:rPr lang="en-US" b="1" dirty="0"/>
              <a:t>Backward chaining </a:t>
            </a:r>
            <a:r>
              <a:rPr lang="en-US" dirty="0"/>
              <a:t>teaches a target behavior in order from end to beginning in a specific sequence and may be reinforced after each step.</a:t>
            </a:r>
            <a:endParaRPr dirty="0"/>
          </a:p>
          <a:p>
            <a:pPr marL="174708" indent="-174708">
              <a:buFont typeface="Calibri"/>
              <a:buChar char="-"/>
            </a:pPr>
            <a:r>
              <a:rPr lang="en-US" dirty="0"/>
              <a:t>Use backward chaining</a:t>
            </a:r>
            <a:r>
              <a:rPr lang="en-US" b="1" dirty="0"/>
              <a:t> </a:t>
            </a:r>
            <a:r>
              <a:rPr lang="en-US" dirty="0"/>
              <a:t>with learners who need immediate reinforcement and who like to see the task completed.</a:t>
            </a:r>
            <a:endParaRPr dirty="0"/>
          </a:p>
          <a:p>
            <a:pPr marL="174708" indent="-174708">
              <a:buFont typeface="Calibri"/>
              <a:buChar char="-"/>
            </a:pPr>
            <a:r>
              <a:rPr lang="en-US" dirty="0"/>
              <a:t>It should be used with tasks in which the easiest steps are at the end or which have a natural reinforcer (ex. making juice – getting to drink it at the end).  </a:t>
            </a:r>
            <a:endParaRPr dirty="0"/>
          </a:p>
          <a:p>
            <a:pPr marL="174708" indent="-174708">
              <a:buFont typeface="Calibri"/>
              <a:buChar char="-"/>
            </a:pPr>
            <a:r>
              <a:rPr lang="en-US" dirty="0"/>
              <a:t>An example could be coming to the carpet for the end of the story.  Getting coat on to go outside for recess, the student is assisted to put their arms through the sleeves and start the zipper….the student pulls up the zipper.  Or putting on socks, support correct orientation of the sock, support pulling the sock over the heel….the student does the last step of pulling the sock up.  </a:t>
            </a:r>
            <a:endParaRPr dirty="0">
              <a:latin typeface="Arial"/>
              <a:ea typeface="Arial"/>
              <a:cs typeface="Arial"/>
              <a:sym typeface="Arial"/>
            </a:endParaRPr>
          </a:p>
          <a:p>
            <a:pPr marL="174708" indent="-174708">
              <a:buFont typeface="Arial"/>
              <a:buChar char="-"/>
            </a:pPr>
            <a:r>
              <a:rPr lang="en-US" dirty="0">
                <a:latin typeface="Arial"/>
                <a:ea typeface="Arial"/>
                <a:cs typeface="Arial"/>
                <a:sym typeface="Arial"/>
              </a:rPr>
              <a:t>Again, the decision to use this strategy is usually determined by the task itself and the most sensible procedure.</a:t>
            </a:r>
            <a:endParaRPr dirty="0"/>
          </a:p>
          <a:p>
            <a:pPr marL="643914" lvl="1" indent="-100379">
              <a:buClr>
                <a:schemeClr val="dk1"/>
              </a:buClr>
              <a:buSzPts val="1200"/>
            </a:pPr>
            <a:endParaRPr dirty="0">
              <a:latin typeface="Arial"/>
              <a:ea typeface="Arial"/>
              <a:cs typeface="Arial"/>
              <a:sym typeface="Arial"/>
            </a:endParaRPr>
          </a:p>
          <a:p>
            <a:pPr marL="465887" indent="-232943"/>
            <a:r>
              <a:rPr lang="en-US" dirty="0">
                <a:latin typeface="Arial"/>
                <a:ea typeface="Arial"/>
                <a:cs typeface="Arial"/>
                <a:sym typeface="Arial"/>
              </a:rPr>
              <a:t>- </a:t>
            </a:r>
            <a:r>
              <a:rPr lang="en-US" b="1" dirty="0"/>
              <a:t>Tip</a:t>
            </a:r>
            <a:r>
              <a:rPr lang="en-US" b="1" dirty="0">
                <a:latin typeface="Arial"/>
                <a:ea typeface="Arial"/>
                <a:cs typeface="Arial"/>
                <a:sym typeface="Arial"/>
              </a:rPr>
              <a:t>: </a:t>
            </a:r>
            <a:r>
              <a:rPr lang="en-US" dirty="0"/>
              <a:t>Chaining works well when the steps of the task analysis are </a:t>
            </a:r>
            <a:r>
              <a:rPr lang="en-US" b="1" dirty="0"/>
              <a:t>presented to the student in a visual format. </a:t>
            </a:r>
            <a:r>
              <a:rPr lang="en-US" dirty="0"/>
              <a:t>Have the student use</a:t>
            </a:r>
            <a:r>
              <a:rPr lang="en-US" dirty="0">
                <a:latin typeface="Arial"/>
                <a:ea typeface="Arial"/>
                <a:cs typeface="Arial"/>
                <a:sym typeface="Arial"/>
              </a:rPr>
              <a:t> </a:t>
            </a:r>
            <a:r>
              <a:rPr lang="en-US" dirty="0"/>
              <a:t>the pictures of each step as prompts (ex. using a visual recipe).  Other task analysis examples include:  hand washing, using the toilet, taking a shower, taking a bath, brushing teeth, face washing, etc.)</a:t>
            </a:r>
            <a:endParaRPr dirty="0">
              <a:latin typeface="Arial"/>
              <a:ea typeface="Arial"/>
              <a:cs typeface="Arial"/>
              <a:sym typeface="Arial"/>
            </a:endParaRPr>
          </a:p>
          <a:p>
            <a:pPr marL="0" indent="0">
              <a:lnSpc>
                <a:spcPct val="115000"/>
              </a:lnSpc>
              <a:buSzPts val="1100"/>
            </a:pPr>
            <a:endParaRPr lang="en-US" b="1" dirty="0"/>
          </a:p>
          <a:p>
            <a:pPr marL="0" indent="0">
              <a:lnSpc>
                <a:spcPct val="115000"/>
              </a:lnSpc>
              <a:buSzPts val="1100"/>
            </a:pPr>
            <a:r>
              <a:rPr lang="en-US" b="1" dirty="0"/>
              <a:t>Nadine give example! – making beds as backwards chaining </a:t>
            </a:r>
            <a:endParaRPr b="1"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1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11:notes"/>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p>
            <a:pPr marL="465887" indent="-232943"/>
            <a:r>
              <a:rPr lang="en-US" b="1" dirty="0"/>
              <a:t>KOURTNEY</a:t>
            </a:r>
            <a:endParaRPr dirty="0"/>
          </a:p>
          <a:p>
            <a:pPr marL="465887" indent="-232943"/>
            <a:r>
              <a:rPr lang="en-US" dirty="0"/>
              <a:t>- </a:t>
            </a:r>
            <a:r>
              <a:rPr lang="en-US" b="1" dirty="0"/>
              <a:t>Video 1: </a:t>
            </a:r>
            <a:r>
              <a:rPr lang="en-US" i="1" dirty="0"/>
              <a:t>Forward Chaining Writing Name</a:t>
            </a:r>
            <a:r>
              <a:rPr lang="en-US" dirty="0"/>
              <a:t> (1 min, 30 secs): </a:t>
            </a:r>
            <a:r>
              <a:rPr lang="en-US" u="sng" dirty="0">
                <a:solidFill>
                  <a:schemeClr val="hlink"/>
                </a:solidFill>
                <a:hlinkClick r:id="rId3"/>
              </a:rPr>
              <a:t>https://www.youtube.com/watch?v=8MAS72gvOLI&amp;feature=emb_logo</a:t>
            </a:r>
            <a:r>
              <a:rPr lang="en-US" dirty="0"/>
              <a:t> </a:t>
            </a:r>
            <a:endParaRPr dirty="0"/>
          </a:p>
          <a:p>
            <a:pPr marL="465887" indent="-232943"/>
            <a:r>
              <a:rPr lang="en-US" dirty="0"/>
              <a:t>Even if you are not currently doing these task analysis, this is an opportunity to think about where the student is successful in a task and where they may need support. </a:t>
            </a:r>
            <a:endParaRPr dirty="0"/>
          </a:p>
          <a:p>
            <a:pPr marL="0" indent="0">
              <a:lnSpc>
                <a:spcPct val="115000"/>
              </a:lnSpc>
              <a:buSzPts val="1100"/>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g266cceb85df_3_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8" name="Google Shape;548;g266cceb85df_3_3:notes"/>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p>
            <a:pPr marL="465887" indent="-232943"/>
            <a:r>
              <a:rPr lang="en-US" b="1" dirty="0"/>
              <a:t>KOURTNEY</a:t>
            </a:r>
            <a:endParaRPr dirty="0"/>
          </a:p>
          <a:p>
            <a:pPr marL="465887" indent="-232943"/>
            <a:r>
              <a:rPr lang="en-US" dirty="0"/>
              <a:t>- </a:t>
            </a:r>
            <a:r>
              <a:rPr lang="en-US" b="1" dirty="0"/>
              <a:t>Video 2: </a:t>
            </a:r>
            <a:r>
              <a:rPr lang="en-US" i="1" dirty="0"/>
              <a:t>Backward Chaining Washing Hands </a:t>
            </a:r>
            <a:r>
              <a:rPr lang="en-US" dirty="0"/>
              <a:t>(2 mins, 30 secs): </a:t>
            </a:r>
            <a:r>
              <a:rPr lang="en-US" u="sng" dirty="0">
                <a:solidFill>
                  <a:schemeClr val="hlink"/>
                </a:solidFill>
                <a:hlinkClick r:id="rId3"/>
              </a:rPr>
              <a:t>https://www.youtube.com/watch?v=LbBj4Tzi9CQ</a:t>
            </a:r>
            <a:r>
              <a:rPr lang="en-US" dirty="0"/>
              <a:t> </a:t>
            </a:r>
            <a:endParaRPr dirty="0"/>
          </a:p>
          <a:p>
            <a:pPr marL="465887" indent="-232943"/>
            <a:r>
              <a:rPr lang="en-US" dirty="0"/>
              <a:t>Even if you are not currently doing these task analysis, this is an opportunity to think about where the student is successful in a task and where they may need support. </a:t>
            </a:r>
            <a:endParaRPr dirty="0"/>
          </a:p>
          <a:p>
            <a:pPr marL="0" indent="0">
              <a:lnSpc>
                <a:spcPct val="115000"/>
              </a:lnSpc>
              <a:buSzPts val="1100"/>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42: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6" name="Google Shape;556;p42: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dirty="0"/>
              <a:t>KOURTNEY</a:t>
            </a:r>
            <a:endParaRPr b="1" dirty="0"/>
          </a:p>
          <a:p>
            <a:pPr marL="465887" indent="-323533">
              <a:buChar char="-"/>
            </a:pPr>
            <a:r>
              <a:rPr lang="en-US" b="1" dirty="0"/>
              <a:t>Give them a chance to look at the handout. </a:t>
            </a:r>
            <a:r>
              <a:rPr lang="en-US" b="1" i="1" dirty="0"/>
              <a:t>Think of a student that you work with, and where your prompts are right now? What would be the next step? </a:t>
            </a:r>
            <a:r>
              <a:rPr lang="en-US" b="1" dirty="0"/>
              <a:t>Discuss with table group for 2 minutes. </a:t>
            </a:r>
            <a:endParaRPr b="1" dirty="0"/>
          </a:p>
          <a:p>
            <a:pPr marL="465887" indent="-323533">
              <a:buChar char="-"/>
            </a:pPr>
            <a:r>
              <a:rPr lang="en-US" dirty="0"/>
              <a:t>I know some of you are aware of this and use this prompt hierarchy in your work. </a:t>
            </a:r>
            <a:endParaRPr dirty="0"/>
          </a:p>
          <a:p>
            <a:pPr marL="465887" indent="-323533">
              <a:buChar char="-"/>
            </a:pPr>
            <a:r>
              <a:rPr lang="en-US" dirty="0"/>
              <a:t>The Hierarchy of Prompts is a way to reflect and grow in fostering independence with our students. </a:t>
            </a:r>
            <a:endParaRPr dirty="0"/>
          </a:p>
          <a:p>
            <a:pPr marL="465887" indent="-323533">
              <a:buChar char="-"/>
            </a:pPr>
            <a:r>
              <a:rPr lang="en-US" dirty="0"/>
              <a:t>Thinking about a student's behaviour, perhaps reflect on the level of support we are providing and whether this is fostering growth? Such an important point from my hero Shelley Moore (a HUGE advocate for inclusion) says that the more independent students are, the less behaviour they have.</a:t>
            </a:r>
            <a:endParaRPr dirty="0"/>
          </a:p>
          <a:p>
            <a:pPr marL="465887" indent="-323533">
              <a:buChar char="-"/>
            </a:pPr>
            <a:r>
              <a:rPr lang="en-US" dirty="0"/>
              <a:t>First, you might find it useful as a self-awareness tool: </a:t>
            </a:r>
            <a:r>
              <a:rPr lang="en-US" i="1" dirty="0"/>
              <a:t>How much are you prompting and supporting? Maybe you’re over-prompting or supporting?</a:t>
            </a:r>
            <a:endParaRPr i="1" dirty="0"/>
          </a:p>
          <a:p>
            <a:pPr marL="465887" indent="-323533">
              <a:buChar char="-"/>
            </a:pPr>
            <a:r>
              <a:rPr lang="en-US" dirty="0"/>
              <a:t>What it shows is the progression of prompting we can use to build independence with students. </a:t>
            </a:r>
            <a:endParaRPr dirty="0"/>
          </a:p>
          <a:p>
            <a:pPr marL="465887" indent="-323533">
              <a:buChar char="-"/>
            </a:pPr>
            <a:r>
              <a:rPr lang="en-US" dirty="0"/>
              <a:t>If we use the example of putting on a jacket:</a:t>
            </a:r>
            <a:endParaRPr dirty="0"/>
          </a:p>
          <a:p>
            <a:pPr marL="1222953" lvl="2" indent="-291179">
              <a:buClr>
                <a:schemeClr val="dk1"/>
              </a:buClr>
              <a:buSzPts val="1200"/>
              <a:buFont typeface="Arial"/>
              <a:buChar char="•"/>
            </a:pPr>
            <a:r>
              <a:rPr lang="en-US" dirty="0"/>
              <a:t>Step 1 Full Physical – use hand-over-hand to help the student get their jacket on</a:t>
            </a:r>
            <a:endParaRPr dirty="0"/>
          </a:p>
          <a:p>
            <a:pPr marL="1222953" lvl="2" indent="-291179">
              <a:buClr>
                <a:schemeClr val="dk1"/>
              </a:buClr>
              <a:buSzPts val="1200"/>
              <a:buFont typeface="Arial"/>
              <a:buChar char="•"/>
            </a:pPr>
            <a:r>
              <a:rPr lang="en-US" dirty="0"/>
              <a:t>Step 2 Partial Physical – guide their hand to the zipper, maybe starting it for them and getting them to go from there</a:t>
            </a:r>
            <a:endParaRPr dirty="0"/>
          </a:p>
          <a:p>
            <a:pPr marL="1222953" lvl="2" indent="-291179">
              <a:buClr>
                <a:schemeClr val="dk1"/>
              </a:buClr>
              <a:buSzPts val="1200"/>
              <a:buFont typeface="Arial"/>
              <a:buChar char="•"/>
            </a:pPr>
            <a:r>
              <a:rPr lang="en-US" dirty="0"/>
              <a:t>Step 3 Minimal Physical – guide the student’s hand to their jacket to begin the task</a:t>
            </a:r>
            <a:endParaRPr dirty="0"/>
          </a:p>
          <a:p>
            <a:pPr marL="1222953" lvl="2" indent="-291179">
              <a:buClr>
                <a:schemeClr val="dk1"/>
              </a:buClr>
              <a:buSzPts val="1200"/>
              <a:buFont typeface="Arial"/>
              <a:buChar char="•"/>
            </a:pPr>
            <a:r>
              <a:rPr lang="en-US" dirty="0"/>
              <a:t>Step 4 Model – put on your jacket step-by-step with the student doing the same alongside you</a:t>
            </a:r>
            <a:endParaRPr dirty="0"/>
          </a:p>
          <a:p>
            <a:pPr marL="1222953" lvl="2" indent="-291179">
              <a:buClr>
                <a:schemeClr val="dk1"/>
              </a:buClr>
              <a:buSzPts val="1200"/>
              <a:buFont typeface="Arial"/>
              <a:buChar char="•"/>
            </a:pPr>
            <a:r>
              <a:rPr lang="en-US" dirty="0"/>
              <a:t>Step 5 Direct Verbal – “Anne, put on your jacket.”</a:t>
            </a:r>
            <a:endParaRPr dirty="0"/>
          </a:p>
          <a:p>
            <a:pPr marL="1222953" lvl="2" indent="-291179">
              <a:buClr>
                <a:schemeClr val="dk1"/>
              </a:buClr>
              <a:buSzPts val="1200"/>
              <a:buFont typeface="Arial"/>
              <a:buChar char="•"/>
            </a:pPr>
            <a:r>
              <a:rPr lang="en-US" dirty="0"/>
              <a:t>Step 6 Indirect Verbal – “Grade 6s, it is time to get your jackets on.” </a:t>
            </a:r>
            <a:endParaRPr dirty="0"/>
          </a:p>
          <a:p>
            <a:pPr marL="1222953" lvl="2" indent="-291179">
              <a:buClr>
                <a:schemeClr val="dk1"/>
              </a:buClr>
              <a:buSzPts val="1200"/>
              <a:buFont typeface="Arial"/>
              <a:buChar char="•"/>
            </a:pPr>
            <a:r>
              <a:rPr lang="en-US" dirty="0"/>
              <a:t>Step 7 Gesture – point towards their jacket or lockers</a:t>
            </a:r>
            <a:endParaRPr dirty="0"/>
          </a:p>
          <a:p>
            <a:pPr marL="1222953" lvl="2" indent="-291179">
              <a:buClr>
                <a:schemeClr val="dk1"/>
              </a:buClr>
              <a:buSzPts val="1200"/>
              <a:buFont typeface="Arial"/>
              <a:buChar char="•"/>
            </a:pPr>
            <a:r>
              <a:rPr lang="en-US" dirty="0"/>
              <a:t>Step 8 Natural – independent/no support needed </a:t>
            </a:r>
            <a:endParaRPr dirty="0"/>
          </a:p>
          <a:p>
            <a:pPr marL="465887" indent="-323533">
              <a:buChar char="-"/>
            </a:pPr>
            <a:r>
              <a:rPr lang="en-US" dirty="0"/>
              <a:t>Some tips: assume they can do it, start with natural level ALWAYS! Be sure to give enough time to process request as well! </a:t>
            </a:r>
            <a:endParaRPr dirty="0"/>
          </a:p>
          <a:p>
            <a:pPr marL="465887" indent="-323533">
              <a:buChar char="-"/>
            </a:pPr>
            <a:r>
              <a:rPr lang="en-US" dirty="0"/>
              <a:t>Reflect: </a:t>
            </a:r>
            <a:r>
              <a:rPr lang="en-US" i="1" dirty="0"/>
              <a:t>are we starting with the Level 8 Independence and going from there? Or are we automatically beginning with a verbal cue? </a:t>
            </a:r>
            <a:endParaRPr dirty="0"/>
          </a:p>
          <a:p>
            <a:pPr marL="465887" indent="-323533">
              <a:buChar char="-"/>
            </a:pPr>
            <a:r>
              <a:rPr lang="en-US" dirty="0"/>
              <a:t>Please note: verbal cues are the most difficult to fade. And I fear they are the ones we use the most… :(</a:t>
            </a:r>
            <a:endParaRPr dirty="0"/>
          </a:p>
          <a:p>
            <a:pPr marL="465887" indent="-323533">
              <a:buChar char="-"/>
            </a:pPr>
            <a:r>
              <a:rPr lang="en-US" dirty="0"/>
              <a:t>This is also a very useful way to assess where independence is breaking down possibly through analyzing a task. When I hear, “she can’t …). I like to start with breaking down the task, perhaps using a task analysis, to see where the breakdown occurs as often there is just a hiccup at some point. Here steps i.e. going out for recess, can be analyzed. </a:t>
            </a:r>
            <a:endParaRPr dirty="0"/>
          </a:p>
          <a:p>
            <a:pPr marL="465887" indent="-323533">
              <a:buChar char="-"/>
            </a:pPr>
            <a:r>
              <a:rPr lang="en-US" dirty="0"/>
              <a:t>We always want to be moving higher on the scale to increase independence which would lead to prompt fading. </a:t>
            </a:r>
            <a:endParaRPr dirty="0"/>
          </a:p>
          <a:p>
            <a:pPr marL="465887" indent="-323533">
              <a:buChar char="-"/>
            </a:pPr>
            <a:r>
              <a:rPr lang="en-US" dirty="0"/>
              <a:t>Another thing to consider is are we mindful of wait time with these prompts, especially verbal prompts. General rule, at least 10 seconds of processing time. However, most of the kids I work with require 1-2 minutes of wait time between each prompt (or they have to reprocess each time a prompt is given). </a:t>
            </a:r>
            <a:endParaRPr dirty="0"/>
          </a:p>
          <a:p>
            <a:pPr marL="465887" indent="-323533">
              <a:buChar char="-"/>
            </a:pPr>
            <a:r>
              <a:rPr lang="en-US" dirty="0"/>
              <a:t>I have seen classrooms where this is posted for all of the adults as I reminder which is so great. I could go on and on about this...as you can see it makes me very excited. </a:t>
            </a:r>
          </a:p>
          <a:p>
            <a:pPr marL="142354" indent="0"/>
            <a:endParaRPr lang="en-US" dirty="0"/>
          </a:p>
          <a:p>
            <a:pPr marL="142354" indent="0"/>
            <a:r>
              <a:rPr lang="en-US" dirty="0"/>
              <a:t>Example: PECS</a:t>
            </a:r>
          </a:p>
        </p:txBody>
      </p:sp>
      <p:sp>
        <p:nvSpPr>
          <p:cNvPr id="557" name="Google Shape;557;p42: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42: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6" name="Google Shape;556;p42: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dirty="0"/>
              <a:t>NADINE</a:t>
            </a:r>
            <a:endParaRPr b="1" dirty="0"/>
          </a:p>
        </p:txBody>
      </p:sp>
      <p:sp>
        <p:nvSpPr>
          <p:cNvPr id="557" name="Google Shape;557;p42: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18</a:t>
            </a:fld>
            <a:endParaRPr/>
          </a:p>
        </p:txBody>
      </p:sp>
    </p:spTree>
    <p:extLst>
      <p:ext uri="{BB962C8B-B14F-4D97-AF65-F5344CB8AC3E}">
        <p14:creationId xmlns:p14="http://schemas.microsoft.com/office/powerpoint/2010/main" val="2917386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1248dfd65e1_2_0: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3" name="Google Shape;583;g1248dfd65e1_2_0: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 – DISCUSSION 5 Min.</a:t>
            </a:r>
            <a:endParaRPr b="1" dirty="0"/>
          </a:p>
          <a:p>
            <a:pPr marL="0" indent="0"/>
            <a:r>
              <a:rPr lang="en-US" b="1" dirty="0"/>
              <a:t>Video: </a:t>
            </a:r>
            <a:r>
              <a:rPr lang="en-US" u="sng" dirty="0">
                <a:solidFill>
                  <a:srgbClr val="5F5F5F"/>
                </a:solidFill>
              </a:rPr>
              <a:t>https://www.youtube.com/watch?v=rfP82V1QVpI</a:t>
            </a:r>
            <a:r>
              <a:rPr lang="en-US" dirty="0"/>
              <a:t>​ </a:t>
            </a:r>
            <a:r>
              <a:rPr lang="en-US" b="1" dirty="0"/>
              <a:t>(1 min)</a:t>
            </a:r>
            <a:endParaRPr b="1" dirty="0"/>
          </a:p>
          <a:p>
            <a:pPr marL="465887" indent="-323533">
              <a:buChar char="-"/>
            </a:pPr>
            <a:r>
              <a:rPr lang="en-US" dirty="0"/>
              <a:t>Tally on Verbal Prompt Hierarchy the prompt levels.</a:t>
            </a:r>
            <a:endParaRPr dirty="0"/>
          </a:p>
          <a:p>
            <a:pPr marL="465887" indent="-323533">
              <a:buChar char="-"/>
            </a:pPr>
            <a:r>
              <a:rPr lang="en-US" i="1" dirty="0"/>
              <a:t>Do you think this is a good example or non-example and why? </a:t>
            </a:r>
            <a:endParaRPr i="1" dirty="0"/>
          </a:p>
          <a:p>
            <a:pPr marL="465887" indent="-323533">
              <a:buChar char="-"/>
            </a:pPr>
            <a:r>
              <a:rPr lang="en-US" dirty="0"/>
              <a:t>Good Examples: some gesturing with beginning to grab the bottle or twist the cap; does offer praise</a:t>
            </a:r>
            <a:endParaRPr dirty="0"/>
          </a:p>
          <a:p>
            <a:pPr marL="465887" indent="-323533">
              <a:buChar char="-"/>
            </a:pPr>
            <a:r>
              <a:rPr lang="en-US" dirty="0"/>
              <a:t>Non-Examples: no wait time; child is looking to adult instead of at visuals or the actual machine; praising before action; mostly verbal instructions (not fostering independence as much as it could be) </a:t>
            </a:r>
            <a:endParaRPr dirty="0"/>
          </a:p>
          <a:p>
            <a:pPr marL="465887" indent="-323533">
              <a:buChar char="-"/>
            </a:pPr>
            <a:r>
              <a:rPr lang="en-US" i="1" dirty="0"/>
              <a:t>How could it be improved? </a:t>
            </a:r>
            <a:r>
              <a:rPr lang="en-US" dirty="0"/>
              <a:t>Example: less words, more visuals, more discrete, encourage independence/child’s ownership of asking for help, etc.  </a:t>
            </a:r>
            <a:endParaRPr dirty="0">
              <a:highlight>
                <a:srgbClr val="EDEBE9"/>
              </a:highlight>
            </a:endParaRPr>
          </a:p>
          <a:p>
            <a:pPr marL="0" indent="0"/>
            <a:endParaRPr dirty="0">
              <a:highlight>
                <a:srgbClr val="EDEBE9"/>
              </a:highlight>
            </a:endParaRPr>
          </a:p>
        </p:txBody>
      </p:sp>
      <p:sp>
        <p:nvSpPr>
          <p:cNvPr id="584" name="Google Shape;584;g1248dfd65e1_2_0: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200"/>
            </a:pPr>
            <a:fld id="{00000000-1234-1234-1234-123412341234}" type="slidenum">
              <a:rPr lang="en-US"/>
              <a:pPr algn="r">
                <a:buSzPts val="1200"/>
              </a:pP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1242524034d_0_4: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5" name="Google Shape;605;g1242524034d_0_4:notes"/>
          <p:cNvSpPr txBox="1">
            <a:spLocks noGrp="1"/>
          </p:cNvSpPr>
          <p:nvPr>
            <p:ph type="body" idx="1"/>
          </p:nvPr>
        </p:nvSpPr>
        <p:spPr>
          <a:xfrm>
            <a:off x="701040" y="4473893"/>
            <a:ext cx="5608320" cy="3660610"/>
          </a:xfrm>
          <a:prstGeom prst="rect">
            <a:avLst/>
          </a:prstGeom>
          <a:noFill/>
          <a:ln>
            <a:noFill/>
          </a:ln>
        </p:spPr>
        <p:txBody>
          <a:bodyPr spcFirstLastPara="1" wrap="square" lIns="93162" tIns="46568" rIns="93162" bIns="46568" anchor="t" anchorCtr="0">
            <a:noAutofit/>
          </a:bodyPr>
          <a:lstStyle/>
          <a:p>
            <a:pPr marL="0" indent="0"/>
            <a:r>
              <a:rPr lang="en-US" b="1" dirty="0"/>
              <a:t>KOURTNEY</a:t>
            </a:r>
            <a:endParaRPr b="1" dirty="0"/>
          </a:p>
          <a:p>
            <a:pPr marL="465887" indent="-323533">
              <a:lnSpc>
                <a:spcPct val="115000"/>
              </a:lnSpc>
              <a:buClr>
                <a:schemeClr val="dk1"/>
              </a:buClr>
              <a:buFont typeface="Calibri"/>
              <a:buChar char="-"/>
            </a:pPr>
            <a:r>
              <a:rPr lang="en-US" dirty="0"/>
              <a:t>Prompting in Spanish example: </a:t>
            </a:r>
            <a:r>
              <a:rPr lang="en-US" u="sng" dirty="0">
                <a:solidFill>
                  <a:schemeClr val="hlink"/>
                </a:solidFill>
                <a:hlinkClick r:id="rId3"/>
              </a:rPr>
              <a:t>https://www.youtube.com/watch?v=7LXozXWLIjQ</a:t>
            </a:r>
            <a:r>
              <a:rPr lang="en-US" dirty="0"/>
              <a:t> (2min, 30 seconds)</a:t>
            </a:r>
            <a:endParaRPr dirty="0"/>
          </a:p>
          <a:p>
            <a:pPr marL="0" indent="0"/>
            <a:r>
              <a:rPr lang="en-US" dirty="0"/>
              <a:t>Example of visuals in Spanish: </a:t>
            </a:r>
            <a:endParaRPr dirty="0"/>
          </a:p>
          <a:p>
            <a:pPr marL="465887" indent="-323533">
              <a:buChar char="-"/>
            </a:pPr>
            <a:r>
              <a:rPr lang="en-US" dirty="0"/>
              <a:t>Stop sign “Alto” given away by shape/color</a:t>
            </a:r>
            <a:endParaRPr dirty="0"/>
          </a:p>
          <a:p>
            <a:pPr marL="465887" indent="-323533">
              <a:buChar char="-"/>
            </a:pPr>
            <a:r>
              <a:rPr lang="en-US" dirty="0"/>
              <a:t>No entry sign given away by “no,” “entre” being close to “entry,” color and line</a:t>
            </a:r>
            <a:endParaRPr dirty="0"/>
          </a:p>
          <a:p>
            <a:pPr marL="465887" indent="-323533">
              <a:buChar char="-"/>
            </a:pPr>
            <a:r>
              <a:rPr lang="en-US" dirty="0"/>
              <a:t>Bus sign has wheelchair symbol in blue and picture of bus/stop, which helps if we don’t know what “</a:t>
            </a:r>
            <a:r>
              <a:rPr lang="en-US" dirty="0" err="1"/>
              <a:t>parada</a:t>
            </a:r>
            <a:r>
              <a:rPr lang="en-US" dirty="0"/>
              <a:t>” means.</a:t>
            </a:r>
            <a:endParaRPr dirty="0"/>
          </a:p>
          <a:p>
            <a:pPr marL="465887" indent="-323533">
              <a:buChar char="-"/>
            </a:pPr>
            <a:r>
              <a:rPr lang="en-US" dirty="0"/>
              <a:t>Face mask sign being given away by visual</a:t>
            </a:r>
            <a:endParaRPr dirty="0"/>
          </a:p>
          <a:p>
            <a:pPr marL="465887" indent="-323533">
              <a:buChar char="-"/>
            </a:pPr>
            <a:r>
              <a:rPr lang="en-US" dirty="0"/>
              <a:t>“Banos” sign is a bathroom sign (often also have arrows)</a:t>
            </a:r>
            <a:endParaRPr dirty="0"/>
          </a:p>
          <a:p>
            <a:pPr marL="465887" indent="-323533">
              <a:buChar char="-"/>
            </a:pPr>
            <a:r>
              <a:rPr lang="en-US" dirty="0"/>
              <a:t>Railroad sign given away by shape/location</a:t>
            </a:r>
            <a:endParaRPr dirty="0"/>
          </a:p>
          <a:p>
            <a:pPr marL="465887" indent="-323533">
              <a:buChar char="-"/>
            </a:pPr>
            <a:r>
              <a:rPr lang="en-US" dirty="0"/>
              <a:t>Caution of falls/slippery given away by image (wouldn’t really help us without the image, other than maybe “caution” being close in spelling to “</a:t>
            </a:r>
            <a:r>
              <a:rPr lang="en-US" dirty="0" err="1"/>
              <a:t>cudiado</a:t>
            </a:r>
            <a:r>
              <a:rPr lang="en-US" dirty="0"/>
              <a:t>” and on a yellow/black sign</a:t>
            </a:r>
            <a:endParaRPr dirty="0"/>
          </a:p>
          <a:p>
            <a:pPr marL="465887" indent="-323533">
              <a:buChar char="-"/>
            </a:pPr>
            <a:r>
              <a:rPr lang="en-US" dirty="0"/>
              <a:t>“Salida” means exit (harder without images) but red can signify something</a:t>
            </a:r>
            <a:endParaRPr dirty="0"/>
          </a:p>
          <a:p>
            <a:pPr marL="465887" indent="-323533">
              <a:buChar char="-"/>
            </a:pPr>
            <a:r>
              <a:rPr lang="en-US" dirty="0"/>
              <a:t>Watch your step sign signified by arrows and picture </a:t>
            </a:r>
            <a:endParaRPr dirty="0"/>
          </a:p>
          <a:p>
            <a:pPr marL="465887" indent="-323533">
              <a:buChar char="-"/>
            </a:pPr>
            <a:r>
              <a:rPr lang="en-US" dirty="0"/>
              <a:t>No smoking sign signified by crossed out cigarette</a:t>
            </a:r>
            <a:endParaRPr dirty="0"/>
          </a:p>
        </p:txBody>
      </p:sp>
      <p:sp>
        <p:nvSpPr>
          <p:cNvPr id="606" name="Google Shape;606;g1242524034d_0_4:notes"/>
          <p:cNvSpPr txBox="1">
            <a:spLocks noGrp="1"/>
          </p:cNvSpPr>
          <p:nvPr>
            <p:ph type="sldNum" idx="12"/>
          </p:nvPr>
        </p:nvSpPr>
        <p:spPr>
          <a:xfrm>
            <a:off x="3970938" y="8829967"/>
            <a:ext cx="3037840" cy="466345"/>
          </a:xfrm>
          <a:prstGeom prst="rect">
            <a:avLst/>
          </a:prstGeom>
          <a:noFill/>
          <a:ln>
            <a:noFill/>
          </a:ln>
        </p:spPr>
        <p:txBody>
          <a:bodyPr spcFirstLastPara="1" wrap="square" lIns="93162" tIns="46568" rIns="93162" bIns="46568" anchor="b" anchorCtr="0">
            <a:noAutofit/>
          </a:bodyPr>
          <a:lstStyle/>
          <a:p>
            <a:pPr algn="r">
              <a:buSzPts val="1200"/>
            </a:pPr>
            <a:fld id="{00000000-1234-1234-1234-123412341234}" type="slidenum">
              <a:rPr lang="en-US"/>
              <a:pPr algn="r">
                <a:buSzPts val="1200"/>
              </a:pP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p43: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2" name="Google Shape;622;p43: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a:t>KOURTNEY</a:t>
            </a:r>
            <a:endParaRPr/>
          </a:p>
          <a:p>
            <a:pPr marL="291179" indent="-252355" algn="just">
              <a:buSzPts val="1200"/>
              <a:buFont typeface="Calibri"/>
              <a:buChar char="-"/>
            </a:pPr>
            <a:r>
              <a:rPr lang="en-US">
                <a:solidFill>
                  <a:srgbClr val="000000"/>
                </a:solidFill>
              </a:rPr>
              <a:t>We talked about visuals before for regulate and relate. They also work for reason at the top of the triangle! </a:t>
            </a:r>
            <a:endParaRPr>
              <a:solidFill>
                <a:srgbClr val="000000"/>
              </a:solidFill>
            </a:endParaRPr>
          </a:p>
          <a:p>
            <a:pPr marL="291179" indent="-252355" algn="just">
              <a:buSzPts val="1200"/>
              <a:buFont typeface="Calibri"/>
              <a:buChar char="-"/>
            </a:pPr>
            <a:r>
              <a:rPr lang="en-US" i="0" u="none" strike="noStrike">
                <a:solidFill>
                  <a:srgbClr val="000000"/>
                </a:solidFill>
              </a:rPr>
              <a:t>Visual prompts range from concrete (level 1) to abstract (level 8). Types of visual prompts may include, but are not limited to: physical items, photographs, PECS and cartoon images, FIRST/THEN boards, reinforcement and visual schedules, traditional and video social stories, environmental print and signs, emojis, symbols, written words, etc. Adapted by Kourtney Gorham from</a:t>
            </a:r>
            <a:r>
              <a:rPr lang="en-US" i="0" u="sng" strike="noStrike">
                <a:solidFill>
                  <a:srgbClr val="000000"/>
                </a:solidFill>
                <a:hlinkClick r:id="rId3">
                  <a:extLst>
                    <a:ext uri="{A12FA001-AC4F-418D-AE19-62706E023703}">
                      <ahyp:hlinkClr xmlns:ahyp="http://schemas.microsoft.com/office/drawing/2018/hyperlinkcolor" val="tx"/>
                    </a:ext>
                  </a:extLst>
                </a:hlinkClick>
              </a:rPr>
              <a:t> </a:t>
            </a:r>
            <a:r>
              <a:rPr lang="en-US" i="0" u="sng" strike="noStrike">
                <a:solidFill>
                  <a:srgbClr val="2200CC"/>
                </a:solidFill>
                <a:hlinkClick r:id="rId4">
                  <a:extLst>
                    <a:ext uri="{A12FA001-AC4F-418D-AE19-62706E023703}">
                      <ahyp:hlinkClr xmlns:ahyp="http://schemas.microsoft.com/office/drawing/2018/hyperlinkcolor" val="tx"/>
                    </a:ext>
                  </a:extLst>
                </a:hlinkClick>
              </a:rPr>
              <a:t>http://asd.yourschools.ca/hearing‐loss/</a:t>
            </a:r>
            <a:r>
              <a:rPr lang="en-US" i="0" u="none" strike="noStrike">
                <a:solidFill>
                  <a:srgbClr val="000000"/>
                </a:solidFill>
              </a:rPr>
              <a:t> </a:t>
            </a:r>
            <a:endParaRPr/>
          </a:p>
          <a:p>
            <a:pPr marL="291179" indent="-252355" algn="just">
              <a:spcBef>
                <a:spcPts val="102"/>
              </a:spcBef>
              <a:buSzPts val="1200"/>
              <a:buFont typeface="Calibri"/>
              <a:buChar char="-"/>
            </a:pPr>
            <a:r>
              <a:rPr lang="en-US" i="0" u="none" strike="noStrike">
                <a:solidFill>
                  <a:srgbClr val="000000"/>
                </a:solidFill>
              </a:rPr>
              <a:t>There is power in using visuals. In fact, using visuals removes us from the request (and can often avoid an unwanted power struggle). </a:t>
            </a:r>
            <a:endParaRPr/>
          </a:p>
          <a:p>
            <a:pPr marL="291179" indent="-252355" algn="just">
              <a:spcBef>
                <a:spcPts val="102"/>
              </a:spcBef>
              <a:buSzPts val="1200"/>
              <a:buFont typeface="Calibri"/>
              <a:buChar char="-"/>
            </a:pPr>
            <a:r>
              <a:rPr lang="en-US" i="0" u="none" strike="noStrike">
                <a:solidFill>
                  <a:srgbClr val="000000"/>
                </a:solidFill>
              </a:rPr>
              <a:t>People often note that they are using visuals but we need to reflect: </a:t>
            </a:r>
            <a:r>
              <a:rPr lang="en-US" i="1" u="none" strike="noStrike">
                <a:solidFill>
                  <a:srgbClr val="000000"/>
                </a:solidFill>
              </a:rPr>
              <a:t>is it the right level of visual support? </a:t>
            </a:r>
            <a:endParaRPr i="0" u="none" strike="noStrike">
              <a:solidFill>
                <a:srgbClr val="000000"/>
              </a:solidFill>
            </a:endParaRPr>
          </a:p>
          <a:p>
            <a:pPr marL="291179" indent="-252355" algn="just">
              <a:spcBef>
                <a:spcPts val="102"/>
              </a:spcBef>
              <a:buSzPts val="1200"/>
              <a:buFont typeface="Calibri"/>
              <a:buChar char="-"/>
            </a:pPr>
            <a:r>
              <a:rPr lang="en-US" i="0" u="none" strike="noStrike">
                <a:solidFill>
                  <a:srgbClr val="000000"/>
                </a:solidFill>
              </a:rPr>
              <a:t>If we use the example of putting on shoes, it would look like this at each level:</a:t>
            </a:r>
            <a:endParaRPr/>
          </a:p>
          <a:p>
            <a:pPr marL="1222953" lvl="2" indent="-252355" algn="just">
              <a:spcBef>
                <a:spcPts val="102"/>
              </a:spcBef>
              <a:buSzPts val="1200"/>
              <a:buFont typeface="Calibri"/>
              <a:buChar char="-"/>
            </a:pPr>
            <a:r>
              <a:rPr lang="en-US" i="0" u="none" strike="noStrike">
                <a:solidFill>
                  <a:srgbClr val="000000"/>
                </a:solidFill>
              </a:rPr>
              <a:t>Level 1 Real Objects – use their shoe </a:t>
            </a:r>
            <a:endParaRPr/>
          </a:p>
          <a:p>
            <a:pPr marL="1222953" lvl="2" indent="-252355" algn="just">
              <a:spcBef>
                <a:spcPts val="102"/>
              </a:spcBef>
              <a:buSzPts val="1200"/>
              <a:buFont typeface="Calibri"/>
              <a:buChar char="-"/>
            </a:pPr>
            <a:r>
              <a:rPr lang="en-US" i="0" u="none" strike="noStrike">
                <a:solidFill>
                  <a:srgbClr val="000000"/>
                </a:solidFill>
              </a:rPr>
              <a:t>Level 2 Representational Objects – use a toy shoe from their favorite character</a:t>
            </a:r>
            <a:endParaRPr/>
          </a:p>
          <a:p>
            <a:pPr marL="1222953" lvl="2" indent="-252355" algn="just">
              <a:spcBef>
                <a:spcPts val="102"/>
              </a:spcBef>
              <a:buSzPts val="1200"/>
              <a:buFont typeface="Calibri"/>
              <a:buChar char="-"/>
            </a:pPr>
            <a:r>
              <a:rPr lang="en-US" i="0" u="none" strike="noStrike">
                <a:solidFill>
                  <a:srgbClr val="000000"/>
                </a:solidFill>
              </a:rPr>
              <a:t>Level 3 Real Photographs – use a picture of their shoe</a:t>
            </a:r>
            <a:endParaRPr/>
          </a:p>
          <a:p>
            <a:pPr marL="1222953" lvl="2" indent="-252355" algn="just">
              <a:spcBef>
                <a:spcPts val="102"/>
              </a:spcBef>
              <a:buSzPts val="1200"/>
              <a:buFont typeface="Calibri"/>
              <a:buChar char="-"/>
            </a:pPr>
            <a:r>
              <a:rPr lang="en-US" i="0" u="none" strike="noStrike">
                <a:solidFill>
                  <a:srgbClr val="000000"/>
                </a:solidFill>
              </a:rPr>
              <a:t>Level 4 Representational Photographs – use a PECS or cartoon picture of a shoe</a:t>
            </a:r>
            <a:endParaRPr/>
          </a:p>
          <a:p>
            <a:pPr marL="1222953" lvl="2" indent="-252355" algn="just">
              <a:spcBef>
                <a:spcPts val="102"/>
              </a:spcBef>
              <a:buSzPts val="1200"/>
              <a:buFont typeface="Calibri"/>
              <a:buChar char="-"/>
            </a:pPr>
            <a:r>
              <a:rPr lang="en-US" i="0" u="none" strike="noStrike">
                <a:solidFill>
                  <a:srgbClr val="000000"/>
                </a:solidFill>
              </a:rPr>
              <a:t>Level 5 Real Symbols – this would be like the sign/picture for the boot rack </a:t>
            </a:r>
            <a:endParaRPr/>
          </a:p>
          <a:p>
            <a:pPr marL="1222953" lvl="2" indent="-252355" algn="just">
              <a:spcBef>
                <a:spcPts val="102"/>
              </a:spcBef>
              <a:buSzPts val="1200"/>
              <a:buFont typeface="Calibri"/>
              <a:buChar char="-"/>
            </a:pPr>
            <a:r>
              <a:rPr lang="en-US" i="0" u="none" strike="noStrike">
                <a:solidFill>
                  <a:srgbClr val="000000"/>
                </a:solidFill>
              </a:rPr>
              <a:t>Level 6 Representational Symbols – this would be the arrow pointing towards the boot rack</a:t>
            </a:r>
            <a:endParaRPr/>
          </a:p>
          <a:p>
            <a:pPr marL="1222953" lvl="2" indent="-252355" algn="just">
              <a:spcBef>
                <a:spcPts val="102"/>
              </a:spcBef>
              <a:buSzPts val="1200"/>
              <a:buFont typeface="Calibri"/>
              <a:buChar char="-"/>
            </a:pPr>
            <a:r>
              <a:rPr lang="en-US" i="0" u="none" strike="noStrike">
                <a:solidFill>
                  <a:srgbClr val="000000"/>
                </a:solidFill>
              </a:rPr>
              <a:t>Level 7 Written Words – this would be a sign saying “shoes” or “boot rack”</a:t>
            </a:r>
            <a:endParaRPr/>
          </a:p>
          <a:p>
            <a:pPr marL="1222953" lvl="2" indent="-252355" algn="just">
              <a:spcBef>
                <a:spcPts val="102"/>
              </a:spcBef>
              <a:buSzPts val="1200"/>
              <a:buFont typeface="Calibri"/>
              <a:buChar char="-"/>
            </a:pPr>
            <a:r>
              <a:rPr lang="en-US" i="0" u="none" strike="noStrike">
                <a:solidFill>
                  <a:srgbClr val="000000"/>
                </a:solidFill>
              </a:rPr>
              <a:t>Level 8 Natural – independent/no support needed</a:t>
            </a:r>
            <a:endParaRPr/>
          </a:p>
          <a:p>
            <a:pPr marL="291179" indent="-252355" algn="just">
              <a:spcBef>
                <a:spcPts val="102"/>
              </a:spcBef>
              <a:buSzPts val="1200"/>
              <a:buFont typeface="Calibri"/>
              <a:buChar char="-"/>
            </a:pPr>
            <a:r>
              <a:rPr lang="en-US" i="0" u="none" strike="noStrike">
                <a:solidFill>
                  <a:srgbClr val="000000"/>
                </a:solidFill>
              </a:rPr>
              <a:t>We can self-assess and track our own prompts by simply putting a tally beside each level and then counting how many for each different level on the hierarchy. Even better, we can also include a check mark if the student is able to follow through after 1-2 minutes of wait time to determine the best prompts for them! </a:t>
            </a:r>
            <a:endParaRPr/>
          </a:p>
        </p:txBody>
      </p:sp>
      <p:sp>
        <p:nvSpPr>
          <p:cNvPr id="623" name="Google Shape;623;p43: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p44: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5" name="Google Shape;635;p44: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r>
              <a:rPr lang="en-US" b="1" dirty="0"/>
              <a:t>KOURTNEY – DISCUSSION </a:t>
            </a:r>
            <a:r>
              <a:rPr lang="en-US" b="0" dirty="0"/>
              <a:t>(share with table and then with group) </a:t>
            </a:r>
            <a:endParaRPr dirty="0"/>
          </a:p>
          <a:p>
            <a:pPr marL="174708" indent="-174708">
              <a:buClr>
                <a:schemeClr val="dk1"/>
              </a:buClr>
              <a:buSzPts val="1200"/>
              <a:buFont typeface="Calibri"/>
              <a:buChar char="-"/>
            </a:pPr>
            <a:r>
              <a:rPr lang="en-US" b="0" dirty="0"/>
              <a:t>We will take a moment to reflect on our own prompting practices. </a:t>
            </a:r>
            <a:endParaRPr dirty="0"/>
          </a:p>
          <a:p>
            <a:pPr marL="174708" indent="-174708">
              <a:buClr>
                <a:schemeClr val="dk1"/>
              </a:buClr>
              <a:buSzPts val="1200"/>
              <a:buFont typeface="Calibri"/>
              <a:buChar char="-"/>
            </a:pPr>
            <a:r>
              <a:rPr lang="en-US" b="0" dirty="0"/>
              <a:t>Please share your examples/stories.</a:t>
            </a:r>
            <a:endParaRPr dirty="0"/>
          </a:p>
          <a:p>
            <a:pPr marL="174708" indent="-174708">
              <a:buClr>
                <a:schemeClr val="dk1"/>
              </a:buClr>
              <a:buSzPts val="1200"/>
              <a:buFont typeface="Calibri"/>
              <a:buChar char="-"/>
            </a:pPr>
            <a:r>
              <a:rPr lang="en-US" b="0" dirty="0"/>
              <a:t>We will get each group to share a discussion point (the questions above are just a guide).</a:t>
            </a:r>
            <a:endParaRPr dirty="0"/>
          </a:p>
          <a:p>
            <a:pPr marL="0" indent="0"/>
            <a:endParaRPr dirty="0"/>
          </a:p>
        </p:txBody>
      </p:sp>
      <p:sp>
        <p:nvSpPr>
          <p:cNvPr id="636" name="Google Shape;636;p44: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13: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6" name="Google Shape;646;p13: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endParaRPr dirty="0"/>
          </a:p>
        </p:txBody>
      </p:sp>
      <p:sp>
        <p:nvSpPr>
          <p:cNvPr id="647" name="Google Shape;647;p13: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algn="r">
              <a:buSzPts val="1400"/>
            </a:pPr>
            <a:fld id="{00000000-1234-1234-1234-123412341234}" type="slidenum">
              <a:rPr lang="en-US"/>
              <a:pPr algn="r">
                <a:buSzPts val="1400"/>
              </a:pP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endParaRPr lang="en-CA" dirty="0"/>
          </a:p>
        </p:txBody>
      </p:sp>
      <p:sp>
        <p:nvSpPr>
          <p:cNvPr id="4" name="Slide Number Placeholder 3"/>
          <p:cNvSpPr>
            <a:spLocks noGrp="1"/>
          </p:cNvSpPr>
          <p:nvPr>
            <p:ph type="sldNum" sz="quarter" idx="10"/>
          </p:nvPr>
        </p:nvSpPr>
        <p:spPr/>
        <p:txBody>
          <a:bodyPr/>
          <a:lstStyle/>
          <a:p>
            <a:fld id="{E4D17540-C2D4-4030-8D72-393CEFDA1FC8}" type="slidenum">
              <a:rPr lang="en-CA" smtClean="0"/>
              <a:t>24</a:t>
            </a:fld>
            <a:endParaRPr lang="en-CA" dirty="0"/>
          </a:p>
        </p:txBody>
      </p:sp>
    </p:spTree>
    <p:extLst>
      <p:ext uri="{BB962C8B-B14F-4D97-AF65-F5344CB8AC3E}">
        <p14:creationId xmlns:p14="http://schemas.microsoft.com/office/powerpoint/2010/main" val="1483218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6"/>
        <p:cNvGrpSpPr/>
        <p:nvPr/>
      </p:nvGrpSpPr>
      <p:grpSpPr>
        <a:xfrm>
          <a:off x="0" y="0"/>
          <a:ext cx="0" cy="0"/>
          <a:chOff x="0" y="0"/>
          <a:chExt cx="0" cy="0"/>
        </a:xfrm>
      </p:grpSpPr>
      <p:sp>
        <p:nvSpPr>
          <p:cNvPr id="27" name="Google Shape;27;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0"/>
        <p:cNvGrpSpPr/>
        <p:nvPr/>
      </p:nvGrpSpPr>
      <p:grpSpPr>
        <a:xfrm>
          <a:off x="0" y="0"/>
          <a:ext cx="0" cy="0"/>
          <a:chOff x="0" y="0"/>
          <a:chExt cx="0" cy="0"/>
        </a:xfrm>
      </p:grpSpPr>
      <p:sp>
        <p:nvSpPr>
          <p:cNvPr id="31" name="Google Shape;31;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3" name="Google Shape;33;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6"/>
        <p:cNvGrpSpPr/>
        <p:nvPr/>
      </p:nvGrpSpPr>
      <p:grpSpPr>
        <a:xfrm>
          <a:off x="0" y="0"/>
          <a:ext cx="0" cy="0"/>
          <a:chOff x="0" y="0"/>
          <a:chExt cx="0" cy="0"/>
        </a:xfrm>
      </p:grpSpPr>
      <p:sp>
        <p:nvSpPr>
          <p:cNvPr id="37" name="Google Shape;37;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3"/>
        <p:cNvGrpSpPr/>
        <p:nvPr/>
      </p:nvGrpSpPr>
      <p:grpSpPr>
        <a:xfrm>
          <a:off x="0" y="0"/>
          <a:ext cx="0" cy="0"/>
          <a:chOff x="0" y="0"/>
          <a:chExt cx="0" cy="0"/>
        </a:xfrm>
      </p:grpSpPr>
      <p:sp>
        <p:nvSpPr>
          <p:cNvPr id="44" name="Google Shape;44;p5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54"/>
          <p:cNvSpPr>
            <a:spLocks noGrp="1"/>
          </p:cNvSpPr>
          <p:nvPr>
            <p:ph type="pic" idx="2"/>
          </p:nvPr>
        </p:nvSpPr>
        <p:spPr>
          <a:xfrm>
            <a:off x="5183188" y="987425"/>
            <a:ext cx="6172200" cy="4873625"/>
          </a:xfrm>
          <a:prstGeom prst="rect">
            <a:avLst/>
          </a:prstGeom>
          <a:noFill/>
          <a:ln>
            <a:noFill/>
          </a:ln>
        </p:spPr>
      </p:sp>
      <p:sp>
        <p:nvSpPr>
          <p:cNvPr id="46" name="Google Shape;46;p5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7" name="Google Shape;47;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0"/>
        <p:cNvGrpSpPr/>
        <p:nvPr/>
      </p:nvGrpSpPr>
      <p:grpSpPr>
        <a:xfrm>
          <a:off x="0" y="0"/>
          <a:ext cx="0" cy="0"/>
          <a:chOff x="0" y="0"/>
          <a:chExt cx="0" cy="0"/>
        </a:xfrm>
      </p:grpSpPr>
      <p:sp>
        <p:nvSpPr>
          <p:cNvPr id="51" name="Google Shape;51;p6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6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53" name="Google Shape;53;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6"/>
        <p:cNvGrpSpPr/>
        <p:nvPr/>
      </p:nvGrpSpPr>
      <p:grpSpPr>
        <a:xfrm>
          <a:off x="0" y="0"/>
          <a:ext cx="0" cy="0"/>
          <a:chOff x="0" y="0"/>
          <a:chExt cx="0" cy="0"/>
        </a:xfrm>
      </p:grpSpPr>
      <p:sp>
        <p:nvSpPr>
          <p:cNvPr id="57" name="Google Shape;57;p6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6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6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6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1" name="Google Shape;61;p6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5"/>
        <p:cNvGrpSpPr/>
        <p:nvPr/>
      </p:nvGrpSpPr>
      <p:grpSpPr>
        <a:xfrm>
          <a:off x="0" y="0"/>
          <a:ext cx="0" cy="0"/>
          <a:chOff x="0" y="0"/>
          <a:chExt cx="0" cy="0"/>
        </a:xfrm>
      </p:grpSpPr>
      <p:sp>
        <p:nvSpPr>
          <p:cNvPr id="66" name="Google Shape;66;p6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6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8" name="Google Shape;68;p6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6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6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6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0"/>
        <p:cNvGrpSpPr/>
        <p:nvPr/>
      </p:nvGrpSpPr>
      <p:grpSpPr>
        <a:xfrm>
          <a:off x="0" y="0"/>
          <a:ext cx="0" cy="0"/>
          <a:chOff x="0" y="0"/>
          <a:chExt cx="0" cy="0"/>
        </a:xfrm>
      </p:grpSpPr>
      <p:sp>
        <p:nvSpPr>
          <p:cNvPr id="91" name="Google Shape;91;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93" name="Google Shape;93;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2"/>
        <p:cNvGrpSpPr/>
        <p:nvPr/>
      </p:nvGrpSpPr>
      <p:grpSpPr>
        <a:xfrm>
          <a:off x="0" y="0"/>
          <a:ext cx="0" cy="0"/>
          <a:chOff x="0" y="0"/>
          <a:chExt cx="0" cy="0"/>
        </a:xfrm>
      </p:grpSpPr>
      <p:sp>
        <p:nvSpPr>
          <p:cNvPr id="103" name="Google Shape;103;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5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5" name="Google Shape;10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8"/>
        <p:cNvGrpSpPr/>
        <p:nvPr/>
      </p:nvGrpSpPr>
      <p:grpSpPr>
        <a:xfrm>
          <a:off x="0" y="0"/>
          <a:ext cx="0" cy="0"/>
          <a:chOff x="0" y="0"/>
          <a:chExt cx="0" cy="0"/>
        </a:xfrm>
      </p:grpSpPr>
      <p:sp>
        <p:nvSpPr>
          <p:cNvPr id="109" name="Google Shape;109;p7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7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11" name="Google Shape;111;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4"/>
        <p:cNvGrpSpPr/>
        <p:nvPr/>
      </p:nvGrpSpPr>
      <p:grpSpPr>
        <a:xfrm>
          <a:off x="0" y="0"/>
          <a:ext cx="0" cy="0"/>
          <a:chOff x="0" y="0"/>
          <a:chExt cx="0" cy="0"/>
        </a:xfrm>
      </p:grpSpPr>
      <p:sp>
        <p:nvSpPr>
          <p:cNvPr id="115" name="Google Shape;115;p7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7" name="Google Shape;117;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20"/>
        <p:cNvGrpSpPr/>
        <p:nvPr/>
      </p:nvGrpSpPr>
      <p:grpSpPr>
        <a:xfrm>
          <a:off x="0" y="0"/>
          <a:ext cx="0" cy="0"/>
          <a:chOff x="0" y="0"/>
          <a:chExt cx="0" cy="0"/>
        </a:xfrm>
      </p:grpSpPr>
      <p:sp>
        <p:nvSpPr>
          <p:cNvPr id="121" name="Google Shape;121;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7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3" name="Google Shape;123;p7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4" name="Google Shape;124;p7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7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7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7"/>
        <p:cNvGrpSpPr/>
        <p:nvPr/>
      </p:nvGrpSpPr>
      <p:grpSpPr>
        <a:xfrm>
          <a:off x="0" y="0"/>
          <a:ext cx="0" cy="0"/>
          <a:chOff x="0" y="0"/>
          <a:chExt cx="0" cy="0"/>
        </a:xfrm>
      </p:grpSpPr>
      <p:sp>
        <p:nvSpPr>
          <p:cNvPr id="128" name="Google Shape;128;p7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7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7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7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2" name="Google Shape;132;p7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3" name="Google Shape;133;p7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7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7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6"/>
        <p:cNvGrpSpPr/>
        <p:nvPr/>
      </p:nvGrpSpPr>
      <p:grpSpPr>
        <a:xfrm>
          <a:off x="0" y="0"/>
          <a:ext cx="0" cy="0"/>
          <a:chOff x="0" y="0"/>
          <a:chExt cx="0" cy="0"/>
        </a:xfrm>
      </p:grpSpPr>
      <p:sp>
        <p:nvSpPr>
          <p:cNvPr id="137" name="Google Shape;137;p7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7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p7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7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1"/>
        <p:cNvGrpSpPr/>
        <p:nvPr/>
      </p:nvGrpSpPr>
      <p:grpSpPr>
        <a:xfrm>
          <a:off x="0" y="0"/>
          <a:ext cx="0" cy="0"/>
          <a:chOff x="0" y="0"/>
          <a:chExt cx="0" cy="0"/>
        </a:xfrm>
      </p:grpSpPr>
      <p:sp>
        <p:nvSpPr>
          <p:cNvPr id="142" name="Google Shape;142;p8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8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8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5"/>
        <p:cNvGrpSpPr/>
        <p:nvPr/>
      </p:nvGrpSpPr>
      <p:grpSpPr>
        <a:xfrm>
          <a:off x="0" y="0"/>
          <a:ext cx="0" cy="0"/>
          <a:chOff x="0" y="0"/>
          <a:chExt cx="0" cy="0"/>
        </a:xfrm>
      </p:grpSpPr>
      <p:sp>
        <p:nvSpPr>
          <p:cNvPr id="146" name="Google Shape;146;p8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7" name="Google Shape;147;p8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8" name="Google Shape;148;p8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9" name="Google Shape;149;p8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0" name="Google Shape;150;p8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8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2"/>
        <p:cNvGrpSpPr/>
        <p:nvPr/>
      </p:nvGrpSpPr>
      <p:grpSpPr>
        <a:xfrm>
          <a:off x="0" y="0"/>
          <a:ext cx="0" cy="0"/>
          <a:chOff x="0" y="0"/>
          <a:chExt cx="0" cy="0"/>
        </a:xfrm>
      </p:grpSpPr>
      <p:sp>
        <p:nvSpPr>
          <p:cNvPr id="153" name="Google Shape;153;p8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4" name="Google Shape;154;p82"/>
          <p:cNvSpPr>
            <a:spLocks noGrp="1"/>
          </p:cNvSpPr>
          <p:nvPr>
            <p:ph type="pic" idx="2"/>
          </p:nvPr>
        </p:nvSpPr>
        <p:spPr>
          <a:xfrm>
            <a:off x="5183188" y="987425"/>
            <a:ext cx="6172200" cy="4873625"/>
          </a:xfrm>
          <a:prstGeom prst="rect">
            <a:avLst/>
          </a:prstGeom>
          <a:noFill/>
          <a:ln>
            <a:noFill/>
          </a:ln>
        </p:spPr>
      </p:sp>
      <p:sp>
        <p:nvSpPr>
          <p:cNvPr id="155" name="Google Shape;155;p8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6" name="Google Shape;156;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9"/>
        <p:cNvGrpSpPr/>
        <p:nvPr/>
      </p:nvGrpSpPr>
      <p:grpSpPr>
        <a:xfrm>
          <a:off x="0" y="0"/>
          <a:ext cx="0" cy="0"/>
          <a:chOff x="0" y="0"/>
          <a:chExt cx="0" cy="0"/>
        </a:xfrm>
      </p:grpSpPr>
      <p:sp>
        <p:nvSpPr>
          <p:cNvPr id="160" name="Google Shape;160;p8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1" name="Google Shape;161;p8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2" name="Google Shape;162;p8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3" name="Google Shape;163;p8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4" name="Google Shape;164;p8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5"/>
        <p:cNvGrpSpPr/>
        <p:nvPr/>
      </p:nvGrpSpPr>
      <p:grpSpPr>
        <a:xfrm>
          <a:off x="0" y="0"/>
          <a:ext cx="0" cy="0"/>
          <a:chOff x="0" y="0"/>
          <a:chExt cx="0" cy="0"/>
        </a:xfrm>
      </p:grpSpPr>
      <p:sp>
        <p:nvSpPr>
          <p:cNvPr id="166" name="Google Shape;166;p8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8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8" name="Google Shape;168;p8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9" name="Google Shape;169;p8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0" name="Google Shape;170;p8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1"/>
        <p:cNvGrpSpPr/>
        <p:nvPr/>
      </p:nvGrpSpPr>
      <p:grpSpPr>
        <a:xfrm>
          <a:off x="0" y="0"/>
          <a:ext cx="0" cy="0"/>
          <a:chOff x="0" y="0"/>
          <a:chExt cx="0" cy="0"/>
        </a:xfrm>
      </p:grpSpPr>
      <p:sp>
        <p:nvSpPr>
          <p:cNvPr id="172" name="Google Shape;172;g1165ba22885_0_56"/>
          <p:cNvSpPr txBox="1">
            <a:spLocks noGrp="1"/>
          </p:cNvSpPr>
          <p:nvPr>
            <p:ph type="title"/>
          </p:nvPr>
        </p:nvSpPr>
        <p:spPr>
          <a:xfrm>
            <a:off x="415600" y="593367"/>
            <a:ext cx="11360700" cy="7635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3" name="Google Shape;173;g1165ba22885_0_56"/>
          <p:cNvSpPr txBox="1">
            <a:spLocks noGrp="1"/>
          </p:cNvSpPr>
          <p:nvPr>
            <p:ph type="body" idx="1"/>
          </p:nvPr>
        </p:nvSpPr>
        <p:spPr>
          <a:xfrm>
            <a:off x="415600" y="1536633"/>
            <a:ext cx="11360700" cy="4555200"/>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SzPts val="2800"/>
              <a:buChar char="•"/>
              <a:defRPr/>
            </a:lvl1pPr>
            <a:lvl2pPr marL="914400" lvl="1" indent="-381000" algn="l">
              <a:lnSpc>
                <a:spcPct val="90000"/>
              </a:lnSpc>
              <a:spcBef>
                <a:spcPts val="500"/>
              </a:spcBef>
              <a:spcAft>
                <a:spcPts val="0"/>
              </a:spcAft>
              <a:buSzPts val="2400"/>
              <a:buChar char="•"/>
              <a:defRPr/>
            </a:lvl2pPr>
            <a:lvl3pPr marL="1371600" lvl="2" indent="-355600" algn="l">
              <a:lnSpc>
                <a:spcPct val="90000"/>
              </a:lnSpc>
              <a:spcBef>
                <a:spcPts val="500"/>
              </a:spcBef>
              <a:spcAft>
                <a:spcPts val="0"/>
              </a:spcAft>
              <a:buSzPts val="20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174" name="Google Shape;174;g1165ba22885_0_56"/>
          <p:cNvSpPr txBox="1">
            <a:spLocks noGrp="1"/>
          </p:cNvSpPr>
          <p:nvPr>
            <p:ph type="sldNum" idx="12"/>
          </p:nvPr>
        </p:nvSpPr>
        <p:spPr>
          <a:xfrm>
            <a:off x="11296610" y="6217622"/>
            <a:ext cx="731700" cy="5247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84"/>
        <p:cNvGrpSpPr/>
        <p:nvPr/>
      </p:nvGrpSpPr>
      <p:grpSpPr>
        <a:xfrm>
          <a:off x="0" y="0"/>
          <a:ext cx="0" cy="0"/>
          <a:chOff x="0" y="0"/>
          <a:chExt cx="0" cy="0"/>
        </a:xfrm>
      </p:grpSpPr>
      <p:sp>
        <p:nvSpPr>
          <p:cNvPr id="85" name="Google Shape;85;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5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9pPr>
          </a:lstStyle>
          <a:p>
            <a:endParaRPr/>
          </a:p>
        </p:txBody>
      </p:sp>
      <p:sp>
        <p:nvSpPr>
          <p:cNvPr id="87" name="Google Shape;87;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9pPr>
          </a:lstStyle>
          <a:p>
            <a:endParaRPr/>
          </a:p>
        </p:txBody>
      </p:sp>
      <p:sp>
        <p:nvSpPr>
          <p:cNvPr id="88" name="Google Shape;88;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9pPr>
          </a:lstStyle>
          <a:p>
            <a:endParaRPr/>
          </a:p>
        </p:txBody>
      </p:sp>
      <p:sp>
        <p:nvSpPr>
          <p:cNvPr id="89" name="Google Shape;89;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98" name="Google Shape;98;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9" name="Google Shape;99;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0" name="Google Shape;100;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1" name="Google Shape;101;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16.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7.jp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9.jpg"/><Relationship Id="rId4" Type="http://schemas.openxmlformats.org/officeDocument/2006/relationships/image" Target="../media/image18.jp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27.jpg"/><Relationship Id="rId13" Type="http://schemas.openxmlformats.org/officeDocument/2006/relationships/image" Target="../media/image13.png"/><Relationship Id="rId3" Type="http://schemas.openxmlformats.org/officeDocument/2006/relationships/image" Target="../media/image22.jpg"/><Relationship Id="rId7" Type="http://schemas.openxmlformats.org/officeDocument/2006/relationships/image" Target="../media/image26.jpg"/><Relationship Id="rId12" Type="http://schemas.openxmlformats.org/officeDocument/2006/relationships/image" Target="../media/image11.png"/><Relationship Id="rId2" Type="http://schemas.openxmlformats.org/officeDocument/2006/relationships/notesSlide" Target="../notesSlides/notesSlide10.xml"/><Relationship Id="rId16" Type="http://schemas.openxmlformats.org/officeDocument/2006/relationships/image" Target="../media/image32.png"/><Relationship Id="rId1" Type="http://schemas.openxmlformats.org/officeDocument/2006/relationships/slideLayout" Target="../slideLayouts/slideLayout13.xml"/><Relationship Id="rId6" Type="http://schemas.openxmlformats.org/officeDocument/2006/relationships/image" Target="../media/image25.jpg"/><Relationship Id="rId11" Type="http://schemas.openxmlformats.org/officeDocument/2006/relationships/image" Target="../media/image30.png"/><Relationship Id="rId5" Type="http://schemas.openxmlformats.org/officeDocument/2006/relationships/image" Target="../media/image24.jpg"/><Relationship Id="rId15" Type="http://schemas.openxmlformats.org/officeDocument/2006/relationships/image" Target="../media/image31.png"/><Relationship Id="rId10" Type="http://schemas.openxmlformats.org/officeDocument/2006/relationships/image" Target="../media/image29.jpg"/><Relationship Id="rId4" Type="http://schemas.openxmlformats.org/officeDocument/2006/relationships/image" Target="../media/image23.jpg"/><Relationship Id="rId9" Type="http://schemas.openxmlformats.org/officeDocument/2006/relationships/image" Target="../media/image28.png"/><Relationship Id="rId1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video" Target="https://www.youtube.com/embed/uxayUBd6T7M?feature=oembed" TargetMode="External"/><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ideo" Target="https://www.youtube.com/embed/8MAS72gvOLI?feature=oembed" TargetMode="External"/><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https://www.youtube.com/embed/LbBj4Tzi9CQ?feature=oembed" TargetMode="External"/><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video" Target="https://www.youtube.com/embed/rfP82V1QVpI?feature=oembed" TargetMode="Externa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s>
</file>

<file path=ppt/slides/_rels/slide2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3.png"/><Relationship Id="rId7" Type="http://schemas.openxmlformats.org/officeDocument/2006/relationships/image" Target="../media/image46.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51.png"/><Relationship Id="rId5" Type="http://schemas.openxmlformats.org/officeDocument/2006/relationships/image" Target="../media/image43.png"/><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9"/>
        <p:cNvGrpSpPr/>
        <p:nvPr/>
      </p:nvGrpSpPr>
      <p:grpSpPr>
        <a:xfrm>
          <a:off x="0" y="0"/>
          <a:ext cx="0" cy="0"/>
          <a:chOff x="0" y="0"/>
          <a:chExt cx="0" cy="0"/>
        </a:xfrm>
      </p:grpSpPr>
      <p:sp>
        <p:nvSpPr>
          <p:cNvPr id="180" name="Google Shape;180;p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81" name="Google Shape;181;p1"/>
          <p:cNvPicPr preferRelativeResize="0"/>
          <p:nvPr/>
        </p:nvPicPr>
        <p:blipFill rotWithShape="1">
          <a:blip r:embed="rId3">
            <a:alphaModFix/>
          </a:blip>
          <a:srcRect r="21341" b="4"/>
          <a:stretch/>
        </p:blipFill>
        <p:spPr>
          <a:xfrm>
            <a:off x="4110127" y="10"/>
            <a:ext cx="8081873" cy="6857990"/>
          </a:xfrm>
          <a:custGeom>
            <a:avLst/>
            <a:gdLst/>
            <a:ahLst/>
            <a:cxnLst/>
            <a:rect l="l" t="t" r="r" b="b"/>
            <a:pathLst>
              <a:path w="8081873" h="6858000" extrusionOk="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a:ln>
            <a:noFill/>
          </a:ln>
        </p:spPr>
      </p:pic>
      <p:sp>
        <p:nvSpPr>
          <p:cNvPr id="182" name="Google Shape;182;p1"/>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E9EDF1"/>
            </a:solidFill>
            <a:prstDash val="solid"/>
            <a:miter lim="800000"/>
            <a:headEnd type="none" w="sm" len="sm"/>
            <a:tailEnd type="none" w="sm" len="sm"/>
          </a:ln>
          <a:effectLst>
            <a:outerShdw blurRad="50800" dist="38100" algn="l" rotWithShape="0">
              <a:srgbClr val="D8D8D8">
                <a:alpha val="28627"/>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3" name="Google Shape;183;p1"/>
          <p:cNvSpPr/>
          <p:nvPr/>
        </p:nvSpPr>
        <p:spPr>
          <a:xfrm>
            <a:off x="13" y="0"/>
            <a:ext cx="49488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4" name="Google Shape;184;p1"/>
          <p:cNvSpPr txBox="1">
            <a:spLocks noGrp="1"/>
          </p:cNvSpPr>
          <p:nvPr>
            <p:ph type="title"/>
          </p:nvPr>
        </p:nvSpPr>
        <p:spPr>
          <a:xfrm>
            <a:off x="183900" y="1998617"/>
            <a:ext cx="4617600" cy="2548308"/>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ts val="4900"/>
              <a:buFont typeface="Calibri"/>
              <a:buNone/>
            </a:pPr>
            <a:r>
              <a:rPr lang="en-US" sz="4900" b="1" dirty="0"/>
              <a:t>Connections, Coping, and Prompting for Independence</a:t>
            </a:r>
            <a:r>
              <a:rPr lang="en-US" sz="4800" b="1" dirty="0"/>
              <a:t> </a:t>
            </a:r>
            <a:endParaRPr dirty="0"/>
          </a:p>
        </p:txBody>
      </p:sp>
      <p:sp>
        <p:nvSpPr>
          <p:cNvPr id="185" name="Google Shape;185;p1"/>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6" name="Google Shape;186;p1"/>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87" name="Google Shape;187;p1"/>
          <p:cNvSpPr txBox="1"/>
          <p:nvPr/>
        </p:nvSpPr>
        <p:spPr>
          <a:xfrm>
            <a:off x="9842740" y="5500777"/>
            <a:ext cx="27432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chemeClr val="dk1"/>
                </a:solidFill>
                <a:latin typeface="Calibri"/>
                <a:ea typeface="Calibri"/>
                <a:cs typeface="Calibri"/>
                <a:sym typeface="Calibri"/>
              </a:rPr>
              <a:t>Click to add text</a:t>
            </a:r>
            <a:endParaRPr sz="1400" b="0" i="0" u="none" strike="noStrike" cap="none">
              <a:solidFill>
                <a:srgbClr val="000000"/>
              </a:solidFill>
              <a:latin typeface="Arial"/>
              <a:ea typeface="Arial"/>
              <a:cs typeface="Arial"/>
              <a:sym typeface="Arial"/>
            </a:endParaRPr>
          </a:p>
        </p:txBody>
      </p:sp>
      <p:sp>
        <p:nvSpPr>
          <p:cNvPr id="188" name="Google Shape;188;p1"/>
          <p:cNvSpPr txBox="1"/>
          <p:nvPr/>
        </p:nvSpPr>
        <p:spPr>
          <a:xfrm>
            <a:off x="183900" y="4669488"/>
            <a:ext cx="5174484" cy="2062063"/>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800"/>
              <a:buFont typeface="Arial"/>
              <a:buNone/>
            </a:pPr>
            <a:r>
              <a:rPr lang="en-US" sz="1600" b="1" dirty="0">
                <a:solidFill>
                  <a:schemeClr val="dk1"/>
                </a:solidFill>
                <a:latin typeface="Calibri"/>
                <a:ea typeface="Calibri"/>
                <a:cs typeface="Calibri"/>
                <a:sym typeface="Calibri"/>
              </a:rPr>
              <a:t>August 28</a:t>
            </a:r>
            <a:r>
              <a:rPr lang="en-US" sz="1600" b="1" baseline="30000" dirty="0">
                <a:solidFill>
                  <a:schemeClr val="dk1"/>
                </a:solidFill>
                <a:latin typeface="Calibri"/>
                <a:ea typeface="Calibri"/>
                <a:cs typeface="Calibri"/>
                <a:sym typeface="Calibri"/>
              </a:rPr>
              <a:t>th</a:t>
            </a:r>
            <a:r>
              <a:rPr lang="en-US" sz="1600" b="1" dirty="0">
                <a:solidFill>
                  <a:schemeClr val="dk1"/>
                </a:solidFill>
                <a:latin typeface="Calibri"/>
                <a:ea typeface="Calibri"/>
                <a:cs typeface="Calibri"/>
                <a:sym typeface="Calibri"/>
              </a:rPr>
              <a:t>, 2024, EA PD at Prince Arthur School </a:t>
            </a:r>
            <a:endParaRPr b="1" dirty="0">
              <a:solidFill>
                <a:schemeClr val="dk1"/>
              </a:solidFill>
            </a:endParaRPr>
          </a:p>
          <a:p>
            <a:pPr marL="0" marR="0" lvl="0" indent="0" algn="l" rtl="0">
              <a:lnSpc>
                <a:spcPct val="100000"/>
              </a:lnSpc>
              <a:spcBef>
                <a:spcPts val="0"/>
              </a:spcBef>
              <a:spcAft>
                <a:spcPts val="0"/>
              </a:spcAft>
              <a:buClr>
                <a:srgbClr val="000000"/>
              </a:buClr>
              <a:buSzPts val="1800"/>
              <a:buFont typeface="Arial"/>
              <a:buNone/>
            </a:pPr>
            <a:endParaRPr sz="1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600" b="1" i="0" u="none" strike="noStrike" cap="none" dirty="0">
                <a:solidFill>
                  <a:schemeClr val="dk1"/>
                </a:solidFill>
                <a:latin typeface="Calibri"/>
                <a:ea typeface="Calibri"/>
                <a:cs typeface="Calibri"/>
                <a:sym typeface="Calibri"/>
              </a:rPr>
              <a:t>Kourtney Gorham, M.Ed., R. Psych (Provisional) </a:t>
            </a:r>
          </a:p>
          <a:p>
            <a:pPr marL="0" marR="0" lvl="0" indent="0" algn="l" rtl="0">
              <a:lnSpc>
                <a:spcPct val="100000"/>
              </a:lnSpc>
              <a:spcBef>
                <a:spcPts val="0"/>
              </a:spcBef>
              <a:spcAft>
                <a:spcPts val="0"/>
              </a:spcAft>
              <a:buClr>
                <a:srgbClr val="000000"/>
              </a:buClr>
              <a:buSzPts val="1800"/>
              <a:buFont typeface="Arial"/>
              <a:buNone/>
            </a:pPr>
            <a:r>
              <a:rPr lang="en-US" sz="1600" b="1" i="0" u="none" strike="noStrike" cap="none" dirty="0">
                <a:solidFill>
                  <a:schemeClr val="dk1"/>
                </a:solidFill>
                <a:latin typeface="Calibri"/>
                <a:ea typeface="Calibri"/>
                <a:cs typeface="Calibri"/>
                <a:sym typeface="Calibri"/>
              </a:rPr>
              <a:t>#1189 – Advocacy and Behaviour Consultant</a:t>
            </a:r>
          </a:p>
          <a:p>
            <a:pPr marL="0" marR="0" lvl="0" indent="0" algn="l" rtl="0">
              <a:lnSpc>
                <a:spcPct val="100000"/>
              </a:lnSpc>
              <a:spcBef>
                <a:spcPts val="0"/>
              </a:spcBef>
              <a:spcAft>
                <a:spcPts val="0"/>
              </a:spcAft>
              <a:buClr>
                <a:srgbClr val="000000"/>
              </a:buClr>
              <a:buSzPts val="1800"/>
              <a:buFont typeface="Arial"/>
              <a:buNone/>
            </a:pPr>
            <a:endParaRPr lang="en-US" sz="1600" b="1" dirty="0">
              <a:solidFill>
                <a:schemeClr val="dk1"/>
              </a:solidFill>
              <a:latin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600" b="1" dirty="0">
                <a:solidFill>
                  <a:schemeClr val="dk1"/>
                </a:solidFill>
                <a:latin typeface="Calibri"/>
                <a:cs typeface="Calibri"/>
                <a:sym typeface="Calibri"/>
              </a:rPr>
              <a:t>Nadine Cowie, MSc. – Speech and Language Pathologist </a:t>
            </a:r>
          </a:p>
          <a:p>
            <a:pPr marL="0" marR="0" lvl="0" indent="0" algn="l" rtl="0">
              <a:lnSpc>
                <a:spcPct val="100000"/>
              </a:lnSpc>
              <a:spcBef>
                <a:spcPts val="0"/>
              </a:spcBef>
              <a:spcAft>
                <a:spcPts val="0"/>
              </a:spcAft>
              <a:buClr>
                <a:srgbClr val="000000"/>
              </a:buClr>
              <a:buSzPts val="1800"/>
              <a:buFont typeface="Arial"/>
              <a:buNone/>
            </a:pPr>
            <a:endParaRPr lang="en-US" sz="1600" b="1" dirty="0">
              <a:solidFill>
                <a:schemeClr val="dk1"/>
              </a:solidFill>
              <a:latin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US" sz="1600" b="1" dirty="0">
                <a:solidFill>
                  <a:schemeClr val="dk1"/>
                </a:solidFill>
                <a:latin typeface="Calibri"/>
                <a:cs typeface="Calibri"/>
                <a:sym typeface="Calibri"/>
              </a:rPr>
              <a:t>Amanda Papilion, B.Ed. – Student Support Consultant </a:t>
            </a:r>
            <a:endParaRPr dirty="0"/>
          </a:p>
        </p:txBody>
      </p:sp>
      <p:pic>
        <p:nvPicPr>
          <p:cNvPr id="189" name="Google Shape;189;p1" descr="A picture containing drawing&#10;&#10;Description automatically generated"/>
          <p:cNvPicPr preferRelativeResize="0"/>
          <p:nvPr/>
        </p:nvPicPr>
        <p:blipFill rotWithShape="1">
          <a:blip r:embed="rId4">
            <a:alphaModFix/>
          </a:blip>
          <a:srcRect/>
          <a:stretch/>
        </p:blipFill>
        <p:spPr>
          <a:xfrm>
            <a:off x="9181381" y="5461918"/>
            <a:ext cx="2743200" cy="116752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3"/>
        <p:cNvGrpSpPr/>
        <p:nvPr/>
      </p:nvGrpSpPr>
      <p:grpSpPr>
        <a:xfrm>
          <a:off x="0" y="0"/>
          <a:ext cx="0" cy="0"/>
          <a:chOff x="0" y="0"/>
          <a:chExt cx="0" cy="0"/>
        </a:xfrm>
      </p:grpSpPr>
      <p:sp>
        <p:nvSpPr>
          <p:cNvPr id="214" name="Google Shape;214;g1237eb5c266_0_6"/>
          <p:cNvSpPr/>
          <p:nvPr/>
        </p:nvSpPr>
        <p:spPr>
          <a:xfrm>
            <a:off x="1" y="0"/>
            <a:ext cx="60822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15" name="Google Shape;215;g1237eb5c266_0_6"/>
          <p:cNvSpPr/>
          <p:nvPr/>
        </p:nvSpPr>
        <p:spPr>
          <a:xfrm>
            <a:off x="1" y="0"/>
            <a:ext cx="12192000" cy="6858000"/>
          </a:xfrm>
          <a:prstGeom prst="rect">
            <a:avLst/>
          </a:prstGeom>
          <a:gradFill>
            <a:gsLst>
              <a:gs pos="0">
                <a:srgbClr val="1A8A6B"/>
              </a:gs>
              <a:gs pos="25000">
                <a:srgbClr val="1A8A6B"/>
              </a:gs>
              <a:gs pos="94000">
                <a:srgbClr val="3A3838"/>
              </a:gs>
              <a:gs pos="100000">
                <a:srgbClr val="3A3838"/>
              </a:gs>
            </a:gsLst>
            <a:lin ang="4199895"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16" name="Google Shape;216;g1237eb5c266_0_6"/>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17" name="Google Shape;217;g1237eb5c266_0_6"/>
          <p:cNvSpPr txBox="1">
            <a:spLocks noGrp="1"/>
          </p:cNvSpPr>
          <p:nvPr>
            <p:ph type="title"/>
          </p:nvPr>
        </p:nvSpPr>
        <p:spPr>
          <a:xfrm>
            <a:off x="258100" y="2049000"/>
            <a:ext cx="4277100" cy="2760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4400"/>
              <a:buFont typeface="Calibri"/>
              <a:buNone/>
            </a:pPr>
            <a:r>
              <a:rPr lang="en-US" b="1">
                <a:solidFill>
                  <a:srgbClr val="FFFFFF"/>
                </a:solidFill>
              </a:rPr>
              <a:t>Part 1: Shifting Our Mindset </a:t>
            </a:r>
            <a:endParaRPr b="1">
              <a:solidFill>
                <a:srgbClr val="FFFFFF"/>
              </a:solidFill>
            </a:endParaRPr>
          </a:p>
        </p:txBody>
      </p:sp>
      <p:pic>
        <p:nvPicPr>
          <p:cNvPr id="218" name="Google Shape;218;g1237eb5c266_0_6" descr="Text, whiteboard&#10;&#10;Description automatically generated"/>
          <p:cNvPicPr preferRelativeResize="0"/>
          <p:nvPr/>
        </p:nvPicPr>
        <p:blipFill rotWithShape="1">
          <a:blip r:embed="rId4">
            <a:alphaModFix/>
          </a:blip>
          <a:srcRect t="31086" r="772" b="25874"/>
          <a:stretch/>
        </p:blipFill>
        <p:spPr>
          <a:xfrm>
            <a:off x="6318672" y="911713"/>
            <a:ext cx="5201609" cy="503456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6"/>
          <p:cNvPicPr preferRelativeResize="0"/>
          <p:nvPr/>
        </p:nvPicPr>
        <p:blipFill rotWithShape="1">
          <a:blip r:embed="rId3">
            <a:alphaModFix/>
          </a:blip>
          <a:srcRect/>
          <a:stretch/>
        </p:blipFill>
        <p:spPr>
          <a:xfrm>
            <a:off x="639913" y="1514587"/>
            <a:ext cx="10619974" cy="4443650"/>
          </a:xfrm>
          <a:prstGeom prst="rect">
            <a:avLst/>
          </a:prstGeom>
          <a:noFill/>
          <a:ln>
            <a:noFill/>
          </a:ln>
        </p:spPr>
      </p:pic>
      <p:sp>
        <p:nvSpPr>
          <p:cNvPr id="249" name="Google Shape;249;p6"/>
          <p:cNvSpPr/>
          <p:nvPr/>
        </p:nvSpPr>
        <p:spPr>
          <a:xfrm>
            <a:off x="5921" y="424685"/>
            <a:ext cx="12192000" cy="1028700"/>
          </a:xfrm>
          <a:prstGeom prst="rect">
            <a:avLst/>
          </a:prstGeom>
          <a:solidFill>
            <a:srgbClr val="0E4D3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50" name="Google Shape;250;p6"/>
          <p:cNvSpPr txBox="1"/>
          <p:nvPr/>
        </p:nvSpPr>
        <p:spPr>
          <a:xfrm>
            <a:off x="6175" y="515861"/>
            <a:ext cx="12169035"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lt1"/>
                </a:solidFill>
                <a:latin typeface="Calibri"/>
                <a:ea typeface="Calibri"/>
                <a:cs typeface="Calibri"/>
                <a:sym typeface="Calibri"/>
              </a:rPr>
              <a:t>Connection Strategies Activity</a:t>
            </a:r>
            <a:endParaRPr sz="1800" b="0" i="0" u="none" strike="noStrike" cap="none">
              <a:solidFill>
                <a:schemeClr val="lt1"/>
              </a:solidFill>
              <a:latin typeface="Calibri"/>
              <a:ea typeface="Calibri"/>
              <a:cs typeface="Calibri"/>
              <a:sym typeface="Calibri"/>
            </a:endParaRPr>
          </a:p>
        </p:txBody>
      </p:sp>
      <p:pic>
        <p:nvPicPr>
          <p:cNvPr id="251" name="Google Shape;251;p6"/>
          <p:cNvPicPr preferRelativeResize="0"/>
          <p:nvPr/>
        </p:nvPicPr>
        <p:blipFill>
          <a:blip r:embed="rId4">
            <a:alphaModFix/>
          </a:blip>
          <a:stretch>
            <a:fillRect/>
          </a:stretch>
        </p:blipFill>
        <p:spPr>
          <a:xfrm>
            <a:off x="4342150" y="6019450"/>
            <a:ext cx="732024" cy="732024"/>
          </a:xfrm>
          <a:prstGeom prst="rect">
            <a:avLst/>
          </a:prstGeom>
          <a:noFill/>
          <a:ln>
            <a:noFill/>
          </a:ln>
        </p:spPr>
      </p:pic>
      <p:pic>
        <p:nvPicPr>
          <p:cNvPr id="252" name="Google Shape;252;p6"/>
          <p:cNvPicPr preferRelativeResize="0"/>
          <p:nvPr/>
        </p:nvPicPr>
        <p:blipFill>
          <a:blip r:embed="rId5">
            <a:alphaModFix/>
          </a:blip>
          <a:stretch>
            <a:fillRect/>
          </a:stretch>
        </p:blipFill>
        <p:spPr>
          <a:xfrm>
            <a:off x="6275300" y="6019452"/>
            <a:ext cx="831000" cy="732025"/>
          </a:xfrm>
          <a:prstGeom prst="rect">
            <a:avLst/>
          </a:prstGeom>
          <a:noFill/>
          <a:ln>
            <a:noFill/>
          </a:ln>
        </p:spPr>
      </p:pic>
      <p:pic>
        <p:nvPicPr>
          <p:cNvPr id="253" name="Google Shape;253;p6"/>
          <p:cNvPicPr preferRelativeResize="0"/>
          <p:nvPr/>
        </p:nvPicPr>
        <p:blipFill>
          <a:blip r:embed="rId6">
            <a:alphaModFix/>
          </a:blip>
          <a:stretch>
            <a:fillRect/>
          </a:stretch>
        </p:blipFill>
        <p:spPr>
          <a:xfrm>
            <a:off x="5313900" y="6019449"/>
            <a:ext cx="831000" cy="7320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6"/>
        <p:cNvGrpSpPr/>
        <p:nvPr/>
      </p:nvGrpSpPr>
      <p:grpSpPr>
        <a:xfrm>
          <a:off x="0" y="0"/>
          <a:ext cx="0" cy="0"/>
          <a:chOff x="0" y="0"/>
          <a:chExt cx="0" cy="0"/>
        </a:xfrm>
      </p:grpSpPr>
      <p:sp>
        <p:nvSpPr>
          <p:cNvPr id="417" name="Google Shape;417;g1237eb5c266_0_39"/>
          <p:cNvSpPr/>
          <p:nvPr/>
        </p:nvSpPr>
        <p:spPr>
          <a:xfrm>
            <a:off x="1" y="0"/>
            <a:ext cx="60822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18" name="Google Shape;418;g1237eb5c266_0_39"/>
          <p:cNvSpPr/>
          <p:nvPr/>
        </p:nvSpPr>
        <p:spPr>
          <a:xfrm>
            <a:off x="1" y="0"/>
            <a:ext cx="12192000" cy="6858000"/>
          </a:xfrm>
          <a:prstGeom prst="rect">
            <a:avLst/>
          </a:prstGeom>
          <a:gradFill>
            <a:gsLst>
              <a:gs pos="0">
                <a:srgbClr val="1A8A6B"/>
              </a:gs>
              <a:gs pos="25000">
                <a:srgbClr val="1A8A6B"/>
              </a:gs>
              <a:gs pos="94000">
                <a:srgbClr val="3A3838"/>
              </a:gs>
              <a:gs pos="100000">
                <a:srgbClr val="3A3838"/>
              </a:gs>
            </a:gsLst>
            <a:lin ang="4199895"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19" name="Google Shape;419;g1237eb5c266_0_39"/>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420" name="Google Shape;420;g1237eb5c266_0_39"/>
          <p:cNvSpPr txBox="1">
            <a:spLocks noGrp="1"/>
          </p:cNvSpPr>
          <p:nvPr>
            <p:ph type="title"/>
          </p:nvPr>
        </p:nvSpPr>
        <p:spPr>
          <a:xfrm>
            <a:off x="258100" y="2049000"/>
            <a:ext cx="4277100" cy="2760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4400"/>
              <a:buFont typeface="Calibri"/>
              <a:buNone/>
            </a:pPr>
            <a:r>
              <a:rPr lang="en-US" b="1" dirty="0">
                <a:solidFill>
                  <a:srgbClr val="FFFFFF"/>
                </a:solidFill>
              </a:rPr>
              <a:t>Part 2: Coping and Tolerance Skills</a:t>
            </a:r>
            <a:endParaRPr b="1" dirty="0">
              <a:solidFill>
                <a:srgbClr val="FFFFFF"/>
              </a:solidFill>
            </a:endParaRPr>
          </a:p>
        </p:txBody>
      </p:sp>
      <p:pic>
        <p:nvPicPr>
          <p:cNvPr id="421" name="Google Shape;421;g1237eb5c266_0_39"/>
          <p:cNvPicPr preferRelativeResize="0"/>
          <p:nvPr/>
        </p:nvPicPr>
        <p:blipFill rotWithShape="1">
          <a:blip r:embed="rId4">
            <a:alphaModFix/>
          </a:blip>
          <a:srcRect/>
          <a:stretch/>
        </p:blipFill>
        <p:spPr>
          <a:xfrm>
            <a:off x="5293760" y="1"/>
            <a:ext cx="6898239" cy="6857999"/>
          </a:xfrm>
          <a:prstGeom prst="rect">
            <a:avLst/>
          </a:prstGeom>
          <a:noFill/>
          <a:ln>
            <a:noFill/>
          </a:ln>
        </p:spPr>
      </p:pic>
      <p:pic>
        <p:nvPicPr>
          <p:cNvPr id="422" name="Google Shape;422;g1237eb5c266_0_39" descr="Text, logo, company name&#10;&#10;Description automatically generated"/>
          <p:cNvPicPr preferRelativeResize="0"/>
          <p:nvPr/>
        </p:nvPicPr>
        <p:blipFill rotWithShape="1">
          <a:blip r:embed="rId5">
            <a:alphaModFix/>
          </a:blip>
          <a:srcRect t="12419" b="13604"/>
          <a:stretch/>
        </p:blipFill>
        <p:spPr>
          <a:xfrm>
            <a:off x="4499314" y="1"/>
            <a:ext cx="7692685" cy="6857999"/>
          </a:xfrm>
          <a:custGeom>
            <a:avLst/>
            <a:gdLst/>
            <a:ahLst/>
            <a:cxnLst/>
            <a:rect l="l" t="t" r="r" b="b"/>
            <a:pathLst>
              <a:path w="9270806" h="6858000" extrusionOk="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422"/>
                                        </p:tgtEl>
                                        <p:attrNameLst>
                                          <p:attrName>ppt_y</p:attrName>
                                        </p:attrNameLst>
                                      </p:cBhvr>
                                      <p:tavLst>
                                        <p:tav tm="0">
                                          <p:val>
                                            <p:strVal val="#ppt_y"/>
                                          </p:val>
                                        </p:tav>
                                        <p:tav tm="100000">
                                          <p:val>
                                            <p:strVal val="#ppt_y+1"/>
                                          </p:val>
                                        </p:tav>
                                      </p:tavLst>
                                    </p:anim>
                                    <p:set>
                                      <p:cBhvr>
                                        <p:cTn id="7" dur="1" fill="hold">
                                          <p:stCondLst>
                                            <p:cond delay="500"/>
                                          </p:stCondLst>
                                        </p:cTn>
                                        <p:tgtEl>
                                          <p:spTgt spid="4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g266cceb85df_1_12"/>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29" name="Google Shape;429;g266cceb85df_1_12"/>
          <p:cNvSpPr txBox="1"/>
          <p:nvPr/>
        </p:nvSpPr>
        <p:spPr>
          <a:xfrm>
            <a:off x="-3511" y="126612"/>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Coping and Tolerance Skills: The 3 Rs</a:t>
            </a:r>
            <a:endParaRPr sz="1400" b="0" i="0" u="none" strike="noStrike" cap="none">
              <a:solidFill>
                <a:srgbClr val="000000"/>
              </a:solidFill>
              <a:latin typeface="Arial"/>
              <a:ea typeface="Arial"/>
              <a:cs typeface="Arial"/>
              <a:sym typeface="Arial"/>
            </a:endParaRPr>
          </a:p>
        </p:txBody>
      </p:sp>
      <p:pic>
        <p:nvPicPr>
          <p:cNvPr id="430" name="Google Shape;430;g266cceb85df_1_12"/>
          <p:cNvPicPr preferRelativeResize="0"/>
          <p:nvPr/>
        </p:nvPicPr>
        <p:blipFill rotWithShape="1">
          <a:blip r:embed="rId3">
            <a:alphaModFix/>
          </a:blip>
          <a:srcRect/>
          <a:stretch/>
        </p:blipFill>
        <p:spPr>
          <a:xfrm>
            <a:off x="10260069" y="5055657"/>
            <a:ext cx="1667900" cy="1675731"/>
          </a:xfrm>
          <a:prstGeom prst="rect">
            <a:avLst/>
          </a:prstGeom>
          <a:noFill/>
          <a:ln>
            <a:noFill/>
          </a:ln>
        </p:spPr>
      </p:pic>
      <p:pic>
        <p:nvPicPr>
          <p:cNvPr id="441" name="Google Shape;441;g123fdb2b26a_0_0" descr="A screenshot of a computer&#10;&#10;Description automatically generated"/>
          <p:cNvPicPr preferRelativeResize="0"/>
          <p:nvPr/>
        </p:nvPicPr>
        <p:blipFill rotWithShape="1">
          <a:blip r:embed="rId4">
            <a:alphaModFix/>
          </a:blip>
          <a:srcRect l="34154" t="14085" r="35610" b="11395"/>
          <a:stretch/>
        </p:blipFill>
        <p:spPr>
          <a:xfrm>
            <a:off x="4152222" y="1407085"/>
            <a:ext cx="3880534" cy="5324303"/>
          </a:xfrm>
          <a:prstGeom prst="rect">
            <a:avLst/>
          </a:prstGeom>
          <a:noFill/>
          <a:ln>
            <a:noFill/>
          </a:ln>
        </p:spPr>
      </p:pic>
      <p:pic>
        <p:nvPicPr>
          <p:cNvPr id="3" name="Google Shape;465;p34">
            <a:extLst>
              <a:ext uri="{FF2B5EF4-FFF2-40B4-BE49-F238E27FC236}">
                <a16:creationId xmlns:a16="http://schemas.microsoft.com/office/drawing/2014/main" id="{FD69C470-0495-D709-AF4C-29A092942947}"/>
              </a:ext>
            </a:extLst>
          </p:cNvPr>
          <p:cNvPicPr preferRelativeResize="0"/>
          <p:nvPr/>
        </p:nvPicPr>
        <p:blipFill rotWithShape="1">
          <a:blip r:embed="rId5">
            <a:alphaModFix/>
          </a:blip>
          <a:srcRect/>
          <a:stretch/>
        </p:blipFill>
        <p:spPr>
          <a:xfrm>
            <a:off x="10301144" y="3454445"/>
            <a:ext cx="1667900" cy="1601184"/>
          </a:xfrm>
          <a:prstGeom prst="rect">
            <a:avLst/>
          </a:prstGeom>
          <a:noFill/>
          <a:ln>
            <a:noFill/>
          </a:ln>
        </p:spPr>
      </p:pic>
      <p:pic>
        <p:nvPicPr>
          <p:cNvPr id="4" name="Google Shape;466;p34">
            <a:extLst>
              <a:ext uri="{FF2B5EF4-FFF2-40B4-BE49-F238E27FC236}">
                <a16:creationId xmlns:a16="http://schemas.microsoft.com/office/drawing/2014/main" id="{1E9B41FB-50B7-8180-9DF5-C96D6D58C5B2}"/>
              </a:ext>
            </a:extLst>
          </p:cNvPr>
          <p:cNvPicPr preferRelativeResize="0"/>
          <p:nvPr/>
        </p:nvPicPr>
        <p:blipFill rotWithShape="1">
          <a:blip r:embed="rId6">
            <a:alphaModFix/>
          </a:blip>
          <a:srcRect/>
          <a:stretch/>
        </p:blipFill>
        <p:spPr>
          <a:xfrm>
            <a:off x="10301144" y="2042564"/>
            <a:ext cx="1585751" cy="1411875"/>
          </a:xfrm>
          <a:prstGeom prst="rect">
            <a:avLst/>
          </a:prstGeom>
          <a:noFill/>
          <a:ln>
            <a:noFill/>
          </a:ln>
        </p:spPr>
      </p:pic>
    </p:spTree>
    <p:extLst>
      <p:ext uri="{BB962C8B-B14F-4D97-AF65-F5344CB8AC3E}">
        <p14:creationId xmlns:p14="http://schemas.microsoft.com/office/powerpoint/2010/main" val="1821773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g266cceb85df_1_12"/>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29" name="Google Shape;429;g266cceb85df_1_12"/>
          <p:cNvSpPr txBox="1"/>
          <p:nvPr/>
        </p:nvSpPr>
        <p:spPr>
          <a:xfrm>
            <a:off x="-3511" y="126612"/>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Coping and Tolerance Skills: The 3 Rs</a:t>
            </a:r>
            <a:endParaRPr sz="1400" b="0" i="0" u="none" strike="noStrike" cap="none">
              <a:solidFill>
                <a:srgbClr val="000000"/>
              </a:solidFill>
              <a:latin typeface="Arial"/>
              <a:ea typeface="Arial"/>
              <a:cs typeface="Arial"/>
              <a:sym typeface="Arial"/>
            </a:endParaRPr>
          </a:p>
        </p:txBody>
      </p:sp>
      <p:pic>
        <p:nvPicPr>
          <p:cNvPr id="430" name="Google Shape;430;g266cceb85df_1_12"/>
          <p:cNvPicPr preferRelativeResize="0"/>
          <p:nvPr/>
        </p:nvPicPr>
        <p:blipFill rotWithShape="1">
          <a:blip r:embed="rId5">
            <a:alphaModFix/>
          </a:blip>
          <a:srcRect/>
          <a:stretch/>
        </p:blipFill>
        <p:spPr>
          <a:xfrm>
            <a:off x="10219300" y="4893057"/>
            <a:ext cx="1667900" cy="1675731"/>
          </a:xfrm>
          <a:prstGeom prst="rect">
            <a:avLst/>
          </a:prstGeom>
          <a:noFill/>
          <a:ln>
            <a:noFill/>
          </a:ln>
        </p:spPr>
      </p:pic>
      <p:pic>
        <p:nvPicPr>
          <p:cNvPr id="2" name="Breathing with Matthew">
            <a:hlinkClick r:id="" action="ppaction://media"/>
            <a:extLst>
              <a:ext uri="{FF2B5EF4-FFF2-40B4-BE49-F238E27FC236}">
                <a16:creationId xmlns:a16="http://schemas.microsoft.com/office/drawing/2014/main" id="{10194592-335C-120B-2721-8BD8BCB10F1E}"/>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888445" y="1230748"/>
            <a:ext cx="3160205" cy="5627252"/>
          </a:xfrm>
          <a:prstGeom prst="rect">
            <a:avLst/>
          </a:prstGeom>
        </p:spPr>
      </p:pic>
      <p:pic>
        <p:nvPicPr>
          <p:cNvPr id="3" name="Google Shape;449;p33" descr="Diagram&#10;&#10;Description automatically generated">
            <a:extLst>
              <a:ext uri="{FF2B5EF4-FFF2-40B4-BE49-F238E27FC236}">
                <a16:creationId xmlns:a16="http://schemas.microsoft.com/office/drawing/2014/main" id="{1A0178A3-75D6-CDC0-71A7-9D4B4BD91967}"/>
              </a:ext>
            </a:extLst>
          </p:cNvPr>
          <p:cNvPicPr preferRelativeResize="0"/>
          <p:nvPr/>
        </p:nvPicPr>
        <p:blipFill rotWithShape="1">
          <a:blip r:embed="rId7">
            <a:alphaModFix/>
          </a:blip>
          <a:srcRect l="10230" t="-2536" r="1042" b="3901"/>
          <a:stretch/>
        </p:blipFill>
        <p:spPr>
          <a:xfrm>
            <a:off x="871628" y="1486227"/>
            <a:ext cx="5785204" cy="4413426"/>
          </a:xfrm>
          <a:prstGeom prst="rect">
            <a:avLst/>
          </a:prstGeom>
          <a:noFill/>
          <a:ln>
            <a:noFill/>
          </a:ln>
        </p:spPr>
      </p:pic>
      <p:sp>
        <p:nvSpPr>
          <p:cNvPr id="4" name="Google Shape;450;p33">
            <a:extLst>
              <a:ext uri="{FF2B5EF4-FFF2-40B4-BE49-F238E27FC236}">
                <a16:creationId xmlns:a16="http://schemas.microsoft.com/office/drawing/2014/main" id="{F090BD85-BE55-514E-AA8E-E453BDA4B20C}"/>
              </a:ext>
            </a:extLst>
          </p:cNvPr>
          <p:cNvSpPr/>
          <p:nvPr/>
        </p:nvSpPr>
        <p:spPr>
          <a:xfrm>
            <a:off x="304800" y="2777472"/>
            <a:ext cx="3444240" cy="3278774"/>
          </a:xfrm>
          <a:prstGeom prst="ellipse">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6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4"/>
          <p:cNvSpPr/>
          <p:nvPr/>
        </p:nvSpPr>
        <p:spPr>
          <a:xfrm>
            <a:off x="0" y="958348"/>
            <a:ext cx="12192000" cy="272309"/>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60" name="Google Shape;460;p34"/>
          <p:cNvSpPr txBox="1"/>
          <p:nvPr/>
        </p:nvSpPr>
        <p:spPr>
          <a:xfrm>
            <a:off x="-3511" y="126612"/>
            <a:ext cx="12191999"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Coping and Tolerance Skills: Breathing</a:t>
            </a:r>
            <a:endParaRPr sz="1400" b="0" i="0" u="none" strike="noStrike" cap="none">
              <a:solidFill>
                <a:srgbClr val="000000"/>
              </a:solidFill>
              <a:latin typeface="Arial"/>
              <a:ea typeface="Arial"/>
              <a:cs typeface="Arial"/>
              <a:sym typeface="Arial"/>
            </a:endParaRPr>
          </a:p>
        </p:txBody>
      </p:sp>
      <p:pic>
        <p:nvPicPr>
          <p:cNvPr id="461" name="Google Shape;461;p34" descr="A picture containing person, holding, striped, dessert&#10;&#10;Description automatically generated"/>
          <p:cNvPicPr preferRelativeResize="0">
            <a:picLocks noGrp="1"/>
          </p:cNvPicPr>
          <p:nvPr>
            <p:ph type="body" idx="1"/>
          </p:nvPr>
        </p:nvPicPr>
        <p:blipFill rotWithShape="1">
          <a:blip r:embed="rId3">
            <a:alphaModFix/>
          </a:blip>
          <a:srcRect/>
          <a:stretch/>
        </p:blipFill>
        <p:spPr>
          <a:xfrm>
            <a:off x="7977677" y="1560532"/>
            <a:ext cx="2861100" cy="4191300"/>
          </a:xfrm>
          <a:prstGeom prst="rect">
            <a:avLst/>
          </a:prstGeom>
          <a:noFill/>
          <a:ln>
            <a:noFill/>
          </a:ln>
        </p:spPr>
      </p:pic>
      <p:pic>
        <p:nvPicPr>
          <p:cNvPr id="462" name="Google Shape;462;p34" descr="See the source image"/>
          <p:cNvPicPr preferRelativeResize="0"/>
          <p:nvPr/>
        </p:nvPicPr>
        <p:blipFill rotWithShape="1">
          <a:blip r:embed="rId4">
            <a:alphaModFix/>
          </a:blip>
          <a:srcRect/>
          <a:stretch/>
        </p:blipFill>
        <p:spPr>
          <a:xfrm>
            <a:off x="3638938" y="1560491"/>
            <a:ext cx="4338735" cy="4191359"/>
          </a:xfrm>
          <a:prstGeom prst="rect">
            <a:avLst/>
          </a:prstGeom>
          <a:noFill/>
          <a:ln>
            <a:noFill/>
          </a:ln>
        </p:spPr>
      </p:pic>
      <p:pic>
        <p:nvPicPr>
          <p:cNvPr id="463" name="Google Shape;463;p34" descr="See the source image"/>
          <p:cNvPicPr preferRelativeResize="0"/>
          <p:nvPr/>
        </p:nvPicPr>
        <p:blipFill rotWithShape="1">
          <a:blip r:embed="rId5">
            <a:alphaModFix/>
          </a:blip>
          <a:srcRect b="6133"/>
          <a:stretch/>
        </p:blipFill>
        <p:spPr>
          <a:xfrm>
            <a:off x="161739" y="1389157"/>
            <a:ext cx="3477209" cy="4895939"/>
          </a:xfrm>
          <a:prstGeom prst="rect">
            <a:avLst/>
          </a:prstGeom>
          <a:noFill/>
          <a:ln>
            <a:noFill/>
          </a:ln>
        </p:spPr>
      </p:pic>
      <p:pic>
        <p:nvPicPr>
          <p:cNvPr id="464" name="Google Shape;464;p34"/>
          <p:cNvPicPr preferRelativeResize="0"/>
          <p:nvPr/>
        </p:nvPicPr>
        <p:blipFill rotWithShape="1">
          <a:blip r:embed="rId6">
            <a:alphaModFix/>
          </a:blip>
          <a:srcRect/>
          <a:stretch/>
        </p:blipFill>
        <p:spPr>
          <a:xfrm>
            <a:off x="10520600" y="5182257"/>
            <a:ext cx="1667900" cy="1675731"/>
          </a:xfrm>
          <a:prstGeom prst="rect">
            <a:avLst/>
          </a:prstGeom>
          <a:noFill/>
          <a:ln>
            <a:noFill/>
          </a:ln>
        </p:spPr>
      </p:pic>
      <p:pic>
        <p:nvPicPr>
          <p:cNvPr id="467" name="Google Shape;467;p34"/>
          <p:cNvPicPr preferRelativeResize="0"/>
          <p:nvPr/>
        </p:nvPicPr>
        <p:blipFill>
          <a:blip r:embed="rId7">
            <a:alphaModFix/>
          </a:blip>
          <a:stretch>
            <a:fillRect/>
          </a:stretch>
        </p:blipFill>
        <p:spPr>
          <a:xfrm>
            <a:off x="4342150" y="6019450"/>
            <a:ext cx="732024" cy="732024"/>
          </a:xfrm>
          <a:prstGeom prst="rect">
            <a:avLst/>
          </a:prstGeom>
          <a:noFill/>
          <a:ln>
            <a:noFill/>
          </a:ln>
        </p:spPr>
      </p:pic>
      <p:pic>
        <p:nvPicPr>
          <p:cNvPr id="468" name="Google Shape;468;p34"/>
          <p:cNvPicPr preferRelativeResize="0"/>
          <p:nvPr/>
        </p:nvPicPr>
        <p:blipFill>
          <a:blip r:embed="rId8">
            <a:alphaModFix/>
          </a:blip>
          <a:stretch>
            <a:fillRect/>
          </a:stretch>
        </p:blipFill>
        <p:spPr>
          <a:xfrm>
            <a:off x="6275300" y="6019452"/>
            <a:ext cx="831000" cy="732025"/>
          </a:xfrm>
          <a:prstGeom prst="rect">
            <a:avLst/>
          </a:prstGeom>
          <a:noFill/>
          <a:ln>
            <a:noFill/>
          </a:ln>
        </p:spPr>
      </p:pic>
      <p:pic>
        <p:nvPicPr>
          <p:cNvPr id="469" name="Google Shape;469;p34"/>
          <p:cNvPicPr preferRelativeResize="0"/>
          <p:nvPr/>
        </p:nvPicPr>
        <p:blipFill>
          <a:blip r:embed="rId9">
            <a:alphaModFix/>
          </a:blip>
          <a:stretch>
            <a:fillRect/>
          </a:stretch>
        </p:blipFill>
        <p:spPr>
          <a:xfrm>
            <a:off x="5313900" y="6019449"/>
            <a:ext cx="831000" cy="7320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g123fdb2b26a_0_0"/>
          <p:cNvPicPr preferRelativeResize="0"/>
          <p:nvPr/>
        </p:nvPicPr>
        <p:blipFill rotWithShape="1">
          <a:blip r:embed="rId3">
            <a:alphaModFix/>
          </a:blip>
          <a:srcRect l="49470" t="33732" r="10340" b="20527"/>
          <a:stretch/>
        </p:blipFill>
        <p:spPr>
          <a:xfrm>
            <a:off x="3180552" y="1833325"/>
            <a:ext cx="5830895" cy="3400780"/>
          </a:xfrm>
          <a:prstGeom prst="rect">
            <a:avLst/>
          </a:prstGeom>
          <a:noFill/>
          <a:ln>
            <a:noFill/>
          </a:ln>
        </p:spPr>
      </p:pic>
      <p:sp>
        <p:nvSpPr>
          <p:cNvPr id="438" name="Google Shape;438;g123fdb2b26a_0_0"/>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39" name="Google Shape;439;g123fdb2b26a_0_0"/>
          <p:cNvSpPr txBox="1"/>
          <p:nvPr/>
        </p:nvSpPr>
        <p:spPr>
          <a:xfrm>
            <a:off x="-3511" y="126612"/>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Coping and Tolerance Skills: The 3 Rs</a:t>
            </a:r>
            <a:endParaRPr sz="1400" b="0" i="0" u="none" strike="noStrike" cap="none">
              <a:solidFill>
                <a:srgbClr val="000000"/>
              </a:solidFill>
              <a:latin typeface="Arial"/>
              <a:ea typeface="Arial"/>
              <a:cs typeface="Arial"/>
              <a:sym typeface="Arial"/>
            </a:endParaRPr>
          </a:p>
        </p:txBody>
      </p:sp>
      <p:pic>
        <p:nvPicPr>
          <p:cNvPr id="2" name="Google Shape;449;p33" descr="Diagram&#10;&#10;Description automatically generated">
            <a:extLst>
              <a:ext uri="{FF2B5EF4-FFF2-40B4-BE49-F238E27FC236}">
                <a16:creationId xmlns:a16="http://schemas.microsoft.com/office/drawing/2014/main" id="{8090B84C-9D79-3D47-6B42-3F90CDFABB94}"/>
              </a:ext>
            </a:extLst>
          </p:cNvPr>
          <p:cNvPicPr preferRelativeResize="0"/>
          <p:nvPr/>
        </p:nvPicPr>
        <p:blipFill rotWithShape="1">
          <a:blip r:embed="rId4">
            <a:alphaModFix/>
          </a:blip>
          <a:srcRect l="10230" t="-2536" r="1042" b="3901"/>
          <a:stretch/>
        </p:blipFill>
        <p:spPr>
          <a:xfrm>
            <a:off x="536907" y="4015255"/>
            <a:ext cx="3523029" cy="2437699"/>
          </a:xfrm>
          <a:prstGeom prst="rect">
            <a:avLst/>
          </a:prstGeom>
          <a:noFill/>
          <a:ln>
            <a:noFill/>
          </a:ln>
        </p:spPr>
      </p:pic>
      <p:sp>
        <p:nvSpPr>
          <p:cNvPr id="3" name="Google Shape;450;p33">
            <a:extLst>
              <a:ext uri="{FF2B5EF4-FFF2-40B4-BE49-F238E27FC236}">
                <a16:creationId xmlns:a16="http://schemas.microsoft.com/office/drawing/2014/main" id="{FA62F1AA-D9D7-92A4-9850-5FCD861AA7E1}"/>
              </a:ext>
            </a:extLst>
          </p:cNvPr>
          <p:cNvSpPr/>
          <p:nvPr/>
        </p:nvSpPr>
        <p:spPr>
          <a:xfrm>
            <a:off x="162845" y="4669130"/>
            <a:ext cx="2013427" cy="1932837"/>
          </a:xfrm>
          <a:prstGeom prst="ellipse">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452;p33">
            <a:extLst>
              <a:ext uri="{FF2B5EF4-FFF2-40B4-BE49-F238E27FC236}">
                <a16:creationId xmlns:a16="http://schemas.microsoft.com/office/drawing/2014/main" id="{9909F13A-20AE-D17F-9118-8AC5E4AFA942}"/>
              </a:ext>
            </a:extLst>
          </p:cNvPr>
          <p:cNvPicPr preferRelativeResize="0"/>
          <p:nvPr/>
        </p:nvPicPr>
        <p:blipFill rotWithShape="1">
          <a:blip r:embed="rId5">
            <a:alphaModFix/>
          </a:blip>
          <a:srcRect/>
          <a:stretch/>
        </p:blipFill>
        <p:spPr>
          <a:xfrm>
            <a:off x="10219300" y="3291857"/>
            <a:ext cx="1667900" cy="160118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8" name="Google Shape;438;g123fdb2b26a_0_0"/>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39" name="Google Shape;439;g123fdb2b26a_0_0"/>
          <p:cNvSpPr txBox="1"/>
          <p:nvPr/>
        </p:nvSpPr>
        <p:spPr>
          <a:xfrm>
            <a:off x="-3511" y="126612"/>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Coping and Tolerance Skills: The 3 Rs</a:t>
            </a:r>
            <a:endParaRPr sz="1400" b="0" i="0" u="none" strike="noStrike" cap="none">
              <a:solidFill>
                <a:srgbClr val="000000"/>
              </a:solidFill>
              <a:latin typeface="Arial"/>
              <a:ea typeface="Arial"/>
              <a:cs typeface="Arial"/>
              <a:sym typeface="Arial"/>
            </a:endParaRPr>
          </a:p>
        </p:txBody>
      </p:sp>
      <p:pic>
        <p:nvPicPr>
          <p:cNvPr id="2" name="Google Shape;449;p33" descr="Diagram&#10;&#10;Description automatically generated">
            <a:extLst>
              <a:ext uri="{FF2B5EF4-FFF2-40B4-BE49-F238E27FC236}">
                <a16:creationId xmlns:a16="http://schemas.microsoft.com/office/drawing/2014/main" id="{8090B84C-9D79-3D47-6B42-3F90CDFABB94}"/>
              </a:ext>
            </a:extLst>
          </p:cNvPr>
          <p:cNvPicPr preferRelativeResize="0"/>
          <p:nvPr/>
        </p:nvPicPr>
        <p:blipFill rotWithShape="1">
          <a:blip r:embed="rId3">
            <a:alphaModFix/>
          </a:blip>
          <a:srcRect l="10230" t="-2536" r="1042" b="3901"/>
          <a:stretch/>
        </p:blipFill>
        <p:spPr>
          <a:xfrm>
            <a:off x="555195" y="4015255"/>
            <a:ext cx="3523029" cy="2437699"/>
          </a:xfrm>
          <a:prstGeom prst="rect">
            <a:avLst/>
          </a:prstGeom>
          <a:noFill/>
          <a:ln>
            <a:noFill/>
          </a:ln>
        </p:spPr>
      </p:pic>
      <p:sp>
        <p:nvSpPr>
          <p:cNvPr id="3" name="Google Shape;450;p33">
            <a:extLst>
              <a:ext uri="{FF2B5EF4-FFF2-40B4-BE49-F238E27FC236}">
                <a16:creationId xmlns:a16="http://schemas.microsoft.com/office/drawing/2014/main" id="{FA62F1AA-D9D7-92A4-9850-5FCD861AA7E1}"/>
              </a:ext>
            </a:extLst>
          </p:cNvPr>
          <p:cNvSpPr/>
          <p:nvPr/>
        </p:nvSpPr>
        <p:spPr>
          <a:xfrm>
            <a:off x="1623607" y="4015255"/>
            <a:ext cx="2143721" cy="2111225"/>
          </a:xfrm>
          <a:prstGeom prst="ellipse">
            <a:avLst/>
          </a:prstGeom>
          <a:noFill/>
          <a:ln w="381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 name="Google Shape;497;p36">
            <a:extLst>
              <a:ext uri="{FF2B5EF4-FFF2-40B4-BE49-F238E27FC236}">
                <a16:creationId xmlns:a16="http://schemas.microsoft.com/office/drawing/2014/main" id="{64D5BFAC-B440-D8BB-CA55-818F71297D0C}"/>
              </a:ext>
            </a:extLst>
          </p:cNvPr>
          <p:cNvPicPr preferRelativeResize="0"/>
          <p:nvPr/>
        </p:nvPicPr>
        <p:blipFill rotWithShape="1">
          <a:blip r:embed="rId4">
            <a:alphaModFix/>
          </a:blip>
          <a:srcRect/>
          <a:stretch/>
        </p:blipFill>
        <p:spPr>
          <a:xfrm>
            <a:off x="10142493" y="1833325"/>
            <a:ext cx="1585751" cy="1411875"/>
          </a:xfrm>
          <a:prstGeom prst="rect">
            <a:avLst/>
          </a:prstGeom>
          <a:noFill/>
          <a:ln>
            <a:noFill/>
          </a:ln>
        </p:spPr>
      </p:pic>
      <p:pic>
        <p:nvPicPr>
          <p:cNvPr id="7" name="Picture 6" descr="Teacher high-fiving young student">
            <a:extLst>
              <a:ext uri="{FF2B5EF4-FFF2-40B4-BE49-F238E27FC236}">
                <a16:creationId xmlns:a16="http://schemas.microsoft.com/office/drawing/2014/main" id="{1BC16C32-91A6-1334-359D-F9BC01C6024C}"/>
              </a:ext>
            </a:extLst>
          </p:cNvPr>
          <p:cNvPicPr>
            <a:picLocks noChangeAspect="1"/>
          </p:cNvPicPr>
          <p:nvPr/>
        </p:nvPicPr>
        <p:blipFill>
          <a:blip r:embed="rId5"/>
          <a:stretch>
            <a:fillRect/>
          </a:stretch>
        </p:blipFill>
        <p:spPr>
          <a:xfrm>
            <a:off x="4053381" y="1468628"/>
            <a:ext cx="5881116" cy="3920744"/>
          </a:xfrm>
          <a:prstGeom prst="rect">
            <a:avLst/>
          </a:prstGeom>
        </p:spPr>
      </p:pic>
    </p:spTree>
    <p:extLst>
      <p:ext uri="{BB962C8B-B14F-4D97-AF65-F5344CB8AC3E}">
        <p14:creationId xmlns:p14="http://schemas.microsoft.com/office/powerpoint/2010/main" val="328426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36"/>
          <p:cNvSpPr/>
          <p:nvPr/>
        </p:nvSpPr>
        <p:spPr>
          <a:xfrm>
            <a:off x="0" y="958348"/>
            <a:ext cx="12192000" cy="272309"/>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85" name="Google Shape;485;p36"/>
          <p:cNvSpPr txBox="1"/>
          <p:nvPr/>
        </p:nvSpPr>
        <p:spPr>
          <a:xfrm>
            <a:off x="-3511" y="126612"/>
            <a:ext cx="12192000" cy="80017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600"/>
              <a:buFont typeface="Arial"/>
              <a:buNone/>
            </a:pPr>
            <a:r>
              <a:rPr lang="en-US" sz="4600" b="1" i="0" u="none" strike="noStrike" cap="none">
                <a:solidFill>
                  <a:schemeClr val="dk1"/>
                </a:solidFill>
                <a:latin typeface="Calibri"/>
                <a:ea typeface="Calibri"/>
                <a:cs typeface="Calibri"/>
                <a:sym typeface="Calibri"/>
              </a:rPr>
              <a:t>Additional Coping and Tolerance Skills</a:t>
            </a:r>
            <a:endParaRPr sz="1200" b="0" i="0" u="none" strike="noStrike" cap="none">
              <a:solidFill>
                <a:srgbClr val="000000"/>
              </a:solidFill>
              <a:latin typeface="Arial"/>
              <a:ea typeface="Arial"/>
              <a:cs typeface="Arial"/>
              <a:sym typeface="Arial"/>
            </a:endParaRPr>
          </a:p>
        </p:txBody>
      </p:sp>
      <p:pic>
        <p:nvPicPr>
          <p:cNvPr id="486" name="Google Shape;486;p36"/>
          <p:cNvPicPr preferRelativeResize="0"/>
          <p:nvPr/>
        </p:nvPicPr>
        <p:blipFill rotWithShape="1">
          <a:blip r:embed="rId3">
            <a:alphaModFix/>
          </a:blip>
          <a:srcRect/>
          <a:stretch/>
        </p:blipFill>
        <p:spPr>
          <a:xfrm>
            <a:off x="222086" y="1505205"/>
            <a:ext cx="3477577" cy="2318385"/>
          </a:xfrm>
          <a:prstGeom prst="rect">
            <a:avLst/>
          </a:prstGeom>
          <a:noFill/>
          <a:ln>
            <a:noFill/>
          </a:ln>
        </p:spPr>
      </p:pic>
      <p:pic>
        <p:nvPicPr>
          <p:cNvPr id="487" name="Google Shape;487;p36"/>
          <p:cNvPicPr preferRelativeResize="0"/>
          <p:nvPr/>
        </p:nvPicPr>
        <p:blipFill rotWithShape="1">
          <a:blip r:embed="rId4">
            <a:alphaModFix/>
          </a:blip>
          <a:srcRect/>
          <a:stretch/>
        </p:blipFill>
        <p:spPr>
          <a:xfrm>
            <a:off x="4257076" y="4055197"/>
            <a:ext cx="4172323" cy="2618923"/>
          </a:xfrm>
          <a:prstGeom prst="rect">
            <a:avLst/>
          </a:prstGeom>
          <a:noFill/>
          <a:ln>
            <a:noFill/>
          </a:ln>
        </p:spPr>
      </p:pic>
      <p:pic>
        <p:nvPicPr>
          <p:cNvPr id="488" name="Google Shape;488;p36" descr="A picture containing indoor, arranged, fresh&#10;&#10;Description automatically generated"/>
          <p:cNvPicPr preferRelativeResize="0"/>
          <p:nvPr/>
        </p:nvPicPr>
        <p:blipFill rotWithShape="1">
          <a:blip r:embed="rId5">
            <a:alphaModFix/>
          </a:blip>
          <a:srcRect/>
          <a:stretch/>
        </p:blipFill>
        <p:spPr>
          <a:xfrm>
            <a:off x="331475" y="3817912"/>
            <a:ext cx="1834388" cy="1221731"/>
          </a:xfrm>
          <a:prstGeom prst="rect">
            <a:avLst/>
          </a:prstGeom>
          <a:noFill/>
          <a:ln>
            <a:noFill/>
          </a:ln>
        </p:spPr>
      </p:pic>
      <p:pic>
        <p:nvPicPr>
          <p:cNvPr id="489" name="Google Shape;489;p36"/>
          <p:cNvPicPr preferRelativeResize="0"/>
          <p:nvPr/>
        </p:nvPicPr>
        <p:blipFill rotWithShape="1">
          <a:blip r:embed="rId6">
            <a:alphaModFix/>
          </a:blip>
          <a:srcRect/>
          <a:stretch/>
        </p:blipFill>
        <p:spPr>
          <a:xfrm>
            <a:off x="4509335" y="1278807"/>
            <a:ext cx="3234882" cy="1824805"/>
          </a:xfrm>
          <a:prstGeom prst="rect">
            <a:avLst/>
          </a:prstGeom>
          <a:noFill/>
          <a:ln>
            <a:noFill/>
          </a:ln>
        </p:spPr>
      </p:pic>
      <p:pic>
        <p:nvPicPr>
          <p:cNvPr id="490" name="Google Shape;490;p36"/>
          <p:cNvPicPr preferRelativeResize="0"/>
          <p:nvPr/>
        </p:nvPicPr>
        <p:blipFill rotWithShape="1">
          <a:blip r:embed="rId7">
            <a:alphaModFix/>
          </a:blip>
          <a:srcRect/>
          <a:stretch/>
        </p:blipFill>
        <p:spPr>
          <a:xfrm>
            <a:off x="8839425" y="1262000"/>
            <a:ext cx="1834500" cy="1834500"/>
          </a:xfrm>
          <a:prstGeom prst="ellipse">
            <a:avLst/>
          </a:prstGeom>
          <a:noFill/>
          <a:ln>
            <a:noFill/>
          </a:ln>
        </p:spPr>
      </p:pic>
      <p:pic>
        <p:nvPicPr>
          <p:cNvPr id="491" name="Google Shape;491;p36"/>
          <p:cNvPicPr preferRelativeResize="0"/>
          <p:nvPr/>
        </p:nvPicPr>
        <p:blipFill rotWithShape="1">
          <a:blip r:embed="rId8">
            <a:alphaModFix/>
          </a:blip>
          <a:srcRect/>
          <a:stretch/>
        </p:blipFill>
        <p:spPr>
          <a:xfrm>
            <a:off x="2544684" y="2083314"/>
            <a:ext cx="2070671" cy="3269481"/>
          </a:xfrm>
          <a:prstGeom prst="rect">
            <a:avLst/>
          </a:prstGeom>
          <a:noFill/>
          <a:ln>
            <a:noFill/>
          </a:ln>
        </p:spPr>
      </p:pic>
      <p:pic>
        <p:nvPicPr>
          <p:cNvPr id="492" name="Google Shape;492;p36"/>
          <p:cNvPicPr preferRelativeResize="0"/>
          <p:nvPr/>
        </p:nvPicPr>
        <p:blipFill rotWithShape="1">
          <a:blip r:embed="rId9">
            <a:alphaModFix/>
          </a:blip>
          <a:srcRect l="40625" t="19706" r="42375" b="32975"/>
          <a:stretch/>
        </p:blipFill>
        <p:spPr>
          <a:xfrm>
            <a:off x="6497219" y="2400730"/>
            <a:ext cx="2590800" cy="4056094"/>
          </a:xfrm>
          <a:prstGeom prst="rect">
            <a:avLst/>
          </a:prstGeom>
          <a:noFill/>
          <a:ln>
            <a:noFill/>
          </a:ln>
        </p:spPr>
      </p:pic>
      <p:pic>
        <p:nvPicPr>
          <p:cNvPr id="493" name="Google Shape;493;p36"/>
          <p:cNvPicPr preferRelativeResize="0">
            <a:picLocks noGrp="1"/>
          </p:cNvPicPr>
          <p:nvPr>
            <p:ph type="body" idx="1"/>
          </p:nvPr>
        </p:nvPicPr>
        <p:blipFill rotWithShape="1">
          <a:blip r:embed="rId10">
            <a:alphaModFix/>
          </a:blip>
          <a:srcRect/>
          <a:stretch/>
        </p:blipFill>
        <p:spPr>
          <a:xfrm>
            <a:off x="8469574" y="3827449"/>
            <a:ext cx="2051100" cy="2859900"/>
          </a:xfrm>
          <a:prstGeom prst="rect">
            <a:avLst/>
          </a:prstGeom>
          <a:noFill/>
          <a:ln>
            <a:noFill/>
          </a:ln>
        </p:spPr>
      </p:pic>
      <p:pic>
        <p:nvPicPr>
          <p:cNvPr id="494" name="Google Shape;494;p36"/>
          <p:cNvPicPr preferRelativeResize="0"/>
          <p:nvPr/>
        </p:nvPicPr>
        <p:blipFill rotWithShape="1">
          <a:blip r:embed="rId11">
            <a:alphaModFix/>
          </a:blip>
          <a:srcRect/>
          <a:stretch/>
        </p:blipFill>
        <p:spPr>
          <a:xfrm>
            <a:off x="323577" y="5039638"/>
            <a:ext cx="3274597" cy="1609571"/>
          </a:xfrm>
          <a:prstGeom prst="rect">
            <a:avLst/>
          </a:prstGeom>
          <a:noFill/>
          <a:ln>
            <a:noFill/>
          </a:ln>
        </p:spPr>
      </p:pic>
      <p:pic>
        <p:nvPicPr>
          <p:cNvPr id="495" name="Google Shape;495;p36"/>
          <p:cNvPicPr preferRelativeResize="0"/>
          <p:nvPr/>
        </p:nvPicPr>
        <p:blipFill rotWithShape="1">
          <a:blip r:embed="rId12">
            <a:alphaModFix/>
          </a:blip>
          <a:srcRect/>
          <a:stretch/>
        </p:blipFill>
        <p:spPr>
          <a:xfrm>
            <a:off x="10520600" y="5182257"/>
            <a:ext cx="1667900" cy="1675731"/>
          </a:xfrm>
          <a:prstGeom prst="rect">
            <a:avLst/>
          </a:prstGeom>
          <a:noFill/>
          <a:ln>
            <a:noFill/>
          </a:ln>
        </p:spPr>
      </p:pic>
      <p:pic>
        <p:nvPicPr>
          <p:cNvPr id="496" name="Google Shape;496;p36"/>
          <p:cNvPicPr preferRelativeResize="0"/>
          <p:nvPr/>
        </p:nvPicPr>
        <p:blipFill rotWithShape="1">
          <a:blip r:embed="rId13">
            <a:alphaModFix/>
          </a:blip>
          <a:srcRect/>
          <a:stretch/>
        </p:blipFill>
        <p:spPr>
          <a:xfrm>
            <a:off x="10520600" y="3581057"/>
            <a:ext cx="1667900" cy="1601184"/>
          </a:xfrm>
          <a:prstGeom prst="rect">
            <a:avLst/>
          </a:prstGeom>
          <a:noFill/>
          <a:ln>
            <a:noFill/>
          </a:ln>
        </p:spPr>
      </p:pic>
      <p:pic>
        <p:nvPicPr>
          <p:cNvPr id="497" name="Google Shape;497;p36"/>
          <p:cNvPicPr preferRelativeResize="0"/>
          <p:nvPr/>
        </p:nvPicPr>
        <p:blipFill rotWithShape="1">
          <a:blip r:embed="rId14">
            <a:alphaModFix/>
          </a:blip>
          <a:srcRect/>
          <a:stretch/>
        </p:blipFill>
        <p:spPr>
          <a:xfrm>
            <a:off x="10520600" y="2169176"/>
            <a:ext cx="1585751" cy="1411875"/>
          </a:xfrm>
          <a:prstGeom prst="rect">
            <a:avLst/>
          </a:prstGeom>
          <a:noFill/>
          <a:ln>
            <a:noFill/>
          </a:ln>
        </p:spPr>
      </p:pic>
      <p:pic>
        <p:nvPicPr>
          <p:cNvPr id="498" name="Google Shape;498;p36" descr="A picture containing diagram&#10;&#10;Description automatically generated"/>
          <p:cNvPicPr preferRelativeResize="0"/>
          <p:nvPr/>
        </p:nvPicPr>
        <p:blipFill rotWithShape="1">
          <a:blip r:embed="rId15">
            <a:alphaModFix/>
          </a:blip>
          <a:srcRect/>
          <a:stretch/>
        </p:blipFill>
        <p:spPr>
          <a:xfrm>
            <a:off x="4487797" y="2996058"/>
            <a:ext cx="2070671" cy="1222365"/>
          </a:xfrm>
          <a:prstGeom prst="rect">
            <a:avLst/>
          </a:prstGeom>
          <a:noFill/>
          <a:ln>
            <a:noFill/>
          </a:ln>
        </p:spPr>
      </p:pic>
      <p:pic>
        <p:nvPicPr>
          <p:cNvPr id="499" name="Google Shape;499;p36"/>
          <p:cNvPicPr preferRelativeResize="0"/>
          <p:nvPr/>
        </p:nvPicPr>
        <p:blipFill rotWithShape="1">
          <a:blip r:embed="rId16">
            <a:alphaModFix/>
          </a:blip>
          <a:srcRect/>
          <a:stretch/>
        </p:blipFill>
        <p:spPr>
          <a:xfrm rot="720000">
            <a:off x="7953712" y="1370384"/>
            <a:ext cx="864915" cy="86918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35"/>
          <p:cNvSpPr/>
          <p:nvPr/>
        </p:nvSpPr>
        <p:spPr>
          <a:xfrm>
            <a:off x="5921" y="424685"/>
            <a:ext cx="12192000" cy="1028700"/>
          </a:xfrm>
          <a:prstGeom prst="rect">
            <a:avLst/>
          </a:prstGeom>
          <a:solidFill>
            <a:srgbClr val="0E4D3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76" name="Google Shape;476;p35"/>
          <p:cNvSpPr txBox="1"/>
          <p:nvPr/>
        </p:nvSpPr>
        <p:spPr>
          <a:xfrm>
            <a:off x="6175" y="515861"/>
            <a:ext cx="121689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lt1"/>
                </a:solidFill>
                <a:latin typeface="Calibri"/>
                <a:ea typeface="Calibri"/>
                <a:cs typeface="Calibri"/>
                <a:sym typeface="Calibri"/>
              </a:rPr>
              <a:t>Coping and Tolerance Skills: Breathing</a:t>
            </a:r>
            <a:endParaRPr sz="1800" b="0" i="0" u="none" strike="noStrike" cap="none">
              <a:solidFill>
                <a:schemeClr val="lt1"/>
              </a:solidFill>
              <a:latin typeface="Calibri"/>
              <a:ea typeface="Calibri"/>
              <a:cs typeface="Calibri"/>
              <a:sym typeface="Calibri"/>
            </a:endParaRPr>
          </a:p>
        </p:txBody>
      </p:sp>
      <p:pic>
        <p:nvPicPr>
          <p:cNvPr id="2" name="Online Media 1" title="Calm | Breathe Bubble">
            <a:hlinkClick r:id="" action="ppaction://media"/>
            <a:extLst>
              <a:ext uri="{FF2B5EF4-FFF2-40B4-BE49-F238E27FC236}">
                <a16:creationId xmlns:a16="http://schemas.microsoft.com/office/drawing/2014/main" id="{9CD5C4A6-5259-B7A0-FC5C-488C71BCD419}"/>
              </a:ext>
            </a:extLst>
          </p:cNvPr>
          <p:cNvPicPr>
            <a:picLocks noRot="1" noChangeAspect="1"/>
          </p:cNvPicPr>
          <p:nvPr>
            <a:videoFile r:link="rId1"/>
          </p:nvPr>
        </p:nvPicPr>
        <p:blipFill>
          <a:blip r:embed="rId4"/>
          <a:stretch>
            <a:fillRect/>
          </a:stretch>
        </p:blipFill>
        <p:spPr>
          <a:xfrm>
            <a:off x="1270166" y="1435947"/>
            <a:ext cx="9663510" cy="535932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2"/>
        <p:cNvGrpSpPr/>
        <p:nvPr/>
      </p:nvGrpSpPr>
      <p:grpSpPr>
        <a:xfrm>
          <a:off x="0" y="0"/>
          <a:ext cx="0" cy="0"/>
          <a:chOff x="0" y="0"/>
          <a:chExt cx="0" cy="0"/>
        </a:xfrm>
      </p:grpSpPr>
      <p:sp>
        <p:nvSpPr>
          <p:cNvPr id="513" name="Google Shape;513;g1237eb5c266_0_57"/>
          <p:cNvSpPr/>
          <p:nvPr/>
        </p:nvSpPr>
        <p:spPr>
          <a:xfrm>
            <a:off x="1" y="0"/>
            <a:ext cx="60822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4" name="Google Shape;514;g1237eb5c266_0_57"/>
          <p:cNvSpPr/>
          <p:nvPr/>
        </p:nvSpPr>
        <p:spPr>
          <a:xfrm>
            <a:off x="1" y="0"/>
            <a:ext cx="12192000" cy="6858000"/>
          </a:xfrm>
          <a:prstGeom prst="rect">
            <a:avLst/>
          </a:prstGeom>
          <a:gradFill>
            <a:gsLst>
              <a:gs pos="0">
                <a:srgbClr val="1A8A6B"/>
              </a:gs>
              <a:gs pos="25000">
                <a:srgbClr val="1A8A6B"/>
              </a:gs>
              <a:gs pos="94000">
                <a:srgbClr val="3A3838"/>
              </a:gs>
              <a:gs pos="100000">
                <a:srgbClr val="3A3838"/>
              </a:gs>
            </a:gsLst>
            <a:lin ang="4199895"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15" name="Google Shape;515;g1237eb5c266_0_57"/>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516" name="Google Shape;516;g1237eb5c266_0_57"/>
          <p:cNvSpPr txBox="1">
            <a:spLocks noGrp="1"/>
          </p:cNvSpPr>
          <p:nvPr>
            <p:ph type="title"/>
          </p:nvPr>
        </p:nvSpPr>
        <p:spPr>
          <a:xfrm>
            <a:off x="258100" y="2049000"/>
            <a:ext cx="4277100" cy="27600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4400"/>
              <a:buFont typeface="Calibri"/>
              <a:buNone/>
            </a:pPr>
            <a:r>
              <a:rPr lang="en-US" b="1" dirty="0">
                <a:solidFill>
                  <a:srgbClr val="FFFFFF"/>
                </a:solidFill>
              </a:rPr>
              <a:t>Part 3: Prompting for Independence</a:t>
            </a:r>
            <a:endParaRPr b="1" dirty="0">
              <a:solidFill>
                <a:srgbClr val="FFFFFF"/>
              </a:solidFill>
            </a:endParaRPr>
          </a:p>
        </p:txBody>
      </p:sp>
      <p:pic>
        <p:nvPicPr>
          <p:cNvPr id="517" name="Google Shape;517;g1237eb5c266_0_57"/>
          <p:cNvPicPr preferRelativeResize="0"/>
          <p:nvPr/>
        </p:nvPicPr>
        <p:blipFill rotWithShape="1">
          <a:blip r:embed="rId4">
            <a:alphaModFix/>
          </a:blip>
          <a:srcRect/>
          <a:stretch/>
        </p:blipFill>
        <p:spPr>
          <a:xfrm>
            <a:off x="5031950" y="1918675"/>
            <a:ext cx="7160050" cy="30206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g1237eb5c266_0_67"/>
          <p:cNvSpPr txBox="1">
            <a:spLocks noGrp="1"/>
          </p:cNvSpPr>
          <p:nvPr>
            <p:ph type="sldNum" idx="12"/>
          </p:nvPr>
        </p:nvSpPr>
        <p:spPr>
          <a:xfrm>
            <a:off x="11177849" y="477433"/>
            <a:ext cx="526500" cy="428700"/>
          </a:xfrm>
          <a:prstGeom prst="rect">
            <a:avLst/>
          </a:prstGeom>
          <a:noFill/>
          <a:ln>
            <a:noFill/>
          </a:ln>
        </p:spPr>
        <p:txBody>
          <a:bodyPr spcFirstLastPara="1" wrap="square" lIns="121900" tIns="121900" rIns="121900" bIns="121900" anchor="t"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13</a:t>
            </a:fld>
            <a:endParaRPr/>
          </a:p>
        </p:txBody>
      </p:sp>
      <p:pic>
        <p:nvPicPr>
          <p:cNvPr id="523" name="Google Shape;523;g1237eb5c266_0_67"/>
          <p:cNvPicPr preferRelativeResize="0"/>
          <p:nvPr/>
        </p:nvPicPr>
        <p:blipFill rotWithShape="1">
          <a:blip r:embed="rId3">
            <a:alphaModFix/>
          </a:blip>
          <a:srcRect t="6584"/>
          <a:stretch/>
        </p:blipFill>
        <p:spPr>
          <a:xfrm>
            <a:off x="724467" y="1305400"/>
            <a:ext cx="5371533" cy="4854899"/>
          </a:xfrm>
          <a:prstGeom prst="rect">
            <a:avLst/>
          </a:prstGeom>
          <a:noFill/>
          <a:ln>
            <a:noFill/>
          </a:ln>
        </p:spPr>
      </p:pic>
      <p:sp>
        <p:nvSpPr>
          <p:cNvPr id="524" name="Google Shape;524;g1237eb5c266_0_67"/>
          <p:cNvSpPr txBox="1"/>
          <p:nvPr/>
        </p:nvSpPr>
        <p:spPr>
          <a:xfrm>
            <a:off x="5383700" y="1438183"/>
            <a:ext cx="5886900" cy="4848600"/>
          </a:xfrm>
          <a:prstGeom prst="rect">
            <a:avLst/>
          </a:prstGeom>
          <a:noFill/>
          <a:ln>
            <a:noFill/>
          </a:ln>
        </p:spPr>
        <p:txBody>
          <a:bodyPr spcFirstLastPara="1" wrap="square" lIns="121900" tIns="121900" rIns="121900" bIns="121900" anchor="t" anchorCtr="0">
            <a:spAutoFit/>
          </a:bodyPr>
          <a:lstStyle/>
          <a:p>
            <a:pPr marL="609600" marR="0" lvl="0" indent="-450850" algn="l" rtl="0">
              <a:lnSpc>
                <a:spcPct val="100000"/>
              </a:lnSpc>
              <a:spcBef>
                <a:spcPts val="0"/>
              </a:spcBef>
              <a:spcAft>
                <a:spcPts val="0"/>
              </a:spcAft>
              <a:buClr>
                <a:srgbClr val="000000"/>
              </a:buClr>
              <a:buSzPts val="2300"/>
              <a:buFont typeface="Calibri"/>
              <a:buChar char="●"/>
            </a:pPr>
            <a:r>
              <a:rPr lang="en-US" sz="2300" b="0" i="0" u="none" strike="noStrike" cap="none">
                <a:solidFill>
                  <a:srgbClr val="000000"/>
                </a:solidFill>
                <a:latin typeface="Calibri"/>
                <a:ea typeface="Calibri"/>
                <a:cs typeface="Calibri"/>
                <a:sym typeface="Calibri"/>
              </a:rPr>
              <a:t>Prompting involves cueing the students about what behaviour(s) to perform. </a:t>
            </a:r>
            <a:endParaRPr sz="2300" b="0" i="0" u="none" strike="noStrike" cap="none">
              <a:solidFill>
                <a:srgbClr val="000000"/>
              </a:solidFill>
              <a:latin typeface="Calibri"/>
              <a:ea typeface="Calibri"/>
              <a:cs typeface="Calibri"/>
              <a:sym typeface="Calibri"/>
            </a:endParaRPr>
          </a:p>
          <a:p>
            <a:pPr marL="609600" marR="0" lvl="0" indent="-450850" algn="l" rtl="0">
              <a:lnSpc>
                <a:spcPct val="100000"/>
              </a:lnSpc>
              <a:spcBef>
                <a:spcPts val="0"/>
              </a:spcBef>
              <a:spcAft>
                <a:spcPts val="0"/>
              </a:spcAft>
              <a:buClr>
                <a:srgbClr val="000000"/>
              </a:buClr>
              <a:buSzPts val="2300"/>
              <a:buFont typeface="Calibri"/>
              <a:buChar char="●"/>
            </a:pPr>
            <a:r>
              <a:rPr lang="en-US" sz="2300" b="0" i="0" u="none" strike="noStrike" cap="none">
                <a:solidFill>
                  <a:srgbClr val="000000"/>
                </a:solidFill>
                <a:latin typeface="Calibri"/>
                <a:ea typeface="Calibri"/>
                <a:cs typeface="Calibri"/>
                <a:sym typeface="Calibri"/>
              </a:rPr>
              <a:t>It is used during forwards and backwards chaining, for discrete trial training, when shaping by excessive approximations (for getting closer and closer to the desired behaviour), and with FIRST/THEN.</a:t>
            </a:r>
            <a:endParaRPr sz="2300" b="0" i="0" u="none" strike="noStrike" cap="none">
              <a:solidFill>
                <a:srgbClr val="000000"/>
              </a:solidFill>
              <a:latin typeface="Calibri"/>
              <a:ea typeface="Calibri"/>
              <a:cs typeface="Calibri"/>
              <a:sym typeface="Calibri"/>
            </a:endParaRPr>
          </a:p>
          <a:p>
            <a:pPr marL="609600" marR="0" lvl="0" indent="-450850" algn="l" rtl="0">
              <a:lnSpc>
                <a:spcPct val="100000"/>
              </a:lnSpc>
              <a:spcBef>
                <a:spcPts val="0"/>
              </a:spcBef>
              <a:spcAft>
                <a:spcPts val="0"/>
              </a:spcAft>
              <a:buClr>
                <a:srgbClr val="000000"/>
              </a:buClr>
              <a:buSzPts val="2300"/>
              <a:buFont typeface="Calibri"/>
              <a:buChar char="●"/>
            </a:pPr>
            <a:r>
              <a:rPr lang="en-US" sz="2300" b="0" i="0" u="none" strike="noStrike" cap="none">
                <a:solidFill>
                  <a:srgbClr val="000000"/>
                </a:solidFill>
                <a:latin typeface="Calibri"/>
                <a:ea typeface="Calibri"/>
                <a:cs typeface="Calibri"/>
                <a:sym typeface="Calibri"/>
              </a:rPr>
              <a:t>It is used daily and for everyone! </a:t>
            </a:r>
            <a:endParaRPr sz="2300" b="0" i="0" u="none" strike="noStrike" cap="none">
              <a:solidFill>
                <a:srgbClr val="000000"/>
              </a:solidFill>
              <a:latin typeface="Calibri"/>
              <a:ea typeface="Calibri"/>
              <a:cs typeface="Calibri"/>
              <a:sym typeface="Calibri"/>
            </a:endParaRPr>
          </a:p>
          <a:p>
            <a:pPr marL="609600" marR="0" lvl="0" indent="-450850" algn="l" rtl="0">
              <a:lnSpc>
                <a:spcPct val="100000"/>
              </a:lnSpc>
              <a:spcBef>
                <a:spcPts val="0"/>
              </a:spcBef>
              <a:spcAft>
                <a:spcPts val="0"/>
              </a:spcAft>
              <a:buClr>
                <a:srgbClr val="000000"/>
              </a:buClr>
              <a:buSzPts val="2300"/>
              <a:buFont typeface="Calibri"/>
              <a:buChar char="●"/>
            </a:pPr>
            <a:r>
              <a:rPr lang="en-US" sz="2300" b="0" i="0" u="none" strike="noStrike" cap="none">
                <a:solidFill>
                  <a:srgbClr val="000000"/>
                </a:solidFill>
                <a:latin typeface="Calibri"/>
                <a:ea typeface="Calibri"/>
                <a:cs typeface="Calibri"/>
                <a:sym typeface="Calibri"/>
              </a:rPr>
              <a:t>It is a way to foster independence in our students! </a:t>
            </a:r>
            <a:endParaRPr sz="23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300"/>
              <a:buFont typeface="Arial"/>
              <a:buNone/>
            </a:pPr>
            <a:endParaRPr sz="23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2300"/>
              <a:buFont typeface="Arial"/>
              <a:buNone/>
            </a:pPr>
            <a:r>
              <a:rPr lang="en-US" sz="2300" b="1" i="0" u="none" strike="noStrike" cap="none">
                <a:solidFill>
                  <a:srgbClr val="000000"/>
                </a:solidFill>
                <a:latin typeface="Calibri"/>
                <a:ea typeface="Calibri"/>
                <a:cs typeface="Calibri"/>
                <a:sym typeface="Calibri"/>
              </a:rPr>
              <a:t>Discuss: </a:t>
            </a:r>
            <a:r>
              <a:rPr lang="en-US" sz="2300" b="0" i="1" u="none" strike="noStrike" cap="none">
                <a:solidFill>
                  <a:srgbClr val="000000"/>
                </a:solidFill>
                <a:latin typeface="Calibri"/>
                <a:ea typeface="Calibri"/>
                <a:cs typeface="Calibri"/>
                <a:sym typeface="Calibri"/>
              </a:rPr>
              <a:t>What are some of the different ways that you prompt your students?</a:t>
            </a:r>
            <a:endParaRPr sz="2300" b="0" i="1" u="none" strike="noStrike" cap="none">
              <a:solidFill>
                <a:srgbClr val="000000"/>
              </a:solidFill>
              <a:latin typeface="Calibri"/>
              <a:ea typeface="Calibri"/>
              <a:cs typeface="Calibri"/>
              <a:sym typeface="Calibri"/>
            </a:endParaRPr>
          </a:p>
        </p:txBody>
      </p:sp>
      <p:sp>
        <p:nvSpPr>
          <p:cNvPr id="525" name="Google Shape;525;g1237eb5c266_0_67"/>
          <p:cNvSpPr txBox="1"/>
          <p:nvPr/>
        </p:nvSpPr>
        <p:spPr>
          <a:xfrm>
            <a:off x="0" y="107003"/>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All About Prompting</a:t>
            </a:r>
            <a:endParaRPr sz="1400" b="0" i="0" u="none" strike="noStrike" cap="none">
              <a:solidFill>
                <a:srgbClr val="000000"/>
              </a:solidFill>
              <a:latin typeface="Arial"/>
              <a:ea typeface="Arial"/>
              <a:cs typeface="Arial"/>
              <a:sym typeface="Arial"/>
            </a:endParaRPr>
          </a:p>
        </p:txBody>
      </p:sp>
      <p:sp>
        <p:nvSpPr>
          <p:cNvPr id="526" name="Google Shape;526;g1237eb5c266_0_67"/>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10"/>
          <p:cNvSpPr txBox="1">
            <a:spLocks noGrp="1"/>
          </p:cNvSpPr>
          <p:nvPr>
            <p:ph type="sldNum" idx="12"/>
          </p:nvPr>
        </p:nvSpPr>
        <p:spPr>
          <a:xfrm>
            <a:off x="11177849" y="477433"/>
            <a:ext cx="526500" cy="428700"/>
          </a:xfrm>
          <a:prstGeom prst="rect">
            <a:avLst/>
          </a:prstGeom>
          <a:noFill/>
          <a:ln>
            <a:noFill/>
          </a:ln>
        </p:spPr>
        <p:txBody>
          <a:bodyPr spcFirstLastPara="1" wrap="square" lIns="121900" tIns="121900" rIns="121900" bIns="121900" anchor="t"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14</a:t>
            </a:fld>
            <a:endParaRPr/>
          </a:p>
        </p:txBody>
      </p:sp>
      <p:sp>
        <p:nvSpPr>
          <p:cNvPr id="532" name="Google Shape;532;p10"/>
          <p:cNvSpPr txBox="1"/>
          <p:nvPr/>
        </p:nvSpPr>
        <p:spPr>
          <a:xfrm>
            <a:off x="5383700" y="1438183"/>
            <a:ext cx="5886900" cy="5355272"/>
          </a:xfrm>
          <a:prstGeom prst="rect">
            <a:avLst/>
          </a:prstGeom>
          <a:noFill/>
          <a:ln>
            <a:noFill/>
          </a:ln>
        </p:spPr>
        <p:txBody>
          <a:bodyPr spcFirstLastPara="1" wrap="square" lIns="121900" tIns="121900" rIns="121900" bIns="121900" anchor="t" anchorCtr="0">
            <a:spAutoFit/>
          </a:bodyPr>
          <a:lstStyle/>
          <a:p>
            <a:pPr marL="342900" marR="0" lvl="0" indent="-342900" algn="l" rtl="0">
              <a:lnSpc>
                <a:spcPct val="100000"/>
              </a:lnSpc>
              <a:spcBef>
                <a:spcPts val="0"/>
              </a:spcBef>
              <a:spcAft>
                <a:spcPts val="0"/>
              </a:spcAft>
              <a:buClr>
                <a:srgbClr val="000000"/>
              </a:buClr>
              <a:buSzPts val="2800"/>
              <a:buFont typeface="Arial"/>
              <a:buChar char="•"/>
            </a:pPr>
            <a:r>
              <a:rPr lang="en-US" sz="2800" b="0" i="0" u="none" strike="noStrike" cap="none">
                <a:solidFill>
                  <a:srgbClr val="000000"/>
                </a:solidFill>
                <a:latin typeface="Calibri"/>
                <a:ea typeface="Calibri"/>
                <a:cs typeface="Calibri"/>
                <a:sym typeface="Calibri"/>
              </a:rPr>
              <a:t>A </a:t>
            </a:r>
            <a:r>
              <a:rPr lang="en-US" sz="2800" b="1" i="0" u="none" strike="noStrike" cap="none">
                <a:solidFill>
                  <a:srgbClr val="000000"/>
                </a:solidFill>
                <a:latin typeface="Calibri"/>
                <a:ea typeface="Calibri"/>
                <a:cs typeface="Calibri"/>
                <a:sym typeface="Calibri"/>
              </a:rPr>
              <a:t>task analysis </a:t>
            </a:r>
            <a:r>
              <a:rPr lang="en-US" sz="2800" b="0" i="0" u="none" strike="noStrike" cap="none">
                <a:solidFill>
                  <a:srgbClr val="000000"/>
                </a:solidFill>
                <a:latin typeface="Calibri"/>
                <a:ea typeface="Calibri"/>
                <a:cs typeface="Calibri"/>
                <a:sym typeface="Calibri"/>
              </a:rPr>
              <a:t>is breaking a complex skill into smaller, teachable units. The product of which is a series of sequentially ordered steps or tasks that can then be chained.</a:t>
            </a:r>
            <a:endParaRPr/>
          </a:p>
          <a:p>
            <a:pPr marL="342900" marR="0" lvl="0" indent="-342900" algn="l" rtl="0">
              <a:lnSpc>
                <a:spcPct val="100000"/>
              </a:lnSpc>
              <a:spcBef>
                <a:spcPts val="0"/>
              </a:spcBef>
              <a:spcAft>
                <a:spcPts val="0"/>
              </a:spcAft>
              <a:buClr>
                <a:srgbClr val="000000"/>
              </a:buClr>
              <a:buSzPts val="2800"/>
              <a:buFont typeface="Arial"/>
              <a:buChar char="•"/>
            </a:pPr>
            <a:r>
              <a:rPr lang="en-US" sz="2800" b="1" i="0" u="none" strike="noStrike" cap="none">
                <a:solidFill>
                  <a:srgbClr val="000000"/>
                </a:solidFill>
                <a:latin typeface="Calibri"/>
                <a:ea typeface="Calibri"/>
                <a:cs typeface="Calibri"/>
                <a:sym typeface="Calibri"/>
              </a:rPr>
              <a:t>Chaining/Task Analysis How-To:</a:t>
            </a:r>
            <a:endParaRPr/>
          </a:p>
          <a:p>
            <a:pPr marL="1371600" marR="0" lvl="2" indent="-457200" algn="l" rtl="0">
              <a:lnSpc>
                <a:spcPct val="100000"/>
              </a:lnSpc>
              <a:spcBef>
                <a:spcPts val="0"/>
              </a:spcBef>
              <a:spcAft>
                <a:spcPts val="0"/>
              </a:spcAft>
              <a:buClr>
                <a:srgbClr val="000000"/>
              </a:buClr>
              <a:buSzPts val="2800"/>
              <a:buFont typeface="Arial"/>
              <a:buChar char="•"/>
            </a:pPr>
            <a:r>
              <a:rPr lang="en-US" sz="2800" b="0" i="0" u="none" strike="noStrike" cap="none">
                <a:solidFill>
                  <a:srgbClr val="000000"/>
                </a:solidFill>
                <a:latin typeface="Calibri"/>
                <a:ea typeface="Calibri"/>
                <a:cs typeface="Calibri"/>
                <a:sym typeface="Calibri"/>
              </a:rPr>
              <a:t>Define the target behaviour and create a task analysis.</a:t>
            </a:r>
            <a:endParaRPr/>
          </a:p>
          <a:p>
            <a:pPr marL="1371600" marR="0" lvl="2" indent="-457200" algn="l" rtl="0">
              <a:lnSpc>
                <a:spcPct val="100000"/>
              </a:lnSpc>
              <a:spcBef>
                <a:spcPts val="0"/>
              </a:spcBef>
              <a:spcAft>
                <a:spcPts val="0"/>
              </a:spcAft>
              <a:buClr>
                <a:srgbClr val="000000"/>
              </a:buClr>
              <a:buSzPts val="2800"/>
              <a:buFont typeface="Arial"/>
              <a:buChar char="•"/>
            </a:pPr>
            <a:r>
              <a:rPr lang="en-US" sz="2800" b="0" i="0" u="none" strike="noStrike" cap="none">
                <a:solidFill>
                  <a:srgbClr val="000000"/>
                </a:solidFill>
                <a:latin typeface="Calibri"/>
                <a:ea typeface="Calibri"/>
                <a:cs typeface="Calibri"/>
                <a:sym typeface="Calibri"/>
              </a:rPr>
              <a:t>Reinforce successive elements of the chain.</a:t>
            </a:r>
            <a:endParaRPr/>
          </a:p>
          <a:p>
            <a:pPr marL="1371600" marR="0" lvl="2" indent="-457200" algn="l" rtl="0">
              <a:lnSpc>
                <a:spcPct val="100000"/>
              </a:lnSpc>
              <a:spcBef>
                <a:spcPts val="0"/>
              </a:spcBef>
              <a:spcAft>
                <a:spcPts val="0"/>
              </a:spcAft>
              <a:buClr>
                <a:srgbClr val="000000"/>
              </a:buClr>
              <a:buSzPts val="2800"/>
              <a:buFont typeface="Arial"/>
              <a:buChar char="•"/>
            </a:pPr>
            <a:r>
              <a:rPr lang="en-US" sz="2800" b="0" i="0" u="none" strike="noStrike" cap="none">
                <a:solidFill>
                  <a:srgbClr val="000000"/>
                </a:solidFill>
                <a:latin typeface="Calibri"/>
                <a:ea typeface="Calibri"/>
                <a:cs typeface="Calibri"/>
                <a:sym typeface="Calibri"/>
              </a:rPr>
              <a:t>Monitor results.</a:t>
            </a:r>
            <a:endParaRPr/>
          </a:p>
          <a:p>
            <a:pPr marL="342900" marR="0" lvl="0" indent="-19050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Calibri"/>
              <a:ea typeface="Calibri"/>
              <a:cs typeface="Calibri"/>
              <a:sym typeface="Calibri"/>
            </a:endParaRPr>
          </a:p>
        </p:txBody>
      </p:sp>
      <p:sp>
        <p:nvSpPr>
          <p:cNvPr id="533" name="Google Shape;533;p10"/>
          <p:cNvSpPr txBox="1"/>
          <p:nvPr/>
        </p:nvSpPr>
        <p:spPr>
          <a:xfrm>
            <a:off x="0" y="107003"/>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Prompting</a:t>
            </a:r>
            <a:endParaRPr sz="1400" b="0" i="0" u="none" strike="noStrike" cap="none" dirty="0">
              <a:solidFill>
                <a:srgbClr val="000000"/>
              </a:solidFill>
              <a:latin typeface="Arial"/>
              <a:ea typeface="Arial"/>
              <a:cs typeface="Arial"/>
              <a:sym typeface="Arial"/>
            </a:endParaRPr>
          </a:p>
        </p:txBody>
      </p:sp>
      <p:sp>
        <p:nvSpPr>
          <p:cNvPr id="534" name="Google Shape;534;p10"/>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35" name="Google Shape;535;p10"/>
          <p:cNvSpPr txBox="1"/>
          <p:nvPr/>
        </p:nvSpPr>
        <p:spPr>
          <a:xfrm>
            <a:off x="921400" y="1904002"/>
            <a:ext cx="5174600" cy="4351338"/>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None/>
            </a:pPr>
            <a:r>
              <a:rPr lang="en-US" sz="3600" b="1" i="0" u="none" strike="noStrike" cap="none">
                <a:solidFill>
                  <a:srgbClr val="000000"/>
                </a:solidFill>
                <a:latin typeface="Calibri"/>
                <a:ea typeface="Calibri"/>
                <a:cs typeface="Calibri"/>
                <a:sym typeface="Calibri"/>
              </a:rPr>
              <a:t>Forward Chaining</a:t>
            </a:r>
            <a:endParaRPr/>
          </a:p>
          <a:p>
            <a:pPr marL="0" marR="0" lvl="0" indent="0" algn="l" rtl="0">
              <a:lnSpc>
                <a:spcPct val="100000"/>
              </a:lnSpc>
              <a:spcBef>
                <a:spcPts val="0"/>
              </a:spcBef>
              <a:spcAft>
                <a:spcPts val="0"/>
              </a:spcAft>
              <a:buNone/>
            </a:pPr>
            <a:endParaRPr sz="36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36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36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r>
              <a:rPr lang="en-US" sz="3600" b="1" i="0" u="none" strike="noStrike" cap="none">
                <a:solidFill>
                  <a:srgbClr val="000000"/>
                </a:solidFill>
                <a:latin typeface="Calibri"/>
                <a:ea typeface="Calibri"/>
                <a:cs typeface="Calibri"/>
                <a:sym typeface="Calibri"/>
              </a:rPr>
              <a:t>Backward Chaining</a:t>
            </a:r>
            <a:endParaRPr/>
          </a:p>
        </p:txBody>
      </p:sp>
      <p:pic>
        <p:nvPicPr>
          <p:cNvPr id="536" name="Google Shape;536;p10"/>
          <p:cNvPicPr preferRelativeResize="0"/>
          <p:nvPr/>
        </p:nvPicPr>
        <p:blipFill rotWithShape="1">
          <a:blip r:embed="rId3">
            <a:alphaModFix/>
          </a:blip>
          <a:srcRect/>
          <a:stretch/>
        </p:blipFill>
        <p:spPr>
          <a:xfrm>
            <a:off x="921400" y="2579886"/>
            <a:ext cx="4061989" cy="1499785"/>
          </a:xfrm>
          <a:prstGeom prst="rect">
            <a:avLst/>
          </a:prstGeom>
          <a:noFill/>
          <a:ln>
            <a:noFill/>
          </a:ln>
        </p:spPr>
      </p:pic>
      <p:pic>
        <p:nvPicPr>
          <p:cNvPr id="537" name="Google Shape;537;p10"/>
          <p:cNvPicPr preferRelativeResize="0"/>
          <p:nvPr/>
        </p:nvPicPr>
        <p:blipFill rotWithShape="1">
          <a:blip r:embed="rId3">
            <a:alphaModFix/>
          </a:blip>
          <a:srcRect/>
          <a:stretch/>
        </p:blipFill>
        <p:spPr>
          <a:xfrm flipH="1">
            <a:off x="799290" y="4755724"/>
            <a:ext cx="4059936" cy="149961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42" name="Google Shape;542;p11"/>
          <p:cNvSpPr txBox="1">
            <a:spLocks noGrp="1"/>
          </p:cNvSpPr>
          <p:nvPr>
            <p:ph type="sldNum" idx="12"/>
          </p:nvPr>
        </p:nvSpPr>
        <p:spPr>
          <a:xfrm>
            <a:off x="11177849" y="477433"/>
            <a:ext cx="526500" cy="428700"/>
          </a:xfrm>
          <a:prstGeom prst="rect">
            <a:avLst/>
          </a:prstGeom>
          <a:noFill/>
          <a:ln>
            <a:noFill/>
          </a:ln>
        </p:spPr>
        <p:txBody>
          <a:bodyPr spcFirstLastPara="1" wrap="square" lIns="121900" tIns="121900" rIns="121900" bIns="121900" anchor="t"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15</a:t>
            </a:fld>
            <a:endParaRPr/>
          </a:p>
        </p:txBody>
      </p:sp>
      <p:sp>
        <p:nvSpPr>
          <p:cNvPr id="543" name="Google Shape;543;p11"/>
          <p:cNvSpPr txBox="1"/>
          <p:nvPr/>
        </p:nvSpPr>
        <p:spPr>
          <a:xfrm>
            <a:off x="0" y="107003"/>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Forward Chaining</a:t>
            </a:r>
            <a:endParaRPr sz="1400" b="0" i="0" u="none" strike="noStrike" cap="none" dirty="0">
              <a:solidFill>
                <a:srgbClr val="000000"/>
              </a:solidFill>
              <a:latin typeface="Arial"/>
              <a:ea typeface="Arial"/>
              <a:cs typeface="Arial"/>
              <a:sym typeface="Arial"/>
            </a:endParaRPr>
          </a:p>
        </p:txBody>
      </p:sp>
      <p:sp>
        <p:nvSpPr>
          <p:cNvPr id="544" name="Google Shape;544;p11"/>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 name="Online Media 1" title="Forward Chaining">
            <a:hlinkClick r:id="" action="ppaction://media"/>
            <a:extLst>
              <a:ext uri="{FF2B5EF4-FFF2-40B4-BE49-F238E27FC236}">
                <a16:creationId xmlns:a16="http://schemas.microsoft.com/office/drawing/2014/main" id="{C97CDE94-2124-791F-9C93-CF35F35860A8}"/>
              </a:ext>
            </a:extLst>
          </p:cNvPr>
          <p:cNvPicPr>
            <a:picLocks noRot="1" noChangeAspect="1"/>
          </p:cNvPicPr>
          <p:nvPr>
            <a:videoFile r:link="rId1"/>
          </p:nvPr>
        </p:nvPicPr>
        <p:blipFill>
          <a:blip r:embed="rId4"/>
          <a:stretch>
            <a:fillRect/>
          </a:stretch>
        </p:blipFill>
        <p:spPr>
          <a:xfrm>
            <a:off x="1524000" y="1230748"/>
            <a:ext cx="9144000" cy="56272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g266cceb85df_3_3"/>
          <p:cNvSpPr txBox="1">
            <a:spLocks noGrp="1"/>
          </p:cNvSpPr>
          <p:nvPr>
            <p:ph type="sldNum" idx="12"/>
          </p:nvPr>
        </p:nvSpPr>
        <p:spPr>
          <a:xfrm>
            <a:off x="11177849" y="477433"/>
            <a:ext cx="526500" cy="428700"/>
          </a:xfrm>
          <a:prstGeom prst="rect">
            <a:avLst/>
          </a:prstGeom>
          <a:noFill/>
          <a:ln>
            <a:noFill/>
          </a:ln>
        </p:spPr>
        <p:txBody>
          <a:bodyPr spcFirstLastPara="1" wrap="square" lIns="121900" tIns="121900" rIns="121900" bIns="121900" anchor="t"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US"/>
              <a:t>16</a:t>
            </a:fld>
            <a:endParaRPr/>
          </a:p>
        </p:txBody>
      </p:sp>
      <p:sp>
        <p:nvSpPr>
          <p:cNvPr id="551" name="Google Shape;551;g266cceb85df_3_3"/>
          <p:cNvSpPr txBox="1"/>
          <p:nvPr/>
        </p:nvSpPr>
        <p:spPr>
          <a:xfrm>
            <a:off x="0" y="107003"/>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Backwards Chaining</a:t>
            </a:r>
            <a:endParaRPr sz="1400" b="0" i="0" u="none" strike="noStrike" cap="none" dirty="0">
              <a:solidFill>
                <a:srgbClr val="000000"/>
              </a:solidFill>
              <a:latin typeface="Arial"/>
              <a:ea typeface="Arial"/>
              <a:cs typeface="Arial"/>
              <a:sym typeface="Arial"/>
            </a:endParaRPr>
          </a:p>
        </p:txBody>
      </p:sp>
      <p:sp>
        <p:nvSpPr>
          <p:cNvPr id="552" name="Google Shape;552;g266cceb85df_3_3"/>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 name="Online Media 1" title="Chaining Hand Washing - Autism Therapy Video">
            <a:hlinkClick r:id="" action="ppaction://media"/>
            <a:extLst>
              <a:ext uri="{FF2B5EF4-FFF2-40B4-BE49-F238E27FC236}">
                <a16:creationId xmlns:a16="http://schemas.microsoft.com/office/drawing/2014/main" id="{AC2AE52B-7853-7200-7889-23242B38504D}"/>
              </a:ext>
            </a:extLst>
          </p:cNvPr>
          <p:cNvPicPr>
            <a:picLocks noRot="1" noChangeAspect="1"/>
          </p:cNvPicPr>
          <p:nvPr>
            <a:videoFile r:link="rId1"/>
          </p:nvPr>
        </p:nvPicPr>
        <p:blipFill>
          <a:blip r:embed="rId4"/>
          <a:stretch>
            <a:fillRect/>
          </a:stretch>
        </p:blipFill>
        <p:spPr>
          <a:xfrm>
            <a:off x="1017849" y="1230748"/>
            <a:ext cx="10160000" cy="56272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pic>
        <p:nvPicPr>
          <p:cNvPr id="559" name="Google Shape;559;p42"/>
          <p:cNvPicPr preferRelativeResize="0"/>
          <p:nvPr/>
        </p:nvPicPr>
        <p:blipFill rotWithShape="1">
          <a:blip r:embed="rId3">
            <a:alphaModFix/>
          </a:blip>
          <a:srcRect l="9051" t="1560" r="13102" b="4827"/>
          <a:stretch/>
        </p:blipFill>
        <p:spPr>
          <a:xfrm>
            <a:off x="148954" y="1406507"/>
            <a:ext cx="9490842" cy="5627343"/>
          </a:xfrm>
          <a:prstGeom prst="rect">
            <a:avLst/>
          </a:prstGeom>
          <a:noFill/>
          <a:ln>
            <a:noFill/>
          </a:ln>
        </p:spPr>
      </p:pic>
      <p:sp>
        <p:nvSpPr>
          <p:cNvPr id="560" name="Google Shape;560;p42"/>
          <p:cNvSpPr txBox="1"/>
          <p:nvPr/>
        </p:nvSpPr>
        <p:spPr>
          <a:xfrm>
            <a:off x="0" y="107003"/>
            <a:ext cx="12192000"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Hierarchy of Prompts</a:t>
            </a:r>
            <a:endParaRPr sz="1400" b="0" i="0" u="none" strike="noStrike" cap="none">
              <a:solidFill>
                <a:srgbClr val="000000"/>
              </a:solidFill>
              <a:latin typeface="Arial"/>
              <a:ea typeface="Arial"/>
              <a:cs typeface="Arial"/>
              <a:sym typeface="Arial"/>
            </a:endParaRPr>
          </a:p>
        </p:txBody>
      </p:sp>
      <p:sp>
        <p:nvSpPr>
          <p:cNvPr id="561" name="Google Shape;561;p42"/>
          <p:cNvSpPr/>
          <p:nvPr/>
        </p:nvSpPr>
        <p:spPr>
          <a:xfrm>
            <a:off x="0" y="958348"/>
            <a:ext cx="12192000" cy="272309"/>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62" name="Google Shape;562;p42"/>
          <p:cNvSpPr txBox="1"/>
          <p:nvPr/>
        </p:nvSpPr>
        <p:spPr>
          <a:xfrm>
            <a:off x="9639800" y="1808275"/>
            <a:ext cx="2207700" cy="203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000">
                <a:solidFill>
                  <a:schemeClr val="dk1"/>
                </a:solidFill>
                <a:latin typeface="Calibri"/>
                <a:ea typeface="Calibri"/>
                <a:cs typeface="Calibri"/>
                <a:sym typeface="Calibri"/>
              </a:rPr>
              <a:t>Think of a student that you work with and where your prompts are right now. What are your next steps?</a:t>
            </a:r>
            <a:endParaRPr sz="2000">
              <a:solidFill>
                <a:schemeClr val="dk1"/>
              </a:solidFill>
              <a:latin typeface="Calibri"/>
              <a:ea typeface="Calibri"/>
              <a:cs typeface="Calibri"/>
              <a:sym typeface="Calibri"/>
            </a:endParaRPr>
          </a:p>
        </p:txBody>
      </p:sp>
      <p:pic>
        <p:nvPicPr>
          <p:cNvPr id="563" name="Google Shape;563;p42"/>
          <p:cNvPicPr preferRelativeResize="0"/>
          <p:nvPr/>
        </p:nvPicPr>
        <p:blipFill>
          <a:blip r:embed="rId4">
            <a:alphaModFix/>
          </a:blip>
          <a:stretch>
            <a:fillRect/>
          </a:stretch>
        </p:blipFill>
        <p:spPr>
          <a:xfrm>
            <a:off x="9153775" y="1080400"/>
            <a:ext cx="3038225" cy="37807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60" name="Google Shape;560;p42"/>
          <p:cNvSpPr txBox="1"/>
          <p:nvPr/>
        </p:nvSpPr>
        <p:spPr>
          <a:xfrm>
            <a:off x="0" y="107003"/>
            <a:ext cx="12192000"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dirty="0">
                <a:solidFill>
                  <a:schemeClr val="dk1"/>
                </a:solidFill>
                <a:latin typeface="Calibri"/>
                <a:ea typeface="Calibri"/>
                <a:cs typeface="Calibri"/>
                <a:sym typeface="Calibri"/>
              </a:rPr>
              <a:t>OWL</a:t>
            </a:r>
            <a:endParaRPr sz="1400" b="0" i="0" u="none" strike="noStrike" cap="none" dirty="0">
              <a:solidFill>
                <a:srgbClr val="000000"/>
              </a:solidFill>
              <a:latin typeface="Arial"/>
              <a:ea typeface="Arial"/>
              <a:cs typeface="Arial"/>
              <a:sym typeface="Arial"/>
            </a:endParaRPr>
          </a:p>
        </p:txBody>
      </p:sp>
      <p:sp>
        <p:nvSpPr>
          <p:cNvPr id="561" name="Google Shape;561;p42"/>
          <p:cNvSpPr/>
          <p:nvPr/>
        </p:nvSpPr>
        <p:spPr>
          <a:xfrm>
            <a:off x="0" y="958348"/>
            <a:ext cx="12192000" cy="272309"/>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026" name="Picture 2">
            <a:extLst>
              <a:ext uri="{FF2B5EF4-FFF2-40B4-BE49-F238E27FC236}">
                <a16:creationId xmlns:a16="http://schemas.microsoft.com/office/drawing/2014/main" id="{96E914D4-077D-275A-415B-47EECFA26C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0154" y="1413644"/>
            <a:ext cx="6671691" cy="5337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028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g1248dfd65e1_2_0"/>
          <p:cNvSpPr/>
          <p:nvPr/>
        </p:nvSpPr>
        <p:spPr>
          <a:xfrm>
            <a:off x="5921" y="424685"/>
            <a:ext cx="12192000" cy="1028700"/>
          </a:xfrm>
          <a:prstGeom prst="rect">
            <a:avLst/>
          </a:prstGeom>
          <a:solidFill>
            <a:srgbClr val="0E4D3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87" name="Google Shape;587;g1248dfd65e1_2_0"/>
          <p:cNvSpPr txBox="1"/>
          <p:nvPr/>
        </p:nvSpPr>
        <p:spPr>
          <a:xfrm>
            <a:off x="6175" y="515861"/>
            <a:ext cx="121689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lt1"/>
                </a:solidFill>
                <a:latin typeface="Calibri"/>
                <a:ea typeface="Calibri"/>
                <a:cs typeface="Calibri"/>
                <a:sym typeface="Calibri"/>
              </a:rPr>
              <a:t>Prompting Video Discussion</a:t>
            </a:r>
            <a:endParaRPr sz="1800" b="0" i="0" u="none" strike="noStrike" cap="none">
              <a:solidFill>
                <a:schemeClr val="lt1"/>
              </a:solidFill>
              <a:latin typeface="Calibri"/>
              <a:ea typeface="Calibri"/>
              <a:cs typeface="Calibri"/>
              <a:sym typeface="Calibri"/>
            </a:endParaRPr>
          </a:p>
        </p:txBody>
      </p:sp>
      <p:pic>
        <p:nvPicPr>
          <p:cNvPr id="2" name="Online Media 1" title="ta_video01">
            <a:hlinkClick r:id="" action="ppaction://media"/>
            <a:extLst>
              <a:ext uri="{FF2B5EF4-FFF2-40B4-BE49-F238E27FC236}">
                <a16:creationId xmlns:a16="http://schemas.microsoft.com/office/drawing/2014/main" id="{441C2CD1-A79D-5B93-5B1A-69B06F48810D}"/>
              </a:ext>
            </a:extLst>
          </p:cNvPr>
          <p:cNvPicPr>
            <a:picLocks noRot="1" noChangeAspect="1"/>
          </p:cNvPicPr>
          <p:nvPr>
            <a:videoFile r:link="rId1"/>
          </p:nvPr>
        </p:nvPicPr>
        <p:blipFill>
          <a:blip r:embed="rId4"/>
          <a:stretch>
            <a:fillRect/>
          </a:stretch>
        </p:blipFill>
        <p:spPr>
          <a:xfrm>
            <a:off x="1524000" y="1453385"/>
            <a:ext cx="9144000" cy="54046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07"/>
        <p:cNvGrpSpPr/>
        <p:nvPr/>
      </p:nvGrpSpPr>
      <p:grpSpPr>
        <a:xfrm>
          <a:off x="0" y="0"/>
          <a:ext cx="0" cy="0"/>
          <a:chOff x="0" y="0"/>
          <a:chExt cx="0" cy="0"/>
        </a:xfrm>
      </p:grpSpPr>
      <p:pic>
        <p:nvPicPr>
          <p:cNvPr id="608" name="Google Shape;608;g1242524034d_0_4"/>
          <p:cNvPicPr preferRelativeResize="0"/>
          <p:nvPr/>
        </p:nvPicPr>
        <p:blipFill rotWithShape="1">
          <a:blip r:embed="rId3">
            <a:alphaModFix/>
          </a:blip>
          <a:srcRect/>
          <a:stretch/>
        </p:blipFill>
        <p:spPr>
          <a:xfrm>
            <a:off x="93025" y="1362126"/>
            <a:ext cx="4762500" cy="2863350"/>
          </a:xfrm>
          <a:prstGeom prst="rect">
            <a:avLst/>
          </a:prstGeom>
          <a:noFill/>
          <a:ln>
            <a:noFill/>
          </a:ln>
        </p:spPr>
      </p:pic>
      <p:pic>
        <p:nvPicPr>
          <p:cNvPr id="609" name="Google Shape;609;g1242524034d_0_4"/>
          <p:cNvPicPr preferRelativeResize="0"/>
          <p:nvPr/>
        </p:nvPicPr>
        <p:blipFill rotWithShape="1">
          <a:blip r:embed="rId4">
            <a:alphaModFix/>
          </a:blip>
          <a:srcRect/>
          <a:stretch/>
        </p:blipFill>
        <p:spPr>
          <a:xfrm>
            <a:off x="4971950" y="1362132"/>
            <a:ext cx="1672151" cy="1672135"/>
          </a:xfrm>
          <a:prstGeom prst="rect">
            <a:avLst/>
          </a:prstGeom>
          <a:noFill/>
          <a:ln>
            <a:noFill/>
          </a:ln>
        </p:spPr>
      </p:pic>
      <p:pic>
        <p:nvPicPr>
          <p:cNvPr id="610" name="Google Shape;610;g1242524034d_0_4"/>
          <p:cNvPicPr preferRelativeResize="0"/>
          <p:nvPr/>
        </p:nvPicPr>
        <p:blipFill rotWithShape="1">
          <a:blip r:embed="rId5">
            <a:alphaModFix/>
          </a:blip>
          <a:srcRect t="10729" b="13067"/>
          <a:stretch/>
        </p:blipFill>
        <p:spPr>
          <a:xfrm>
            <a:off x="8831300" y="1293175"/>
            <a:ext cx="3150024" cy="2577126"/>
          </a:xfrm>
          <a:prstGeom prst="rect">
            <a:avLst/>
          </a:prstGeom>
          <a:noFill/>
          <a:ln>
            <a:noFill/>
          </a:ln>
        </p:spPr>
      </p:pic>
      <p:pic>
        <p:nvPicPr>
          <p:cNvPr id="611" name="Google Shape;611;g1242524034d_0_4"/>
          <p:cNvPicPr preferRelativeResize="0"/>
          <p:nvPr/>
        </p:nvPicPr>
        <p:blipFill rotWithShape="1">
          <a:blip r:embed="rId6">
            <a:alphaModFix/>
          </a:blip>
          <a:srcRect/>
          <a:stretch/>
        </p:blipFill>
        <p:spPr>
          <a:xfrm>
            <a:off x="9922625" y="4190300"/>
            <a:ext cx="2176325" cy="2423125"/>
          </a:xfrm>
          <a:prstGeom prst="rect">
            <a:avLst/>
          </a:prstGeom>
          <a:noFill/>
          <a:ln>
            <a:noFill/>
          </a:ln>
        </p:spPr>
      </p:pic>
      <p:pic>
        <p:nvPicPr>
          <p:cNvPr id="612" name="Google Shape;612;g1242524034d_0_4"/>
          <p:cNvPicPr preferRelativeResize="0"/>
          <p:nvPr/>
        </p:nvPicPr>
        <p:blipFill rotWithShape="1">
          <a:blip r:embed="rId7">
            <a:alphaModFix/>
          </a:blip>
          <a:srcRect t="14872" b="15069"/>
          <a:stretch/>
        </p:blipFill>
        <p:spPr>
          <a:xfrm>
            <a:off x="5348100" y="4741788"/>
            <a:ext cx="2804525" cy="1964700"/>
          </a:xfrm>
          <a:prstGeom prst="rect">
            <a:avLst/>
          </a:prstGeom>
          <a:noFill/>
          <a:ln>
            <a:noFill/>
          </a:ln>
        </p:spPr>
      </p:pic>
      <p:pic>
        <p:nvPicPr>
          <p:cNvPr id="613" name="Google Shape;613;g1242524034d_0_4"/>
          <p:cNvPicPr preferRelativeResize="0"/>
          <p:nvPr/>
        </p:nvPicPr>
        <p:blipFill rotWithShape="1">
          <a:blip r:embed="rId8">
            <a:alphaModFix/>
          </a:blip>
          <a:srcRect/>
          <a:stretch/>
        </p:blipFill>
        <p:spPr>
          <a:xfrm>
            <a:off x="3045000" y="4331550"/>
            <a:ext cx="2352675" cy="2317050"/>
          </a:xfrm>
          <a:prstGeom prst="rect">
            <a:avLst/>
          </a:prstGeom>
          <a:noFill/>
          <a:ln>
            <a:noFill/>
          </a:ln>
        </p:spPr>
      </p:pic>
      <p:pic>
        <p:nvPicPr>
          <p:cNvPr id="614" name="Google Shape;614;g1242524034d_0_4"/>
          <p:cNvPicPr preferRelativeResize="0"/>
          <p:nvPr/>
        </p:nvPicPr>
        <p:blipFill rotWithShape="1">
          <a:blip r:embed="rId9">
            <a:alphaModFix/>
          </a:blip>
          <a:srcRect/>
          <a:stretch/>
        </p:blipFill>
        <p:spPr>
          <a:xfrm>
            <a:off x="8201550" y="4225475"/>
            <a:ext cx="1672150" cy="2423126"/>
          </a:xfrm>
          <a:prstGeom prst="rect">
            <a:avLst/>
          </a:prstGeom>
          <a:noFill/>
          <a:ln>
            <a:noFill/>
          </a:ln>
        </p:spPr>
      </p:pic>
      <p:pic>
        <p:nvPicPr>
          <p:cNvPr id="615" name="Google Shape;615;g1242524034d_0_4"/>
          <p:cNvPicPr preferRelativeResize="0"/>
          <p:nvPr/>
        </p:nvPicPr>
        <p:blipFill rotWithShape="1">
          <a:blip r:embed="rId10">
            <a:alphaModFix/>
          </a:blip>
          <a:srcRect l="2713" t="18118" r="3398" b="16563"/>
          <a:stretch/>
        </p:blipFill>
        <p:spPr>
          <a:xfrm>
            <a:off x="4689274" y="3458400"/>
            <a:ext cx="2263125" cy="1283400"/>
          </a:xfrm>
          <a:prstGeom prst="rect">
            <a:avLst/>
          </a:prstGeom>
          <a:noFill/>
          <a:ln>
            <a:noFill/>
          </a:ln>
        </p:spPr>
      </p:pic>
      <p:pic>
        <p:nvPicPr>
          <p:cNvPr id="616" name="Google Shape;616;g1242524034d_0_4"/>
          <p:cNvPicPr preferRelativeResize="0"/>
          <p:nvPr/>
        </p:nvPicPr>
        <p:blipFill rotWithShape="1">
          <a:blip r:embed="rId11">
            <a:alphaModFix/>
          </a:blip>
          <a:srcRect/>
          <a:stretch/>
        </p:blipFill>
        <p:spPr>
          <a:xfrm>
            <a:off x="93025" y="4331550"/>
            <a:ext cx="2804525" cy="2317050"/>
          </a:xfrm>
          <a:prstGeom prst="rect">
            <a:avLst/>
          </a:prstGeom>
          <a:noFill/>
          <a:ln>
            <a:noFill/>
          </a:ln>
        </p:spPr>
      </p:pic>
      <p:sp>
        <p:nvSpPr>
          <p:cNvPr id="617" name="Google Shape;617;g1242524034d_0_4"/>
          <p:cNvSpPr txBox="1"/>
          <p:nvPr/>
        </p:nvSpPr>
        <p:spPr>
          <a:xfrm>
            <a:off x="0" y="107003"/>
            <a:ext cx="121920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Visuals are for EVERYONE, EVERYWHERE!</a:t>
            </a:r>
            <a:endParaRPr sz="1400" b="0" i="0" u="none" strike="noStrike" cap="none">
              <a:solidFill>
                <a:srgbClr val="000000"/>
              </a:solidFill>
              <a:latin typeface="Arial"/>
              <a:ea typeface="Arial"/>
              <a:cs typeface="Arial"/>
              <a:sym typeface="Arial"/>
            </a:endParaRPr>
          </a:p>
        </p:txBody>
      </p:sp>
      <p:sp>
        <p:nvSpPr>
          <p:cNvPr id="618" name="Google Shape;618;g1242524034d_0_4"/>
          <p:cNvSpPr/>
          <p:nvPr/>
        </p:nvSpPr>
        <p:spPr>
          <a:xfrm>
            <a:off x="0" y="958348"/>
            <a:ext cx="12192000" cy="272400"/>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619" name="Google Shape;619;g1242524034d_0_4"/>
          <p:cNvPicPr preferRelativeResize="0"/>
          <p:nvPr/>
        </p:nvPicPr>
        <p:blipFill rotWithShape="1">
          <a:blip r:embed="rId12">
            <a:alphaModFix/>
          </a:blip>
          <a:srcRect b="21697"/>
          <a:stretch/>
        </p:blipFill>
        <p:spPr>
          <a:xfrm>
            <a:off x="6847700" y="1335249"/>
            <a:ext cx="1983599" cy="249298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43"/>
          <p:cNvSpPr txBox="1"/>
          <p:nvPr/>
        </p:nvSpPr>
        <p:spPr>
          <a:xfrm>
            <a:off x="0" y="107003"/>
            <a:ext cx="12192000"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dk1"/>
                </a:solidFill>
                <a:latin typeface="Calibri"/>
                <a:ea typeface="Calibri"/>
                <a:cs typeface="Calibri"/>
                <a:sym typeface="Calibri"/>
              </a:rPr>
              <a:t>Hierarchy of Visual Prompts</a:t>
            </a:r>
            <a:endParaRPr sz="1400" b="0" i="0" u="none" strike="noStrike" cap="none">
              <a:solidFill>
                <a:srgbClr val="000000"/>
              </a:solidFill>
              <a:latin typeface="Arial"/>
              <a:ea typeface="Arial"/>
              <a:cs typeface="Arial"/>
              <a:sym typeface="Arial"/>
            </a:endParaRPr>
          </a:p>
        </p:txBody>
      </p:sp>
      <p:sp>
        <p:nvSpPr>
          <p:cNvPr id="626" name="Google Shape;626;p43"/>
          <p:cNvSpPr/>
          <p:nvPr/>
        </p:nvSpPr>
        <p:spPr>
          <a:xfrm>
            <a:off x="0" y="958348"/>
            <a:ext cx="12192000" cy="272309"/>
          </a:xfrm>
          <a:prstGeom prst="rect">
            <a:avLst/>
          </a:prstGeom>
          <a:solidFill>
            <a:srgbClr val="15423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627" name="Google Shape;627;p43"/>
          <p:cNvPicPr preferRelativeResize="0"/>
          <p:nvPr/>
        </p:nvPicPr>
        <p:blipFill rotWithShape="1">
          <a:blip r:embed="rId3">
            <a:alphaModFix/>
          </a:blip>
          <a:srcRect l="20815" t="22572" r="22550" b="10457"/>
          <a:stretch/>
        </p:blipFill>
        <p:spPr>
          <a:xfrm>
            <a:off x="1922964" y="1251005"/>
            <a:ext cx="8346071" cy="5549009"/>
          </a:xfrm>
          <a:prstGeom prst="rect">
            <a:avLst/>
          </a:prstGeom>
          <a:noFill/>
          <a:ln>
            <a:noFill/>
          </a:ln>
        </p:spPr>
      </p:pic>
      <p:pic>
        <p:nvPicPr>
          <p:cNvPr id="628" name="Google Shape;628;p43"/>
          <p:cNvPicPr preferRelativeResize="0"/>
          <p:nvPr/>
        </p:nvPicPr>
        <p:blipFill rotWithShape="1">
          <a:blip r:embed="rId4">
            <a:alphaModFix/>
          </a:blip>
          <a:srcRect l="2713" t="18118" r="3398" b="16563"/>
          <a:stretch/>
        </p:blipFill>
        <p:spPr>
          <a:xfrm>
            <a:off x="2599325" y="2275375"/>
            <a:ext cx="1510575" cy="597850"/>
          </a:xfrm>
          <a:prstGeom prst="rect">
            <a:avLst/>
          </a:prstGeom>
          <a:noFill/>
          <a:ln>
            <a:noFill/>
          </a:ln>
        </p:spPr>
      </p:pic>
      <p:pic>
        <p:nvPicPr>
          <p:cNvPr id="629" name="Google Shape;629;p43"/>
          <p:cNvPicPr preferRelativeResize="0"/>
          <p:nvPr/>
        </p:nvPicPr>
        <p:blipFill rotWithShape="1">
          <a:blip r:embed="rId5">
            <a:alphaModFix/>
          </a:blip>
          <a:srcRect/>
          <a:stretch/>
        </p:blipFill>
        <p:spPr>
          <a:xfrm>
            <a:off x="1293430" y="4556025"/>
            <a:ext cx="1382170" cy="831000"/>
          </a:xfrm>
          <a:prstGeom prst="rect">
            <a:avLst/>
          </a:prstGeom>
          <a:noFill/>
          <a:ln>
            <a:noFill/>
          </a:ln>
        </p:spPr>
      </p:pic>
      <p:pic>
        <p:nvPicPr>
          <p:cNvPr id="630" name="Google Shape;630;p43"/>
          <p:cNvPicPr preferRelativeResize="0"/>
          <p:nvPr/>
        </p:nvPicPr>
        <p:blipFill rotWithShape="1">
          <a:blip r:embed="rId6">
            <a:alphaModFix/>
          </a:blip>
          <a:srcRect/>
          <a:stretch/>
        </p:blipFill>
        <p:spPr>
          <a:xfrm>
            <a:off x="2018900" y="3771100"/>
            <a:ext cx="1133225" cy="936250"/>
          </a:xfrm>
          <a:prstGeom prst="rect">
            <a:avLst/>
          </a:prstGeom>
          <a:noFill/>
          <a:ln>
            <a:noFill/>
          </a:ln>
        </p:spPr>
      </p:pic>
      <p:pic>
        <p:nvPicPr>
          <p:cNvPr id="631" name="Google Shape;631;p43"/>
          <p:cNvPicPr preferRelativeResize="0"/>
          <p:nvPr/>
        </p:nvPicPr>
        <p:blipFill rotWithShape="1">
          <a:blip r:embed="rId7">
            <a:alphaModFix/>
          </a:blip>
          <a:srcRect/>
          <a:stretch/>
        </p:blipFill>
        <p:spPr>
          <a:xfrm>
            <a:off x="2753421" y="2873225"/>
            <a:ext cx="840891" cy="936250"/>
          </a:xfrm>
          <a:prstGeom prst="rect">
            <a:avLst/>
          </a:prstGeom>
          <a:noFill/>
          <a:ln>
            <a:noFill/>
          </a:ln>
        </p:spPr>
      </p:pic>
      <p:pic>
        <p:nvPicPr>
          <p:cNvPr id="632" name="Google Shape;632;p43"/>
          <p:cNvPicPr preferRelativeResize="0"/>
          <p:nvPr/>
        </p:nvPicPr>
        <p:blipFill rotWithShape="1">
          <a:blip r:embed="rId8">
            <a:alphaModFix/>
          </a:blip>
          <a:srcRect/>
          <a:stretch/>
        </p:blipFill>
        <p:spPr>
          <a:xfrm>
            <a:off x="825625" y="5387025"/>
            <a:ext cx="1193275" cy="11932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2"/>
                                        </p:tgtEl>
                                        <p:attrNameLst>
                                          <p:attrName>style.visibility</p:attrName>
                                        </p:attrNameLst>
                                      </p:cBhvr>
                                      <p:to>
                                        <p:strVal val="visible"/>
                                      </p:to>
                                    </p:set>
                                    <p:animEffect transition="in" filter="fade">
                                      <p:cBhvr>
                                        <p:cTn id="7" dur="1000"/>
                                        <p:tgtEl>
                                          <p:spTgt spid="6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29"/>
                                        </p:tgtEl>
                                        <p:attrNameLst>
                                          <p:attrName>style.visibility</p:attrName>
                                        </p:attrNameLst>
                                      </p:cBhvr>
                                      <p:to>
                                        <p:strVal val="visible"/>
                                      </p:to>
                                    </p:set>
                                    <p:animEffect transition="in" filter="fade">
                                      <p:cBhvr>
                                        <p:cTn id="12" dur="1000"/>
                                        <p:tgtEl>
                                          <p:spTgt spid="6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30"/>
                                        </p:tgtEl>
                                        <p:attrNameLst>
                                          <p:attrName>style.visibility</p:attrName>
                                        </p:attrNameLst>
                                      </p:cBhvr>
                                      <p:to>
                                        <p:strVal val="visible"/>
                                      </p:to>
                                    </p:set>
                                    <p:animEffect transition="in" filter="fade">
                                      <p:cBhvr>
                                        <p:cTn id="17" dur="1000"/>
                                        <p:tgtEl>
                                          <p:spTgt spid="6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31"/>
                                        </p:tgtEl>
                                        <p:attrNameLst>
                                          <p:attrName>style.visibility</p:attrName>
                                        </p:attrNameLst>
                                      </p:cBhvr>
                                      <p:to>
                                        <p:strVal val="visible"/>
                                      </p:to>
                                    </p:set>
                                    <p:animEffect transition="in" filter="fade">
                                      <p:cBhvr>
                                        <p:cTn id="22" dur="1000"/>
                                        <p:tgtEl>
                                          <p:spTgt spid="6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28"/>
                                        </p:tgtEl>
                                        <p:attrNameLst>
                                          <p:attrName>style.visibility</p:attrName>
                                        </p:attrNameLst>
                                      </p:cBhvr>
                                      <p:to>
                                        <p:strVal val="visible"/>
                                      </p:to>
                                    </p:set>
                                    <p:animEffect transition="in" filter="fade">
                                      <p:cBhvr>
                                        <p:cTn id="27" dur="1000"/>
                                        <p:tgtEl>
                                          <p:spTgt spid="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37"/>
        <p:cNvGrpSpPr/>
        <p:nvPr/>
      </p:nvGrpSpPr>
      <p:grpSpPr>
        <a:xfrm>
          <a:off x="0" y="0"/>
          <a:ext cx="0" cy="0"/>
          <a:chOff x="0" y="0"/>
          <a:chExt cx="0" cy="0"/>
        </a:xfrm>
      </p:grpSpPr>
      <p:sp>
        <p:nvSpPr>
          <p:cNvPr id="638" name="Google Shape;638;p44"/>
          <p:cNvSpPr txBox="1"/>
          <p:nvPr/>
        </p:nvSpPr>
        <p:spPr>
          <a:xfrm>
            <a:off x="4724400" y="3200400"/>
            <a:ext cx="27432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39" name="Google Shape;639;p44"/>
          <p:cNvSpPr txBox="1"/>
          <p:nvPr/>
        </p:nvSpPr>
        <p:spPr>
          <a:xfrm>
            <a:off x="3303037" y="1544334"/>
            <a:ext cx="8733453" cy="4401205"/>
          </a:xfrm>
          <a:prstGeom prst="rect">
            <a:avLst/>
          </a:prstGeom>
          <a:noFill/>
          <a:ln>
            <a:noFill/>
          </a:ln>
        </p:spPr>
        <p:txBody>
          <a:bodyPr spcFirstLastPara="1" wrap="square" lIns="91425" tIns="45700" rIns="91425" bIns="45700" anchor="t" anchorCtr="0">
            <a:spAutoFit/>
          </a:bodyPr>
          <a:lstStyle/>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What level of prompting do you use most with students?</a:t>
            </a:r>
            <a:endParaRPr sz="1400" b="0" i="0" u="none" strike="noStrike" cap="none" dirty="0">
              <a:solidFill>
                <a:srgbClr val="000000"/>
              </a:solidFill>
              <a:latin typeface="Arial"/>
              <a:ea typeface="Arial"/>
              <a:cs typeface="Arial"/>
              <a:sym typeface="Arial"/>
            </a:endParaRPr>
          </a:p>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Could a verbal turn into a non-verbal?</a:t>
            </a:r>
            <a:endParaRPr sz="1400" b="0" i="0" u="none" strike="noStrike" cap="none" dirty="0">
              <a:solidFill>
                <a:srgbClr val="000000"/>
              </a:solidFill>
              <a:latin typeface="Arial"/>
              <a:ea typeface="Arial"/>
              <a:cs typeface="Arial"/>
              <a:sym typeface="Arial"/>
            </a:endParaRPr>
          </a:p>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How would this increase the independence and at times self-esteem of our students? </a:t>
            </a:r>
            <a:endParaRPr sz="1400" b="0" i="0" u="none" strike="noStrike" cap="none" dirty="0">
              <a:solidFill>
                <a:srgbClr val="000000"/>
              </a:solidFill>
              <a:latin typeface="Arial"/>
              <a:ea typeface="Arial"/>
              <a:cs typeface="Arial"/>
              <a:sym typeface="Arial"/>
            </a:endParaRPr>
          </a:p>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Are there times we are prompting a student to do something (e.g. put your shoes on) but they can actually do it without the prompt or with a gesture instead? </a:t>
            </a:r>
            <a:endParaRPr sz="1400" b="0" i="0" u="none" strike="noStrike" cap="none" dirty="0">
              <a:solidFill>
                <a:srgbClr val="000000"/>
              </a:solidFill>
              <a:latin typeface="Arial"/>
              <a:ea typeface="Arial"/>
              <a:cs typeface="Arial"/>
              <a:sym typeface="Arial"/>
            </a:endParaRPr>
          </a:p>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How can we increase our use of visual prompts? </a:t>
            </a:r>
            <a:endParaRPr sz="1400" b="0" i="0" u="none" strike="noStrike" cap="none" dirty="0">
              <a:solidFill>
                <a:srgbClr val="000000"/>
              </a:solidFill>
              <a:latin typeface="Arial"/>
              <a:ea typeface="Arial"/>
              <a:cs typeface="Arial"/>
              <a:sym typeface="Arial"/>
            </a:endParaRPr>
          </a:p>
          <a:p>
            <a:pPr marL="457200" marR="0" lvl="0" indent="-457200" algn="ctr" rtl="0">
              <a:lnSpc>
                <a:spcPct val="100000"/>
              </a:lnSpc>
              <a:spcBef>
                <a:spcPts val="0"/>
              </a:spcBef>
              <a:spcAft>
                <a:spcPts val="0"/>
              </a:spcAft>
              <a:buClr>
                <a:schemeClr val="dk1"/>
              </a:buClr>
              <a:buSzPts val="2800"/>
              <a:buFont typeface="Calibri"/>
              <a:buAutoNum type="arabicPeriod"/>
            </a:pPr>
            <a:r>
              <a:rPr lang="en-US" sz="2800" b="0" i="0" u="none" strike="noStrike" cap="none" dirty="0">
                <a:solidFill>
                  <a:schemeClr val="dk1"/>
                </a:solidFill>
                <a:latin typeface="Calibri"/>
                <a:ea typeface="Calibri"/>
                <a:cs typeface="Calibri"/>
                <a:sym typeface="Calibri"/>
              </a:rPr>
              <a:t>Are we giving enough wait time between prompts?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r>
              <a:rPr lang="en-US" sz="2800" b="0" i="0" u="none" strike="noStrike" cap="none" dirty="0">
                <a:solidFill>
                  <a:schemeClr val="dk1"/>
                </a:solidFill>
                <a:latin typeface="Calibri"/>
                <a:ea typeface="Calibri"/>
                <a:cs typeface="Calibri"/>
                <a:sym typeface="Calibri"/>
              </a:rPr>
              <a:t>Hint: busy self with another task or student.</a:t>
            </a:r>
            <a:endParaRPr sz="1400" b="0" i="0" u="none" strike="noStrike" cap="none" dirty="0">
              <a:solidFill>
                <a:srgbClr val="000000"/>
              </a:solidFill>
              <a:latin typeface="Arial"/>
              <a:ea typeface="Arial"/>
              <a:cs typeface="Arial"/>
              <a:sym typeface="Arial"/>
            </a:endParaRPr>
          </a:p>
        </p:txBody>
      </p:sp>
      <p:sp>
        <p:nvSpPr>
          <p:cNvPr id="640" name="Google Shape;640;p44"/>
          <p:cNvSpPr txBox="1"/>
          <p:nvPr/>
        </p:nvSpPr>
        <p:spPr>
          <a:xfrm>
            <a:off x="4724400" y="3200400"/>
            <a:ext cx="27432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641" name="Google Shape;641;p44" descr="Text&#10;&#10;Description automatically generated"/>
          <p:cNvPicPr preferRelativeResize="0"/>
          <p:nvPr/>
        </p:nvPicPr>
        <p:blipFill rotWithShape="1">
          <a:blip r:embed="rId3">
            <a:alphaModFix/>
          </a:blip>
          <a:srcRect/>
          <a:stretch/>
        </p:blipFill>
        <p:spPr>
          <a:xfrm>
            <a:off x="416246" y="1544334"/>
            <a:ext cx="2743200" cy="2843868"/>
          </a:xfrm>
          <a:prstGeom prst="rect">
            <a:avLst/>
          </a:prstGeom>
          <a:noFill/>
          <a:ln>
            <a:noFill/>
          </a:ln>
        </p:spPr>
      </p:pic>
      <p:sp>
        <p:nvSpPr>
          <p:cNvPr id="642" name="Google Shape;642;p44"/>
          <p:cNvSpPr/>
          <p:nvPr/>
        </p:nvSpPr>
        <p:spPr>
          <a:xfrm>
            <a:off x="5921" y="424685"/>
            <a:ext cx="12192000" cy="1028700"/>
          </a:xfrm>
          <a:prstGeom prst="rect">
            <a:avLst/>
          </a:prstGeom>
          <a:solidFill>
            <a:srgbClr val="0E4D3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43" name="Google Shape;643;p44"/>
          <p:cNvSpPr txBox="1"/>
          <p:nvPr/>
        </p:nvSpPr>
        <p:spPr>
          <a:xfrm>
            <a:off x="6175" y="515861"/>
            <a:ext cx="121689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4800"/>
              <a:buFont typeface="Arial"/>
              <a:buNone/>
            </a:pPr>
            <a:r>
              <a:rPr lang="en-US" sz="4800" b="1" i="0" u="none" strike="noStrike" cap="none">
                <a:solidFill>
                  <a:schemeClr val="lt1"/>
                </a:solidFill>
                <a:latin typeface="Calibri"/>
                <a:ea typeface="Calibri"/>
                <a:cs typeface="Calibri"/>
                <a:sym typeface="Calibri"/>
              </a:rPr>
              <a:t>Building Student Independence Discussion</a:t>
            </a: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648"/>
        <p:cNvGrpSpPr/>
        <p:nvPr/>
      </p:nvGrpSpPr>
      <p:grpSpPr>
        <a:xfrm>
          <a:off x="0" y="0"/>
          <a:ext cx="0" cy="0"/>
          <a:chOff x="0" y="0"/>
          <a:chExt cx="0" cy="0"/>
        </a:xfrm>
      </p:grpSpPr>
      <p:sp>
        <p:nvSpPr>
          <p:cNvPr id="649" name="Google Shape;649;p13"/>
          <p:cNvSpPr/>
          <p:nvPr/>
        </p:nvSpPr>
        <p:spPr>
          <a:xfrm>
            <a:off x="0" y="0"/>
            <a:ext cx="12192000" cy="6857999"/>
          </a:xfrm>
          <a:prstGeom prst="rect">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50" name="Google Shape;650;p13" descr="A picture containing sitting, computer, table&#10;&#10;Description automatically generated"/>
          <p:cNvPicPr preferRelativeResize="0"/>
          <p:nvPr/>
        </p:nvPicPr>
        <p:blipFill rotWithShape="1">
          <a:blip r:embed="rId3">
            <a:alphaModFix amt="50000"/>
          </a:blip>
          <a:srcRect b="8536"/>
          <a:stretch/>
        </p:blipFill>
        <p:spPr>
          <a:xfrm>
            <a:off x="0" y="1"/>
            <a:ext cx="12191980" cy="6857999"/>
          </a:xfrm>
          <a:prstGeom prst="rect">
            <a:avLst/>
          </a:prstGeom>
          <a:noFill/>
          <a:ln>
            <a:noFill/>
          </a:ln>
        </p:spPr>
      </p:pic>
      <p:sp>
        <p:nvSpPr>
          <p:cNvPr id="651" name="Google Shape;651;p13"/>
          <p:cNvSpPr txBox="1">
            <a:spLocks noGrp="1"/>
          </p:cNvSpPr>
          <p:nvPr>
            <p:ph type="title"/>
          </p:nvPr>
        </p:nvSpPr>
        <p:spPr>
          <a:xfrm>
            <a:off x="1523990" y="3081278"/>
            <a:ext cx="9144000" cy="1006724"/>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FFFFFF"/>
              </a:buClr>
              <a:buSzPct val="111111"/>
              <a:buFont typeface="Calibri"/>
              <a:buNone/>
            </a:pPr>
            <a:r>
              <a:rPr lang="en-US" sz="6000">
                <a:solidFill>
                  <a:srgbClr val="FFFFFF"/>
                </a:solidFill>
              </a:rPr>
              <a:t>What was most useful here for you today?</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 y="0"/>
            <a:ext cx="12192000" cy="6783992"/>
          </a:xfrm>
          <a:prstGeom prst="rect">
            <a:avLst/>
          </a:prstGeom>
        </p:spPr>
      </p:pic>
    </p:spTree>
    <p:extLst>
      <p:ext uri="{BB962C8B-B14F-4D97-AF65-F5344CB8AC3E}">
        <p14:creationId xmlns:p14="http://schemas.microsoft.com/office/powerpoint/2010/main" val="165313928"/>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5281</Words>
  <Application>Microsoft Office PowerPoint</Application>
  <PresentationFormat>Widescreen</PresentationFormat>
  <Paragraphs>249</Paragraphs>
  <Slides>24</Slides>
  <Notes>24</Notes>
  <HiddenSlides>0</HiddenSlides>
  <MMClips>5</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24</vt:i4>
      </vt:variant>
    </vt:vector>
  </HeadingPairs>
  <TitlesOfParts>
    <vt:vector size="29" baseType="lpstr">
      <vt:lpstr>Arial</vt:lpstr>
      <vt:lpstr>Calibri</vt:lpstr>
      <vt:lpstr>Office Theme</vt:lpstr>
      <vt:lpstr>Office Theme</vt:lpstr>
      <vt:lpstr>Office Theme</vt:lpstr>
      <vt:lpstr>Connections, Coping, and Prompting for Independence </vt:lpstr>
      <vt:lpstr>Part 1: Shifting Our Mindset </vt:lpstr>
      <vt:lpstr>PowerPoint Presentation</vt:lpstr>
      <vt:lpstr>Part 2: Coping and Tolerance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 3: Prompting for Independence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was most useful here for you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Montague, Jennifer</dc:creator>
  <cp:lastModifiedBy>Gorham, Kourtney</cp:lastModifiedBy>
  <cp:revision>6</cp:revision>
  <cp:lastPrinted>2024-08-28T16:02:23Z</cp:lastPrinted>
  <dcterms:created xsi:type="dcterms:W3CDTF">2020-09-14T19:33:29Z</dcterms:created>
  <dcterms:modified xsi:type="dcterms:W3CDTF">2024-08-28T16:03:32Z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0x0101002B877444B855954FBBE08BB18C1BAC49</vt:lpwstr>
  </property>
</Properties>
</file>